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 id="2147483716" r:id="rId3"/>
    <p:sldMasterId id="2147483728" r:id="rId4"/>
    <p:sldMasterId id="2147483741" r:id="rId5"/>
  </p:sldMasterIdLst>
  <p:notesMasterIdLst>
    <p:notesMasterId r:id="rId59"/>
  </p:notesMasterIdLst>
  <p:sldIdLst>
    <p:sldId id="396" r:id="rId6"/>
    <p:sldId id="289" r:id="rId7"/>
    <p:sldId id="290" r:id="rId8"/>
    <p:sldId id="397" r:id="rId9"/>
    <p:sldId id="398" r:id="rId10"/>
    <p:sldId id="437" r:id="rId11"/>
    <p:sldId id="442" r:id="rId12"/>
    <p:sldId id="295" r:id="rId13"/>
    <p:sldId id="296" r:id="rId14"/>
    <p:sldId id="432" r:id="rId15"/>
    <p:sldId id="433" r:id="rId16"/>
    <p:sldId id="299" r:id="rId17"/>
    <p:sldId id="434" r:id="rId18"/>
    <p:sldId id="387" r:id="rId19"/>
    <p:sldId id="400" r:id="rId20"/>
    <p:sldId id="401" r:id="rId21"/>
    <p:sldId id="402" r:id="rId22"/>
    <p:sldId id="435" r:id="rId23"/>
    <p:sldId id="436" r:id="rId24"/>
    <p:sldId id="304" r:id="rId25"/>
    <p:sldId id="358" r:id="rId26"/>
    <p:sldId id="394" r:id="rId27"/>
    <p:sldId id="420" r:id="rId28"/>
    <p:sldId id="311" r:id="rId29"/>
    <p:sldId id="408" r:id="rId30"/>
    <p:sldId id="410" r:id="rId31"/>
    <p:sldId id="411" r:id="rId32"/>
    <p:sldId id="412" r:id="rId33"/>
    <p:sldId id="316" r:id="rId34"/>
    <p:sldId id="317" r:id="rId35"/>
    <p:sldId id="425" r:id="rId36"/>
    <p:sldId id="426" r:id="rId37"/>
    <p:sldId id="427" r:id="rId38"/>
    <p:sldId id="428" r:id="rId39"/>
    <p:sldId id="429" r:id="rId40"/>
    <p:sldId id="430" r:id="rId41"/>
    <p:sldId id="431" r:id="rId42"/>
    <p:sldId id="419" r:id="rId43"/>
    <p:sldId id="379" r:id="rId44"/>
    <p:sldId id="380" r:id="rId45"/>
    <p:sldId id="438" r:id="rId46"/>
    <p:sldId id="439" r:id="rId47"/>
    <p:sldId id="440" r:id="rId48"/>
    <p:sldId id="441" r:id="rId49"/>
    <p:sldId id="381" r:id="rId50"/>
    <p:sldId id="382" r:id="rId51"/>
    <p:sldId id="383" r:id="rId52"/>
    <p:sldId id="384" r:id="rId53"/>
    <p:sldId id="340" r:id="rId54"/>
    <p:sldId id="342" r:id="rId55"/>
    <p:sldId id="343" r:id="rId56"/>
    <p:sldId id="345" r:id="rId57"/>
    <p:sldId id="424" r:id="rId58"/>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guide id="4"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0000FF"/>
    <a:srgbClr val="3366FF"/>
    <a:srgbClr val="008080"/>
    <a:srgbClr val="00CC99"/>
    <a:srgbClr val="0019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02" autoAdjust="0"/>
    <p:restoredTop sz="94660" autoAdjust="0"/>
  </p:normalViewPr>
  <p:slideViewPr>
    <p:cSldViewPr snapToGrid="0">
      <p:cViewPr varScale="1">
        <p:scale>
          <a:sx n="91" d="100"/>
          <a:sy n="91" d="100"/>
        </p:scale>
        <p:origin x="332" y="56"/>
      </p:cViewPr>
      <p:guideLst>
        <p:guide orient="horz" pos="2160"/>
        <p:guide pos="3840"/>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DA295-B574-4333-9137-9E9633F5619F}" type="doc">
      <dgm:prSet loTypeId="urn:microsoft.com/office/officeart/2005/8/layout/chevron1" loCatId="process" qsTypeId="urn:microsoft.com/office/officeart/2005/8/quickstyle/simple1" qsCatId="simple" csTypeId="urn:microsoft.com/office/officeart/2005/8/colors/accent1_2" csCatId="accent1" phldr="1"/>
      <dgm:spPr/>
    </dgm:pt>
    <dgm:pt modelId="{97E251DD-F0B9-4963-81F9-159732B331A7}">
      <dgm:prSet phldrT="[Text]"/>
      <dgm:spPr/>
      <dgm:t>
        <a:bodyPr/>
        <a:lstStyle/>
        <a:p>
          <a:r>
            <a:rPr lang="en-US" dirty="0"/>
            <a:t>Supplier processes request</a:t>
          </a:r>
        </a:p>
      </dgm:t>
    </dgm:pt>
    <dgm:pt modelId="{817EC4B9-A5EE-417B-886C-CE83A337CC2D}" type="parTrans" cxnId="{76574531-95EE-4572-B49B-D9BE22D2FF4D}">
      <dgm:prSet/>
      <dgm:spPr/>
      <dgm:t>
        <a:bodyPr/>
        <a:lstStyle/>
        <a:p>
          <a:endParaRPr lang="en-US"/>
        </a:p>
      </dgm:t>
    </dgm:pt>
    <dgm:pt modelId="{AD316494-A097-4DCF-864F-BEC426FD63B0}" type="sibTrans" cxnId="{76574531-95EE-4572-B49B-D9BE22D2FF4D}">
      <dgm:prSet/>
      <dgm:spPr/>
      <dgm:t>
        <a:bodyPr/>
        <a:lstStyle/>
        <a:p>
          <a:endParaRPr lang="en-US"/>
        </a:p>
      </dgm:t>
    </dgm:pt>
    <dgm:pt modelId="{FD13EA1C-088E-4A5D-B99B-C250A05E8851}">
      <dgm:prSet phldrT="[Text]"/>
      <dgm:spPr/>
      <dgm:t>
        <a:bodyPr/>
        <a:lstStyle/>
        <a:p>
          <a:r>
            <a:rPr lang="en-US" dirty="0"/>
            <a:t>Goods shipped</a:t>
          </a:r>
        </a:p>
      </dgm:t>
    </dgm:pt>
    <dgm:pt modelId="{A34ECA95-7003-4A49-883C-2FEC53655D89}" type="parTrans" cxnId="{B3CC28F3-200E-468E-85CA-13212D0921F0}">
      <dgm:prSet/>
      <dgm:spPr/>
      <dgm:t>
        <a:bodyPr/>
        <a:lstStyle/>
        <a:p>
          <a:endParaRPr lang="en-US"/>
        </a:p>
      </dgm:t>
    </dgm:pt>
    <dgm:pt modelId="{FE3C22BF-4647-4BC7-86BC-4076C8876C14}" type="sibTrans" cxnId="{B3CC28F3-200E-468E-85CA-13212D0921F0}">
      <dgm:prSet/>
      <dgm:spPr/>
      <dgm:t>
        <a:bodyPr/>
        <a:lstStyle/>
        <a:p>
          <a:endParaRPr lang="en-US"/>
        </a:p>
      </dgm:t>
    </dgm:pt>
    <dgm:pt modelId="{C7A62E5F-A8F3-4B8F-98BE-82E48E9D24B5}">
      <dgm:prSet phldrT="[Text]"/>
      <dgm:spPr/>
      <dgm:t>
        <a:bodyPr/>
        <a:lstStyle/>
        <a:p>
          <a:r>
            <a:rPr lang="en-US" dirty="0"/>
            <a:t>Arrival at Distribution Centers </a:t>
          </a:r>
        </a:p>
      </dgm:t>
    </dgm:pt>
    <dgm:pt modelId="{BE5560B2-0341-43F2-A90A-BD66D373341A}" type="parTrans" cxnId="{725A1894-99BE-441B-8EB0-BDB28E1CF1CA}">
      <dgm:prSet/>
      <dgm:spPr/>
      <dgm:t>
        <a:bodyPr/>
        <a:lstStyle/>
        <a:p>
          <a:endParaRPr lang="en-US"/>
        </a:p>
      </dgm:t>
    </dgm:pt>
    <dgm:pt modelId="{69C6310D-D2A7-439B-A40D-A2849C489C7F}" type="sibTrans" cxnId="{725A1894-99BE-441B-8EB0-BDB28E1CF1CA}">
      <dgm:prSet/>
      <dgm:spPr/>
      <dgm:t>
        <a:bodyPr/>
        <a:lstStyle/>
        <a:p>
          <a:endParaRPr lang="en-US"/>
        </a:p>
      </dgm:t>
    </dgm:pt>
    <dgm:pt modelId="{8F6C35DA-1EC2-459E-8D05-D258DA1D483D}">
      <dgm:prSet phldrT="[Text]"/>
      <dgm:spPr/>
      <dgm:t>
        <a:bodyPr/>
        <a:lstStyle/>
        <a:p>
          <a:r>
            <a:rPr lang="en-US" dirty="0"/>
            <a:t>Arrive at Local Distribution Center</a:t>
          </a:r>
        </a:p>
      </dgm:t>
    </dgm:pt>
    <dgm:pt modelId="{16BE8FCD-21AC-431C-A8B0-69FF808A68C3}" type="parTrans" cxnId="{151CB82C-1119-4513-9C49-1997E9844DD1}">
      <dgm:prSet/>
      <dgm:spPr/>
      <dgm:t>
        <a:bodyPr/>
        <a:lstStyle/>
        <a:p>
          <a:endParaRPr lang="en-US"/>
        </a:p>
      </dgm:t>
    </dgm:pt>
    <dgm:pt modelId="{60580FCA-C432-44EC-91D2-6E56A605E8A4}" type="sibTrans" cxnId="{151CB82C-1119-4513-9C49-1997E9844DD1}">
      <dgm:prSet/>
      <dgm:spPr/>
      <dgm:t>
        <a:bodyPr/>
        <a:lstStyle/>
        <a:p>
          <a:endParaRPr lang="en-US"/>
        </a:p>
      </dgm:t>
    </dgm:pt>
    <dgm:pt modelId="{786E7575-C7BA-4DF8-89F6-85BEEA701296}">
      <dgm:prSet phldrT="[Text]"/>
      <dgm:spPr/>
      <dgm:t>
        <a:bodyPr/>
        <a:lstStyle/>
        <a:p>
          <a:r>
            <a:rPr lang="en-US" dirty="0"/>
            <a:t>Goods delivered</a:t>
          </a:r>
        </a:p>
      </dgm:t>
    </dgm:pt>
    <dgm:pt modelId="{64975CD6-86CD-45A8-9ED5-EB04C76CFCA7}" type="parTrans" cxnId="{96CFCE33-BB41-4CC7-96E7-2BD1100D033A}">
      <dgm:prSet/>
      <dgm:spPr/>
      <dgm:t>
        <a:bodyPr/>
        <a:lstStyle/>
        <a:p>
          <a:endParaRPr lang="en-US"/>
        </a:p>
      </dgm:t>
    </dgm:pt>
    <dgm:pt modelId="{47D42011-76DF-4FE0-96A5-6C0A718F3D0F}" type="sibTrans" cxnId="{96CFCE33-BB41-4CC7-96E7-2BD1100D033A}">
      <dgm:prSet/>
      <dgm:spPr/>
      <dgm:t>
        <a:bodyPr/>
        <a:lstStyle/>
        <a:p>
          <a:endParaRPr lang="en-US"/>
        </a:p>
      </dgm:t>
    </dgm:pt>
    <dgm:pt modelId="{E8785AD0-35A5-4C16-A40E-8EAE92D3ECFB}" type="pres">
      <dgm:prSet presAssocID="{904DA295-B574-4333-9137-9E9633F5619F}" presName="Name0" presStyleCnt="0">
        <dgm:presLayoutVars>
          <dgm:dir/>
          <dgm:animLvl val="lvl"/>
          <dgm:resizeHandles val="exact"/>
        </dgm:presLayoutVars>
      </dgm:prSet>
      <dgm:spPr/>
    </dgm:pt>
    <dgm:pt modelId="{FEBA8EF4-B9C2-44E7-8106-CD5459E81FA6}" type="pres">
      <dgm:prSet presAssocID="{97E251DD-F0B9-4963-81F9-159732B331A7}" presName="parTxOnly" presStyleLbl="node1" presStyleIdx="0" presStyleCnt="5" custLinFactNeighborY="-1454">
        <dgm:presLayoutVars>
          <dgm:chMax val="0"/>
          <dgm:chPref val="0"/>
          <dgm:bulletEnabled val="1"/>
        </dgm:presLayoutVars>
      </dgm:prSet>
      <dgm:spPr/>
      <dgm:t>
        <a:bodyPr/>
        <a:lstStyle/>
        <a:p>
          <a:endParaRPr lang="en-US"/>
        </a:p>
      </dgm:t>
    </dgm:pt>
    <dgm:pt modelId="{F9E245A2-A216-440A-BA91-B40C13C63E68}" type="pres">
      <dgm:prSet presAssocID="{AD316494-A097-4DCF-864F-BEC426FD63B0}" presName="parTxOnlySpace" presStyleCnt="0"/>
      <dgm:spPr/>
    </dgm:pt>
    <dgm:pt modelId="{C6A44501-8C03-4A9B-A955-292110F62371}" type="pres">
      <dgm:prSet presAssocID="{FD13EA1C-088E-4A5D-B99B-C250A05E8851}" presName="parTxOnly" presStyleLbl="node1" presStyleIdx="1" presStyleCnt="5">
        <dgm:presLayoutVars>
          <dgm:chMax val="0"/>
          <dgm:chPref val="0"/>
          <dgm:bulletEnabled val="1"/>
        </dgm:presLayoutVars>
      </dgm:prSet>
      <dgm:spPr/>
      <dgm:t>
        <a:bodyPr/>
        <a:lstStyle/>
        <a:p>
          <a:endParaRPr lang="en-US"/>
        </a:p>
      </dgm:t>
    </dgm:pt>
    <dgm:pt modelId="{BF2908C2-C48D-4516-B00E-54951CAD3D4B}" type="pres">
      <dgm:prSet presAssocID="{FE3C22BF-4647-4BC7-86BC-4076C8876C14}" presName="parTxOnlySpace" presStyleCnt="0"/>
      <dgm:spPr/>
    </dgm:pt>
    <dgm:pt modelId="{B1E3635D-EC53-4C09-BB9C-BCA19A955BA1}" type="pres">
      <dgm:prSet presAssocID="{C7A62E5F-A8F3-4B8F-98BE-82E48E9D24B5}" presName="parTxOnly" presStyleLbl="node1" presStyleIdx="2" presStyleCnt="5">
        <dgm:presLayoutVars>
          <dgm:chMax val="0"/>
          <dgm:chPref val="0"/>
          <dgm:bulletEnabled val="1"/>
        </dgm:presLayoutVars>
      </dgm:prSet>
      <dgm:spPr/>
      <dgm:t>
        <a:bodyPr/>
        <a:lstStyle/>
        <a:p>
          <a:endParaRPr lang="en-US"/>
        </a:p>
      </dgm:t>
    </dgm:pt>
    <dgm:pt modelId="{90DB2F6D-1D46-4461-9B40-A44F44274A80}" type="pres">
      <dgm:prSet presAssocID="{69C6310D-D2A7-439B-A40D-A2849C489C7F}" presName="parTxOnlySpace" presStyleCnt="0"/>
      <dgm:spPr/>
    </dgm:pt>
    <dgm:pt modelId="{63E8E851-38B0-4D63-88A3-E965016B041A}" type="pres">
      <dgm:prSet presAssocID="{8F6C35DA-1EC2-459E-8D05-D258DA1D483D}" presName="parTxOnly" presStyleLbl="node1" presStyleIdx="3" presStyleCnt="5">
        <dgm:presLayoutVars>
          <dgm:chMax val="0"/>
          <dgm:chPref val="0"/>
          <dgm:bulletEnabled val="1"/>
        </dgm:presLayoutVars>
      </dgm:prSet>
      <dgm:spPr/>
      <dgm:t>
        <a:bodyPr/>
        <a:lstStyle/>
        <a:p>
          <a:endParaRPr lang="en-US"/>
        </a:p>
      </dgm:t>
    </dgm:pt>
    <dgm:pt modelId="{4A50ADAF-827B-41ED-9960-3D4F93FA678D}" type="pres">
      <dgm:prSet presAssocID="{60580FCA-C432-44EC-91D2-6E56A605E8A4}" presName="parTxOnlySpace" presStyleCnt="0"/>
      <dgm:spPr/>
    </dgm:pt>
    <dgm:pt modelId="{783DDB60-B956-4587-874E-C62EBB2306CD}" type="pres">
      <dgm:prSet presAssocID="{786E7575-C7BA-4DF8-89F6-85BEEA701296}" presName="parTxOnly" presStyleLbl="node1" presStyleIdx="4" presStyleCnt="5">
        <dgm:presLayoutVars>
          <dgm:chMax val="0"/>
          <dgm:chPref val="0"/>
          <dgm:bulletEnabled val="1"/>
        </dgm:presLayoutVars>
      </dgm:prSet>
      <dgm:spPr/>
      <dgm:t>
        <a:bodyPr/>
        <a:lstStyle/>
        <a:p>
          <a:endParaRPr lang="en-US"/>
        </a:p>
      </dgm:t>
    </dgm:pt>
  </dgm:ptLst>
  <dgm:cxnLst>
    <dgm:cxn modelId="{76574531-95EE-4572-B49B-D9BE22D2FF4D}" srcId="{904DA295-B574-4333-9137-9E9633F5619F}" destId="{97E251DD-F0B9-4963-81F9-159732B331A7}" srcOrd="0" destOrd="0" parTransId="{817EC4B9-A5EE-417B-886C-CE83A337CC2D}" sibTransId="{AD316494-A097-4DCF-864F-BEC426FD63B0}"/>
    <dgm:cxn modelId="{151CB82C-1119-4513-9C49-1997E9844DD1}" srcId="{904DA295-B574-4333-9137-9E9633F5619F}" destId="{8F6C35DA-1EC2-459E-8D05-D258DA1D483D}" srcOrd="3" destOrd="0" parTransId="{16BE8FCD-21AC-431C-A8B0-69FF808A68C3}" sibTransId="{60580FCA-C432-44EC-91D2-6E56A605E8A4}"/>
    <dgm:cxn modelId="{26B2DEB9-13B4-4ED2-A0DB-209F1EFAA2E1}" type="presOf" srcId="{786E7575-C7BA-4DF8-89F6-85BEEA701296}" destId="{783DDB60-B956-4587-874E-C62EBB2306CD}" srcOrd="0" destOrd="0" presId="urn:microsoft.com/office/officeart/2005/8/layout/chevron1"/>
    <dgm:cxn modelId="{B3CC28F3-200E-468E-85CA-13212D0921F0}" srcId="{904DA295-B574-4333-9137-9E9633F5619F}" destId="{FD13EA1C-088E-4A5D-B99B-C250A05E8851}" srcOrd="1" destOrd="0" parTransId="{A34ECA95-7003-4A49-883C-2FEC53655D89}" sibTransId="{FE3C22BF-4647-4BC7-86BC-4076C8876C14}"/>
    <dgm:cxn modelId="{725A1894-99BE-441B-8EB0-BDB28E1CF1CA}" srcId="{904DA295-B574-4333-9137-9E9633F5619F}" destId="{C7A62E5F-A8F3-4B8F-98BE-82E48E9D24B5}" srcOrd="2" destOrd="0" parTransId="{BE5560B2-0341-43F2-A90A-BD66D373341A}" sibTransId="{69C6310D-D2A7-439B-A40D-A2849C489C7F}"/>
    <dgm:cxn modelId="{3853F317-DDE7-4376-BA42-8CC8FA01C80A}" type="presOf" srcId="{C7A62E5F-A8F3-4B8F-98BE-82E48E9D24B5}" destId="{B1E3635D-EC53-4C09-BB9C-BCA19A955BA1}" srcOrd="0" destOrd="0" presId="urn:microsoft.com/office/officeart/2005/8/layout/chevron1"/>
    <dgm:cxn modelId="{AE12D286-22F2-4C38-A0B8-7667C69192CE}" type="presOf" srcId="{97E251DD-F0B9-4963-81F9-159732B331A7}" destId="{FEBA8EF4-B9C2-44E7-8106-CD5459E81FA6}" srcOrd="0" destOrd="0" presId="urn:microsoft.com/office/officeart/2005/8/layout/chevron1"/>
    <dgm:cxn modelId="{5D8BD987-27CB-44A2-8EDD-6655792DCB6E}" type="presOf" srcId="{8F6C35DA-1EC2-459E-8D05-D258DA1D483D}" destId="{63E8E851-38B0-4D63-88A3-E965016B041A}" srcOrd="0" destOrd="0" presId="urn:microsoft.com/office/officeart/2005/8/layout/chevron1"/>
    <dgm:cxn modelId="{1B12076E-3BEE-4D7C-A56E-4657246A95FF}" type="presOf" srcId="{FD13EA1C-088E-4A5D-B99B-C250A05E8851}" destId="{C6A44501-8C03-4A9B-A955-292110F62371}" srcOrd="0" destOrd="0" presId="urn:microsoft.com/office/officeart/2005/8/layout/chevron1"/>
    <dgm:cxn modelId="{96CFCE33-BB41-4CC7-96E7-2BD1100D033A}" srcId="{904DA295-B574-4333-9137-9E9633F5619F}" destId="{786E7575-C7BA-4DF8-89F6-85BEEA701296}" srcOrd="4" destOrd="0" parTransId="{64975CD6-86CD-45A8-9ED5-EB04C76CFCA7}" sibTransId="{47D42011-76DF-4FE0-96A5-6C0A718F3D0F}"/>
    <dgm:cxn modelId="{D4432DE3-93B9-4016-B8BA-CA71E4B8758A}" type="presOf" srcId="{904DA295-B574-4333-9137-9E9633F5619F}" destId="{E8785AD0-35A5-4C16-A40E-8EAE92D3ECFB}" srcOrd="0" destOrd="0" presId="urn:microsoft.com/office/officeart/2005/8/layout/chevron1"/>
    <dgm:cxn modelId="{961E07EB-5F0D-4883-87CE-05BFDE724A92}" type="presParOf" srcId="{E8785AD0-35A5-4C16-A40E-8EAE92D3ECFB}" destId="{FEBA8EF4-B9C2-44E7-8106-CD5459E81FA6}" srcOrd="0" destOrd="0" presId="urn:microsoft.com/office/officeart/2005/8/layout/chevron1"/>
    <dgm:cxn modelId="{6B230969-78D3-4B67-A189-DFE921880699}" type="presParOf" srcId="{E8785AD0-35A5-4C16-A40E-8EAE92D3ECFB}" destId="{F9E245A2-A216-440A-BA91-B40C13C63E68}" srcOrd="1" destOrd="0" presId="urn:microsoft.com/office/officeart/2005/8/layout/chevron1"/>
    <dgm:cxn modelId="{7CD85765-470A-44AC-91B9-6E88B0127C46}" type="presParOf" srcId="{E8785AD0-35A5-4C16-A40E-8EAE92D3ECFB}" destId="{C6A44501-8C03-4A9B-A955-292110F62371}" srcOrd="2" destOrd="0" presId="urn:microsoft.com/office/officeart/2005/8/layout/chevron1"/>
    <dgm:cxn modelId="{5BCAFD36-EE71-4876-B6C8-E0E3160F4B1D}" type="presParOf" srcId="{E8785AD0-35A5-4C16-A40E-8EAE92D3ECFB}" destId="{BF2908C2-C48D-4516-B00E-54951CAD3D4B}" srcOrd="3" destOrd="0" presId="urn:microsoft.com/office/officeart/2005/8/layout/chevron1"/>
    <dgm:cxn modelId="{ABA9457F-C1CA-498E-B08D-D0173A369AF1}" type="presParOf" srcId="{E8785AD0-35A5-4C16-A40E-8EAE92D3ECFB}" destId="{B1E3635D-EC53-4C09-BB9C-BCA19A955BA1}" srcOrd="4" destOrd="0" presId="urn:microsoft.com/office/officeart/2005/8/layout/chevron1"/>
    <dgm:cxn modelId="{4FFC0A3A-188B-45F4-BA65-E833E57AEDBF}" type="presParOf" srcId="{E8785AD0-35A5-4C16-A40E-8EAE92D3ECFB}" destId="{90DB2F6D-1D46-4461-9B40-A44F44274A80}" srcOrd="5" destOrd="0" presId="urn:microsoft.com/office/officeart/2005/8/layout/chevron1"/>
    <dgm:cxn modelId="{FF954B8C-6068-4B6D-9376-2E464FC34436}" type="presParOf" srcId="{E8785AD0-35A5-4C16-A40E-8EAE92D3ECFB}" destId="{63E8E851-38B0-4D63-88A3-E965016B041A}" srcOrd="6" destOrd="0" presId="urn:microsoft.com/office/officeart/2005/8/layout/chevron1"/>
    <dgm:cxn modelId="{95205945-F69D-4F6B-B987-BFCC2A083823}" type="presParOf" srcId="{E8785AD0-35A5-4C16-A40E-8EAE92D3ECFB}" destId="{4A50ADAF-827B-41ED-9960-3D4F93FA678D}" srcOrd="7" destOrd="0" presId="urn:microsoft.com/office/officeart/2005/8/layout/chevron1"/>
    <dgm:cxn modelId="{F9A14996-BDF6-46BD-8815-D02A5DD9C7B7}" type="presParOf" srcId="{E8785AD0-35A5-4C16-A40E-8EAE92D3ECFB}" destId="{783DDB60-B956-4587-874E-C62EBB2306C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B9C1F9-CE7A-43E0-9852-9C4C7DA4A058}"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19FCC8E-26BA-4C78-8F07-5C1E6DC72EB9}">
      <dgm:prSet phldrT="[Text]"/>
      <dgm:spPr>
        <a:solidFill>
          <a:srgbClr val="0000FF"/>
        </a:solidFill>
        <a:ln w="34925">
          <a:solidFill>
            <a:schemeClr val="tx1"/>
          </a:solidFill>
        </a:ln>
      </dgm:spPr>
      <dgm:t>
        <a:bodyPr/>
        <a:lstStyle/>
        <a:p>
          <a:r>
            <a:rPr lang="en-US" dirty="0">
              <a:solidFill>
                <a:schemeClr val="bg1"/>
              </a:solidFill>
            </a:rPr>
            <a:t>z14</a:t>
          </a:r>
        </a:p>
      </dgm:t>
    </dgm:pt>
    <dgm:pt modelId="{6D034349-E2EE-42D6-9402-20C1E4AAA9C7}" type="parTrans" cxnId="{ABA346EE-0467-46FC-84C5-A0E075C0723A}">
      <dgm:prSet/>
      <dgm:spPr/>
      <dgm:t>
        <a:bodyPr/>
        <a:lstStyle/>
        <a:p>
          <a:endParaRPr lang="en-US"/>
        </a:p>
      </dgm:t>
    </dgm:pt>
    <dgm:pt modelId="{D8A56D50-B6F0-4974-9708-F5F9E65C9374}" type="sibTrans" cxnId="{ABA346EE-0467-46FC-84C5-A0E075C0723A}">
      <dgm:prSet/>
      <dgm:spPr/>
      <dgm:t>
        <a:bodyPr/>
        <a:lstStyle/>
        <a:p>
          <a:endParaRPr lang="en-US"/>
        </a:p>
      </dgm:t>
    </dgm:pt>
    <dgm:pt modelId="{4B724668-3E85-48A5-A300-C24202AEDB23}">
      <dgm:prSet phldrT="[Text]" custT="1"/>
      <dgm:spPr>
        <a:solidFill>
          <a:schemeClr val="tx2">
            <a:lumMod val="25000"/>
            <a:lumOff val="75000"/>
            <a:alpha val="66000"/>
          </a:schemeClr>
        </a:solidFill>
        <a:ln>
          <a:solidFill>
            <a:schemeClr val="tx1"/>
          </a:solidFill>
        </a:ln>
      </dgm:spPr>
      <dgm:t>
        <a:bodyPr/>
        <a:lstStyle/>
        <a:p>
          <a:endParaRPr lang="en-US" sz="1000" dirty="0">
            <a:solidFill>
              <a:sysClr val="windowText" lastClr="000000"/>
            </a:solidFill>
            <a:latin typeface="Arial"/>
            <a:cs typeface="Arial"/>
          </a:endParaRPr>
        </a:p>
        <a:p>
          <a:endParaRPr lang="en-US" sz="1000" dirty="0">
            <a:solidFill>
              <a:sysClr val="windowText" lastClr="000000"/>
            </a:solidFill>
            <a:latin typeface="Arial"/>
            <a:cs typeface="Arial"/>
          </a:endParaRPr>
        </a:p>
        <a:p>
          <a:endParaRPr lang="en-US" sz="1000" dirty="0">
            <a:solidFill>
              <a:sysClr val="windowText" lastClr="000000"/>
            </a:solidFill>
            <a:latin typeface="Arial"/>
            <a:cs typeface="Arial"/>
          </a:endParaRPr>
        </a:p>
        <a:p>
          <a:endParaRPr lang="en-US" sz="1000" dirty="0">
            <a:solidFill>
              <a:sysClr val="windowText" lastClr="000000"/>
            </a:solidFill>
            <a:latin typeface="Arial"/>
            <a:cs typeface="Arial"/>
          </a:endParaRPr>
        </a:p>
        <a:p>
          <a:r>
            <a:rPr kumimoji="0" lang="en-US" sz="900" b="0" i="0" u="none" strike="noStrike" cap="none" spc="0" normalizeH="0" baseline="0" noProof="0" dirty="0">
              <a:ln>
                <a:noFill/>
              </a:ln>
              <a:solidFill>
                <a:sysClr val="windowText" lastClr="000000"/>
              </a:solidFill>
              <a:effectLst/>
              <a:uLnTx/>
              <a:uFillTx/>
              <a:latin typeface="Arial"/>
              <a:ea typeface="MS PGothic" panose="020B0600070205080204" pitchFamily="34" charset="-128"/>
              <a:cs typeface="Arial"/>
            </a:rPr>
            <a:t>Analytic frameworks increasingly in-memory based,  such as Machine Learning and Apache Spark </a:t>
          </a:r>
        </a:p>
        <a:p>
          <a:pPr rtl="0"/>
          <a:endParaRPr kumimoji="0" lang="en-US" sz="900" b="0" i="0" u="none" strike="noStrike" cap="none" spc="0" normalizeH="0" baseline="0" noProof="0" dirty="0">
            <a:ln>
              <a:noFill/>
            </a:ln>
            <a:solidFill>
              <a:sysClr val="windowText" lastClr="000000"/>
            </a:solidFill>
            <a:effectLst/>
            <a:uLnTx/>
            <a:uFillTx/>
            <a:latin typeface="Arial"/>
            <a:ea typeface="MS PGothic" panose="020B0600070205080204" pitchFamily="34" charset="-128"/>
            <a:cs typeface="Arial"/>
          </a:endParaRPr>
        </a:p>
        <a:p>
          <a:pPr rtl="0"/>
          <a:r>
            <a:rPr lang="en-US" sz="900" dirty="0">
              <a:solidFill>
                <a:sysClr val="windowText" lastClr="000000"/>
              </a:solidFill>
              <a:latin typeface="Arial"/>
              <a:cs typeface="Arial"/>
            </a:rPr>
            <a:t>Scale-up capability key for efficient operation, high value is in integration with vast amounts of high value data and existing transactional systems</a:t>
          </a:r>
        </a:p>
        <a:p>
          <a:pPr rtl="0"/>
          <a:endParaRPr lang="en-US" sz="900" dirty="0">
            <a:solidFill>
              <a:sysClr val="windowText" lastClr="000000"/>
            </a:solidFill>
            <a:latin typeface="Arial"/>
            <a:cs typeface="Arial"/>
          </a:endParaRPr>
        </a:p>
        <a:p>
          <a:pPr rtl="0"/>
          <a:r>
            <a:rPr lang="en-US" sz="900" dirty="0">
              <a:solidFill>
                <a:sysClr val="windowText" lastClr="000000"/>
              </a:solidFill>
              <a:latin typeface="Arial"/>
              <a:cs typeface="Arial"/>
            </a:rPr>
            <a:t>IBM z14 provides added memory capacity, and combined with z/OS functions in superior memory and cache management, analytic workloads derive advantage</a:t>
          </a:r>
        </a:p>
        <a:p>
          <a:pPr rtl="0"/>
          <a:endParaRPr lang="en-US" sz="900" dirty="0">
            <a:solidFill>
              <a:sysClr val="windowText" lastClr="000000"/>
            </a:solidFill>
            <a:latin typeface="Arial"/>
            <a:cs typeface="Arial"/>
          </a:endParaRPr>
        </a:p>
        <a:p>
          <a:pPr rtl="0"/>
          <a:r>
            <a:rPr lang="en-US" sz="900" dirty="0">
              <a:solidFill>
                <a:sysClr val="windowText" lastClr="000000"/>
              </a:solidFill>
              <a:latin typeface="Arial"/>
              <a:cs typeface="Arial"/>
            </a:rPr>
            <a:t>IBM Open Data Analytics for z/OS also offers aggressive pricing for memory associated with this new analytic function</a:t>
          </a:r>
          <a:endParaRPr lang="en-US" sz="900" dirty="0"/>
        </a:p>
      </dgm:t>
    </dgm:pt>
    <dgm:pt modelId="{FA9E5BE5-E1E2-47B5-ABC5-77AC7066E05D}" type="parTrans" cxnId="{74919B3A-6E74-4C5F-A356-C9AA02FDCA87}">
      <dgm:prSet/>
      <dgm:spPr/>
      <dgm:t>
        <a:bodyPr/>
        <a:lstStyle/>
        <a:p>
          <a:endParaRPr lang="en-US"/>
        </a:p>
      </dgm:t>
    </dgm:pt>
    <dgm:pt modelId="{88A9017B-8C7D-4527-9BFF-91346E148EF2}" type="sibTrans" cxnId="{74919B3A-6E74-4C5F-A356-C9AA02FDCA87}">
      <dgm:prSet/>
      <dgm:spPr/>
      <dgm:t>
        <a:bodyPr/>
        <a:lstStyle/>
        <a:p>
          <a:endParaRPr lang="en-US"/>
        </a:p>
      </dgm:t>
    </dgm:pt>
    <dgm:pt modelId="{C6602CBE-38C0-446D-AB2A-00717CDEDE9C}">
      <dgm:prSet phldrT="[Text]" custT="1"/>
      <dgm:spPr>
        <a:solidFill>
          <a:schemeClr val="bg1">
            <a:lumMod val="75000"/>
          </a:schemeClr>
        </a:solidFill>
        <a:ln>
          <a:solidFill>
            <a:schemeClr val="tx1"/>
          </a:solidFill>
        </a:ln>
      </dgm:spPr>
      <dgm:t>
        <a:bodyPr/>
        <a:lstStyle/>
        <a:p>
          <a:endParaRPr lang="en-US" sz="900" dirty="0">
            <a:solidFill>
              <a:sysClr val="windowText" lastClr="000000"/>
            </a:solidFill>
            <a:cs typeface="Arial"/>
          </a:endParaRPr>
        </a:p>
        <a:p>
          <a:endParaRPr lang="en-US" sz="900" dirty="0">
            <a:solidFill>
              <a:sysClr val="windowText" lastClr="000000"/>
            </a:solidFill>
            <a:cs typeface="Arial"/>
          </a:endParaRPr>
        </a:p>
        <a:p>
          <a:endParaRPr lang="en-US" sz="900" dirty="0">
            <a:solidFill>
              <a:sysClr val="windowText" lastClr="000000"/>
            </a:solidFill>
            <a:cs typeface="Arial"/>
          </a:endParaRPr>
        </a:p>
        <a:p>
          <a:endParaRPr lang="en-US" sz="900" dirty="0">
            <a:solidFill>
              <a:sysClr val="windowText" lastClr="000000"/>
            </a:solidFill>
            <a:cs typeface="Arial"/>
          </a:endParaRPr>
        </a:p>
        <a:p>
          <a:r>
            <a:rPr lang="en-US" sz="900" dirty="0">
              <a:solidFill>
                <a:sysClr val="windowText" lastClr="000000"/>
              </a:solidFill>
              <a:cs typeface="Arial"/>
            </a:rPr>
            <a:t>New analytic frameworks (such as Apache Spark) are based on Java, and with the increase in demand for scale-up, larger and larger Java heaps are required</a:t>
          </a:r>
        </a:p>
        <a:p>
          <a:endParaRPr lang="en-US" sz="900" dirty="0">
            <a:solidFill>
              <a:sysClr val="windowText" lastClr="000000"/>
            </a:solidFill>
            <a:cs typeface="Arial"/>
          </a:endParaRPr>
        </a:p>
        <a:p>
          <a:r>
            <a:rPr lang="en-US" sz="900" dirty="0">
              <a:solidFill>
                <a:sysClr val="windowText" lastClr="000000"/>
              </a:solidFill>
              <a:cs typeface="Arial"/>
            </a:rPr>
            <a:t>As heaps grow, ‘collecting’ unused memory from objects no longer needed can cause delays in the processing of running Java applications -- -this kind of issue is seen across every platform and acknowledged to be a significant issue.</a:t>
          </a:r>
        </a:p>
        <a:p>
          <a:endParaRPr lang="en-US" sz="900" dirty="0">
            <a:solidFill>
              <a:sysClr val="windowText" lastClr="000000"/>
            </a:solidFill>
            <a:cs typeface="Arial"/>
          </a:endParaRPr>
        </a:p>
        <a:p>
          <a:r>
            <a:rPr lang="en-US" sz="900" dirty="0">
              <a:solidFill>
                <a:sysClr val="windowText" lastClr="000000"/>
              </a:solidFill>
              <a:cs typeface="Arial"/>
            </a:rPr>
            <a:t>IBM z14 provides a guarded storage function to enable z/OS to more optimally detect usage of memory and significantly reduce pause-times of applications during the garbage collection process</a:t>
          </a:r>
          <a:endParaRPr lang="en-US" sz="900" dirty="0">
            <a:solidFill>
              <a:srgbClr val="BCE6C1"/>
            </a:solidFill>
          </a:endParaRPr>
        </a:p>
      </dgm:t>
    </dgm:pt>
    <dgm:pt modelId="{AB82A24B-D508-4BB9-8FE1-C43354B74E9E}" type="parTrans" cxnId="{7F03E5F5-1CF5-4EA1-8FDC-62B229FD81B2}">
      <dgm:prSet/>
      <dgm:spPr/>
      <dgm:t>
        <a:bodyPr/>
        <a:lstStyle/>
        <a:p>
          <a:endParaRPr lang="en-US"/>
        </a:p>
      </dgm:t>
    </dgm:pt>
    <dgm:pt modelId="{116DBAA1-307B-417D-89B1-619721D6D964}" type="sibTrans" cxnId="{7F03E5F5-1CF5-4EA1-8FDC-62B229FD81B2}">
      <dgm:prSet/>
      <dgm:spPr/>
      <dgm:t>
        <a:bodyPr/>
        <a:lstStyle/>
        <a:p>
          <a:endParaRPr lang="en-US"/>
        </a:p>
      </dgm:t>
    </dgm:pt>
    <dgm:pt modelId="{4EA8841A-3216-4008-9B7B-6F4F1FED0A9F}">
      <dgm:prSet phldrT="[Text]" custT="1"/>
      <dgm:spPr>
        <a:solidFill>
          <a:srgbClr val="FFFF99">
            <a:alpha val="58000"/>
          </a:srgbClr>
        </a:solidFill>
        <a:ln>
          <a:solidFill>
            <a:schemeClr val="tx1"/>
          </a:solidFill>
        </a:ln>
      </dgm:spPr>
      <dgm:t>
        <a:bodyPr/>
        <a:lstStyle/>
        <a:p>
          <a:r>
            <a:rPr lang="en-US" sz="900" dirty="0">
              <a:solidFill>
                <a:sysClr val="windowText" lastClr="000000"/>
              </a:solidFill>
              <a:cs typeface="Arial"/>
            </a:rPr>
            <a:t>The statistical and machine learning algorithms often used by analytic applications and popular ML libraries often involve complex mathematical operations</a:t>
          </a:r>
        </a:p>
        <a:p>
          <a:endParaRPr lang="en-US" sz="900" dirty="0">
            <a:solidFill>
              <a:sysClr val="windowText" lastClr="000000"/>
            </a:solidFill>
            <a:cs typeface="Arial"/>
          </a:endParaRPr>
        </a:p>
        <a:p>
          <a:r>
            <a:rPr lang="en-US" sz="900" dirty="0">
              <a:solidFill>
                <a:sysClr val="windowText" lastClr="000000"/>
              </a:solidFill>
              <a:cs typeface="Arial"/>
            </a:rPr>
            <a:t>These instructions can have a performance impact on analytic operations, and since the actual operational code is sometimes generated, it may not be obvious which libraries are generating these instructions</a:t>
          </a:r>
        </a:p>
        <a:p>
          <a:endParaRPr lang="en-US" sz="900" dirty="0">
            <a:solidFill>
              <a:sysClr val="windowText" lastClr="000000"/>
            </a:solidFill>
            <a:cs typeface="Arial"/>
          </a:endParaRPr>
        </a:p>
        <a:p>
          <a:r>
            <a:rPr lang="en-US" sz="900" dirty="0">
              <a:solidFill>
                <a:sysClr val="windowText" lastClr="000000"/>
              </a:solidFill>
              <a:cs typeface="Arial"/>
            </a:rPr>
            <a:t>IBM z14 provides an enhanced set of SIMD operations.  These instructions have been incorporated into the instruction set used by the IBM Java and C/C++ runtimes so that analytic applications get the best performance possible for complex mathematical or vector related functions transparently.</a:t>
          </a:r>
        </a:p>
        <a:p>
          <a:endParaRPr lang="en-US" sz="900" dirty="0">
            <a:solidFill>
              <a:schemeClr val="tx1"/>
            </a:solidFill>
          </a:endParaRPr>
        </a:p>
      </dgm:t>
    </dgm:pt>
    <dgm:pt modelId="{F4E6435A-D059-4533-AA42-0BCCB13799AE}" type="parTrans" cxnId="{8CC307C4-8B36-4468-B4D4-8D6E9ABF2380}">
      <dgm:prSet/>
      <dgm:spPr/>
      <dgm:t>
        <a:bodyPr/>
        <a:lstStyle/>
        <a:p>
          <a:endParaRPr lang="en-US"/>
        </a:p>
      </dgm:t>
    </dgm:pt>
    <dgm:pt modelId="{21873098-4C0B-4426-9EFD-94E06BFEB238}" type="sibTrans" cxnId="{8CC307C4-8B36-4468-B4D4-8D6E9ABF2380}">
      <dgm:prSet/>
      <dgm:spPr/>
      <dgm:t>
        <a:bodyPr/>
        <a:lstStyle/>
        <a:p>
          <a:endParaRPr lang="en-US"/>
        </a:p>
      </dgm:t>
    </dgm:pt>
    <dgm:pt modelId="{29FF5558-ADEA-4B6D-82BD-AA3387D76840}">
      <dgm:prSet phldrT="[Text]" custT="1"/>
      <dgm:spPr>
        <a:solidFill>
          <a:srgbClr val="92D050"/>
        </a:solidFill>
        <a:ln>
          <a:solidFill>
            <a:schemeClr val="tx1"/>
          </a:solidFill>
        </a:ln>
      </dgm:spPr>
      <dgm:t>
        <a:bodyPr/>
        <a:lstStyle/>
        <a:p>
          <a:r>
            <a:rPr lang="en-US" sz="900" dirty="0">
              <a:solidFill>
                <a:sysClr val="windowText" lastClr="000000"/>
              </a:solidFill>
              <a:cs typeface="Arial"/>
            </a:rPr>
            <a:t>Data drives and feeds analytic insights,  differentiate business value by leveraging data-in-place strategies for analytics</a:t>
          </a:r>
        </a:p>
        <a:p>
          <a:endParaRPr lang="en-US" sz="900" dirty="0">
            <a:solidFill>
              <a:sysClr val="windowText" lastClr="000000"/>
            </a:solidFill>
            <a:cs typeface="Arial"/>
          </a:endParaRPr>
        </a:p>
        <a:p>
          <a:r>
            <a:rPr lang="en-US" sz="900" dirty="0">
              <a:solidFill>
                <a:sysClr val="windowText" lastClr="000000"/>
              </a:solidFill>
              <a:cs typeface="Arial"/>
            </a:rPr>
            <a:t>Increased sensitivity due to data breaches and cybersecurity issues.  As a result, data movement for analytics increases risk, or clients may choose not to expose all data for analysis to avoid factors.</a:t>
          </a:r>
        </a:p>
        <a:p>
          <a:endParaRPr lang="en-US" sz="900" dirty="0">
            <a:solidFill>
              <a:sysClr val="windowText" lastClr="000000"/>
            </a:solidFill>
            <a:cs typeface="Arial"/>
          </a:endParaRPr>
        </a:p>
        <a:p>
          <a:r>
            <a:rPr lang="en-US" sz="900" dirty="0">
              <a:solidFill>
                <a:sysClr val="windowText" lastClr="000000"/>
              </a:solidFill>
              <a:cs typeface="Arial"/>
            </a:rPr>
            <a:t>With IBM z14 pervasive encryption, all data on disk can be encrypted, offering a significant security and governance advantage when combined with the data-in-place capabilities offered by IBM Open Data Analytics for z/OS.  </a:t>
          </a:r>
        </a:p>
        <a:p>
          <a:endParaRPr lang="en-US" sz="900" dirty="0">
            <a:solidFill>
              <a:sysClr val="windowText" lastClr="000000"/>
            </a:solidFill>
            <a:cs typeface="Arial"/>
          </a:endParaRPr>
        </a:p>
      </dgm:t>
    </dgm:pt>
    <dgm:pt modelId="{D4B8B4A7-11DC-4213-9524-8B23031BC0D9}" type="parTrans" cxnId="{0F0F2321-0508-4F82-B86F-2B9985EEBBF4}">
      <dgm:prSet/>
      <dgm:spPr/>
      <dgm:t>
        <a:bodyPr/>
        <a:lstStyle/>
        <a:p>
          <a:endParaRPr lang="en-US"/>
        </a:p>
      </dgm:t>
    </dgm:pt>
    <dgm:pt modelId="{50970BBB-C592-413D-99AA-78FD0ECE294C}" type="sibTrans" cxnId="{0F0F2321-0508-4F82-B86F-2B9985EEBBF4}">
      <dgm:prSet/>
      <dgm:spPr/>
      <dgm:t>
        <a:bodyPr/>
        <a:lstStyle/>
        <a:p>
          <a:endParaRPr lang="en-US"/>
        </a:p>
      </dgm:t>
    </dgm:pt>
    <dgm:pt modelId="{7A9F28DC-B16C-417D-92E3-65810C485C19}" type="pres">
      <dgm:prSet presAssocID="{C7B9C1F9-CE7A-43E0-9852-9C4C7DA4A058}" presName="diagram" presStyleCnt="0">
        <dgm:presLayoutVars>
          <dgm:chMax val="1"/>
          <dgm:dir/>
          <dgm:animLvl val="ctr"/>
          <dgm:resizeHandles val="exact"/>
        </dgm:presLayoutVars>
      </dgm:prSet>
      <dgm:spPr/>
      <dgm:t>
        <a:bodyPr/>
        <a:lstStyle/>
        <a:p>
          <a:endParaRPr lang="en-US"/>
        </a:p>
      </dgm:t>
    </dgm:pt>
    <dgm:pt modelId="{BDAD9638-662E-4E8D-8B32-85D747A76502}" type="pres">
      <dgm:prSet presAssocID="{C7B9C1F9-CE7A-43E0-9852-9C4C7DA4A058}" presName="matrix" presStyleCnt="0"/>
      <dgm:spPr/>
    </dgm:pt>
    <dgm:pt modelId="{3B3691AE-2217-4628-B7C9-F5297FA598BE}" type="pres">
      <dgm:prSet presAssocID="{C7B9C1F9-CE7A-43E0-9852-9C4C7DA4A058}" presName="tile1" presStyleLbl="node1" presStyleIdx="0" presStyleCnt="4" custLinFactNeighborX="-7199"/>
      <dgm:spPr/>
      <dgm:t>
        <a:bodyPr/>
        <a:lstStyle/>
        <a:p>
          <a:endParaRPr lang="en-US"/>
        </a:p>
      </dgm:t>
    </dgm:pt>
    <dgm:pt modelId="{6FA3C26F-3D0E-4FA2-B296-7D4A508F5927}" type="pres">
      <dgm:prSet presAssocID="{C7B9C1F9-CE7A-43E0-9852-9C4C7DA4A058}" presName="tile1text" presStyleLbl="node1" presStyleIdx="0" presStyleCnt="4">
        <dgm:presLayoutVars>
          <dgm:chMax val="0"/>
          <dgm:chPref val="0"/>
          <dgm:bulletEnabled val="1"/>
        </dgm:presLayoutVars>
      </dgm:prSet>
      <dgm:spPr/>
      <dgm:t>
        <a:bodyPr/>
        <a:lstStyle/>
        <a:p>
          <a:endParaRPr lang="en-US"/>
        </a:p>
      </dgm:t>
    </dgm:pt>
    <dgm:pt modelId="{A9224E78-A1E5-49D2-9641-8C245982323A}" type="pres">
      <dgm:prSet presAssocID="{C7B9C1F9-CE7A-43E0-9852-9C4C7DA4A058}" presName="tile2" presStyleLbl="node1" presStyleIdx="1" presStyleCnt="4"/>
      <dgm:spPr/>
      <dgm:t>
        <a:bodyPr/>
        <a:lstStyle/>
        <a:p>
          <a:endParaRPr lang="en-US"/>
        </a:p>
      </dgm:t>
    </dgm:pt>
    <dgm:pt modelId="{BB233165-1932-4FD5-AFE3-65CEABC14930}" type="pres">
      <dgm:prSet presAssocID="{C7B9C1F9-CE7A-43E0-9852-9C4C7DA4A058}" presName="tile2text" presStyleLbl="node1" presStyleIdx="1" presStyleCnt="4">
        <dgm:presLayoutVars>
          <dgm:chMax val="0"/>
          <dgm:chPref val="0"/>
          <dgm:bulletEnabled val="1"/>
        </dgm:presLayoutVars>
      </dgm:prSet>
      <dgm:spPr/>
      <dgm:t>
        <a:bodyPr/>
        <a:lstStyle/>
        <a:p>
          <a:endParaRPr lang="en-US"/>
        </a:p>
      </dgm:t>
    </dgm:pt>
    <dgm:pt modelId="{91B00F77-E77D-42E0-B7FA-633DDD6F7CC8}" type="pres">
      <dgm:prSet presAssocID="{C7B9C1F9-CE7A-43E0-9852-9C4C7DA4A058}" presName="tile3" presStyleLbl="node1" presStyleIdx="2" presStyleCnt="4" custLinFactNeighborY="1271"/>
      <dgm:spPr/>
      <dgm:t>
        <a:bodyPr/>
        <a:lstStyle/>
        <a:p>
          <a:endParaRPr lang="en-US"/>
        </a:p>
      </dgm:t>
    </dgm:pt>
    <dgm:pt modelId="{1C238C80-61E4-4205-990D-071854AF2763}" type="pres">
      <dgm:prSet presAssocID="{C7B9C1F9-CE7A-43E0-9852-9C4C7DA4A058}" presName="tile3text" presStyleLbl="node1" presStyleIdx="2" presStyleCnt="4">
        <dgm:presLayoutVars>
          <dgm:chMax val="0"/>
          <dgm:chPref val="0"/>
          <dgm:bulletEnabled val="1"/>
        </dgm:presLayoutVars>
      </dgm:prSet>
      <dgm:spPr/>
      <dgm:t>
        <a:bodyPr/>
        <a:lstStyle/>
        <a:p>
          <a:endParaRPr lang="en-US"/>
        </a:p>
      </dgm:t>
    </dgm:pt>
    <dgm:pt modelId="{8F91678C-8D4C-488B-A605-EA1AA711699A}" type="pres">
      <dgm:prSet presAssocID="{C7B9C1F9-CE7A-43E0-9852-9C4C7DA4A058}" presName="tile4" presStyleLbl="node1" presStyleIdx="3" presStyleCnt="4"/>
      <dgm:spPr/>
      <dgm:t>
        <a:bodyPr/>
        <a:lstStyle/>
        <a:p>
          <a:endParaRPr lang="en-US"/>
        </a:p>
      </dgm:t>
    </dgm:pt>
    <dgm:pt modelId="{6E398F34-1B87-488F-BC4B-C920BB566618}" type="pres">
      <dgm:prSet presAssocID="{C7B9C1F9-CE7A-43E0-9852-9C4C7DA4A058}" presName="tile4text" presStyleLbl="node1" presStyleIdx="3" presStyleCnt="4">
        <dgm:presLayoutVars>
          <dgm:chMax val="0"/>
          <dgm:chPref val="0"/>
          <dgm:bulletEnabled val="1"/>
        </dgm:presLayoutVars>
      </dgm:prSet>
      <dgm:spPr/>
      <dgm:t>
        <a:bodyPr/>
        <a:lstStyle/>
        <a:p>
          <a:endParaRPr lang="en-US"/>
        </a:p>
      </dgm:t>
    </dgm:pt>
    <dgm:pt modelId="{89D8E972-6713-4143-BC82-6DB85301FC6F}" type="pres">
      <dgm:prSet presAssocID="{C7B9C1F9-CE7A-43E0-9852-9C4C7DA4A058}" presName="centerTile" presStyleLbl="fgShp" presStyleIdx="0" presStyleCnt="1" custScaleX="51441" custScaleY="29501">
        <dgm:presLayoutVars>
          <dgm:chMax val="0"/>
          <dgm:chPref val="0"/>
        </dgm:presLayoutVars>
      </dgm:prSet>
      <dgm:spPr/>
      <dgm:t>
        <a:bodyPr/>
        <a:lstStyle/>
        <a:p>
          <a:endParaRPr lang="en-US"/>
        </a:p>
      </dgm:t>
    </dgm:pt>
  </dgm:ptLst>
  <dgm:cxnLst>
    <dgm:cxn modelId="{74919B3A-6E74-4C5F-A356-C9AA02FDCA87}" srcId="{719FCC8E-26BA-4C78-8F07-5C1E6DC72EB9}" destId="{4B724668-3E85-48A5-A300-C24202AEDB23}" srcOrd="0" destOrd="0" parTransId="{FA9E5BE5-E1E2-47B5-ABC5-77AC7066E05D}" sibTransId="{88A9017B-8C7D-4527-9BFF-91346E148EF2}"/>
    <dgm:cxn modelId="{9A07590F-EAE7-487A-9666-FC2EB8C27327}" type="presOf" srcId="{C7B9C1F9-CE7A-43E0-9852-9C4C7DA4A058}" destId="{7A9F28DC-B16C-417D-92E3-65810C485C19}" srcOrd="0" destOrd="0" presId="urn:microsoft.com/office/officeart/2005/8/layout/matrix1"/>
    <dgm:cxn modelId="{F72EA749-94BE-484B-B42A-9921F0B34FD1}" type="presOf" srcId="{4EA8841A-3216-4008-9B7B-6F4F1FED0A9F}" destId="{1C238C80-61E4-4205-990D-071854AF2763}" srcOrd="1" destOrd="0" presId="urn:microsoft.com/office/officeart/2005/8/layout/matrix1"/>
    <dgm:cxn modelId="{7840F2D3-E79D-4F17-B2EF-9B76A9738F0E}" type="presOf" srcId="{719FCC8E-26BA-4C78-8F07-5C1E6DC72EB9}" destId="{89D8E972-6713-4143-BC82-6DB85301FC6F}" srcOrd="0" destOrd="0" presId="urn:microsoft.com/office/officeart/2005/8/layout/matrix1"/>
    <dgm:cxn modelId="{8CC307C4-8B36-4468-B4D4-8D6E9ABF2380}" srcId="{719FCC8E-26BA-4C78-8F07-5C1E6DC72EB9}" destId="{4EA8841A-3216-4008-9B7B-6F4F1FED0A9F}" srcOrd="2" destOrd="0" parTransId="{F4E6435A-D059-4533-AA42-0BCCB13799AE}" sibTransId="{21873098-4C0B-4426-9EFD-94E06BFEB238}"/>
    <dgm:cxn modelId="{870B0822-FEF4-4A51-907A-8E5CEE481A25}" type="presOf" srcId="{29FF5558-ADEA-4B6D-82BD-AA3387D76840}" destId="{6E398F34-1B87-488F-BC4B-C920BB566618}" srcOrd="1" destOrd="0" presId="urn:microsoft.com/office/officeart/2005/8/layout/matrix1"/>
    <dgm:cxn modelId="{4C438D00-86B1-4296-A60F-F1FC814C21B7}" type="presOf" srcId="{4B724668-3E85-48A5-A300-C24202AEDB23}" destId="{6FA3C26F-3D0E-4FA2-B296-7D4A508F5927}" srcOrd="1" destOrd="0" presId="urn:microsoft.com/office/officeart/2005/8/layout/matrix1"/>
    <dgm:cxn modelId="{ABA346EE-0467-46FC-84C5-A0E075C0723A}" srcId="{C7B9C1F9-CE7A-43E0-9852-9C4C7DA4A058}" destId="{719FCC8E-26BA-4C78-8F07-5C1E6DC72EB9}" srcOrd="0" destOrd="0" parTransId="{6D034349-E2EE-42D6-9402-20C1E4AAA9C7}" sibTransId="{D8A56D50-B6F0-4974-9708-F5F9E65C9374}"/>
    <dgm:cxn modelId="{2916DF9B-7D52-4C25-96EA-21FB35879943}" type="presOf" srcId="{29FF5558-ADEA-4B6D-82BD-AA3387D76840}" destId="{8F91678C-8D4C-488B-A605-EA1AA711699A}" srcOrd="0" destOrd="0" presId="urn:microsoft.com/office/officeart/2005/8/layout/matrix1"/>
    <dgm:cxn modelId="{7F03E5F5-1CF5-4EA1-8FDC-62B229FD81B2}" srcId="{719FCC8E-26BA-4C78-8F07-5C1E6DC72EB9}" destId="{C6602CBE-38C0-446D-AB2A-00717CDEDE9C}" srcOrd="1" destOrd="0" parTransId="{AB82A24B-D508-4BB9-8FE1-C43354B74E9E}" sibTransId="{116DBAA1-307B-417D-89B1-619721D6D964}"/>
    <dgm:cxn modelId="{0F0F2321-0508-4F82-B86F-2B9985EEBBF4}" srcId="{719FCC8E-26BA-4C78-8F07-5C1E6DC72EB9}" destId="{29FF5558-ADEA-4B6D-82BD-AA3387D76840}" srcOrd="3" destOrd="0" parTransId="{D4B8B4A7-11DC-4213-9524-8B23031BC0D9}" sibTransId="{50970BBB-C592-413D-99AA-78FD0ECE294C}"/>
    <dgm:cxn modelId="{A67D15AC-28B2-4E86-B9A6-7A6F92307CC1}" type="presOf" srcId="{C6602CBE-38C0-446D-AB2A-00717CDEDE9C}" destId="{A9224E78-A1E5-49D2-9641-8C245982323A}" srcOrd="0" destOrd="0" presId="urn:microsoft.com/office/officeart/2005/8/layout/matrix1"/>
    <dgm:cxn modelId="{10324566-CF83-4AED-A421-C19702E2D4D6}" type="presOf" srcId="{4B724668-3E85-48A5-A300-C24202AEDB23}" destId="{3B3691AE-2217-4628-B7C9-F5297FA598BE}" srcOrd="0" destOrd="0" presId="urn:microsoft.com/office/officeart/2005/8/layout/matrix1"/>
    <dgm:cxn modelId="{ACBB693A-49FA-4E73-B171-40A2433448C3}" type="presOf" srcId="{C6602CBE-38C0-446D-AB2A-00717CDEDE9C}" destId="{BB233165-1932-4FD5-AFE3-65CEABC14930}" srcOrd="1" destOrd="0" presId="urn:microsoft.com/office/officeart/2005/8/layout/matrix1"/>
    <dgm:cxn modelId="{80676423-F1F6-4541-A491-1A3C0A10E8BC}" type="presOf" srcId="{4EA8841A-3216-4008-9B7B-6F4F1FED0A9F}" destId="{91B00F77-E77D-42E0-B7FA-633DDD6F7CC8}" srcOrd="0" destOrd="0" presId="urn:microsoft.com/office/officeart/2005/8/layout/matrix1"/>
    <dgm:cxn modelId="{083D7F41-9EC0-4C64-861C-D825FEDB5AAA}" type="presParOf" srcId="{7A9F28DC-B16C-417D-92E3-65810C485C19}" destId="{BDAD9638-662E-4E8D-8B32-85D747A76502}" srcOrd="0" destOrd="0" presId="urn:microsoft.com/office/officeart/2005/8/layout/matrix1"/>
    <dgm:cxn modelId="{3D769B1E-682C-426C-8CB1-EC3AAE60EE56}" type="presParOf" srcId="{BDAD9638-662E-4E8D-8B32-85D747A76502}" destId="{3B3691AE-2217-4628-B7C9-F5297FA598BE}" srcOrd="0" destOrd="0" presId="urn:microsoft.com/office/officeart/2005/8/layout/matrix1"/>
    <dgm:cxn modelId="{CBFC360F-9015-4784-9FB7-1211F0CCB249}" type="presParOf" srcId="{BDAD9638-662E-4E8D-8B32-85D747A76502}" destId="{6FA3C26F-3D0E-4FA2-B296-7D4A508F5927}" srcOrd="1" destOrd="0" presId="urn:microsoft.com/office/officeart/2005/8/layout/matrix1"/>
    <dgm:cxn modelId="{AC05AA67-DC8D-46DC-B160-D71A38DD1EFA}" type="presParOf" srcId="{BDAD9638-662E-4E8D-8B32-85D747A76502}" destId="{A9224E78-A1E5-49D2-9641-8C245982323A}" srcOrd="2" destOrd="0" presId="urn:microsoft.com/office/officeart/2005/8/layout/matrix1"/>
    <dgm:cxn modelId="{C0B3C145-176F-45D8-AB93-7976B9CF59FD}" type="presParOf" srcId="{BDAD9638-662E-4E8D-8B32-85D747A76502}" destId="{BB233165-1932-4FD5-AFE3-65CEABC14930}" srcOrd="3" destOrd="0" presId="urn:microsoft.com/office/officeart/2005/8/layout/matrix1"/>
    <dgm:cxn modelId="{5D4FB57A-795F-48CE-A06C-732A618E44CC}" type="presParOf" srcId="{BDAD9638-662E-4E8D-8B32-85D747A76502}" destId="{91B00F77-E77D-42E0-B7FA-633DDD6F7CC8}" srcOrd="4" destOrd="0" presId="urn:microsoft.com/office/officeart/2005/8/layout/matrix1"/>
    <dgm:cxn modelId="{3B5D0B8C-7DA3-46D2-B831-862FCD46A1C0}" type="presParOf" srcId="{BDAD9638-662E-4E8D-8B32-85D747A76502}" destId="{1C238C80-61E4-4205-990D-071854AF2763}" srcOrd="5" destOrd="0" presId="urn:microsoft.com/office/officeart/2005/8/layout/matrix1"/>
    <dgm:cxn modelId="{241778EF-52C3-4523-8251-6DEBE58ABFDE}" type="presParOf" srcId="{BDAD9638-662E-4E8D-8B32-85D747A76502}" destId="{8F91678C-8D4C-488B-A605-EA1AA711699A}" srcOrd="6" destOrd="0" presId="urn:microsoft.com/office/officeart/2005/8/layout/matrix1"/>
    <dgm:cxn modelId="{A2ED6DFB-D9E2-4825-8FEE-79BF9AEDBA47}" type="presParOf" srcId="{BDAD9638-662E-4E8D-8B32-85D747A76502}" destId="{6E398F34-1B87-488F-BC4B-C920BB566618}" srcOrd="7" destOrd="0" presId="urn:microsoft.com/office/officeart/2005/8/layout/matrix1"/>
    <dgm:cxn modelId="{40C9F8D6-4E4D-4745-9C93-876DF957AAEA}" type="presParOf" srcId="{7A9F28DC-B16C-417D-92E3-65810C485C19}" destId="{89D8E972-6713-4143-BC82-6DB85301FC6F}" srcOrd="1" destOrd="0" presId="urn:microsoft.com/office/officeart/2005/8/layout/matrix1"/>
  </dgm:cxnLst>
  <dgm:bg/>
  <dgm:whole>
    <a:ln w="12700">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9FE069-0140-49AA-B27B-C848A56BB7BF}" type="doc">
      <dgm:prSet loTypeId="urn:microsoft.com/office/officeart/2005/8/layout/process1" loCatId="process" qsTypeId="urn:microsoft.com/office/officeart/2005/8/quickstyle/simple1" qsCatId="simple" csTypeId="urn:microsoft.com/office/officeart/2005/8/colors/accent1_2" csCatId="accent1" phldr="1"/>
      <dgm:spPr/>
    </dgm:pt>
    <dgm:pt modelId="{7E0F4A91-DE3E-41E7-8D28-4D24CE8B1AC8}">
      <dgm:prSet phldrT="[Text]"/>
      <dgm:spPr/>
      <dgm:t>
        <a:bodyPr/>
        <a:lstStyle/>
        <a:p>
          <a:r>
            <a:rPr lang="en-US" dirty="0"/>
            <a:t>A</a:t>
          </a:r>
        </a:p>
      </dgm:t>
    </dgm:pt>
    <dgm:pt modelId="{0170A124-423B-4EBA-9565-FE377B9CF58F}" type="parTrans" cxnId="{49A68CFF-2784-40AD-A9CD-AF2BBABD19D2}">
      <dgm:prSet/>
      <dgm:spPr/>
      <dgm:t>
        <a:bodyPr/>
        <a:lstStyle/>
        <a:p>
          <a:endParaRPr lang="en-US"/>
        </a:p>
      </dgm:t>
    </dgm:pt>
    <dgm:pt modelId="{D596893B-14EA-43A6-85BB-B2434A812678}" type="sibTrans" cxnId="{49A68CFF-2784-40AD-A9CD-AF2BBABD19D2}">
      <dgm:prSet/>
      <dgm:spPr/>
      <dgm:t>
        <a:bodyPr/>
        <a:lstStyle/>
        <a:p>
          <a:endParaRPr lang="en-US"/>
        </a:p>
      </dgm:t>
    </dgm:pt>
    <dgm:pt modelId="{9BAEF0DE-179B-4B21-92C6-A0E0B9BE7138}">
      <dgm:prSet phldrT="[Text]"/>
      <dgm:spPr/>
      <dgm:t>
        <a:bodyPr/>
        <a:lstStyle/>
        <a:p>
          <a:r>
            <a:rPr lang="en-US" dirty="0"/>
            <a:t>B</a:t>
          </a:r>
        </a:p>
      </dgm:t>
    </dgm:pt>
    <dgm:pt modelId="{96B571A3-B8D5-4591-BE79-18505AD49A41}" type="parTrans" cxnId="{A88DF272-0721-4896-BF03-539536AE84CC}">
      <dgm:prSet/>
      <dgm:spPr/>
      <dgm:t>
        <a:bodyPr/>
        <a:lstStyle/>
        <a:p>
          <a:endParaRPr lang="en-US"/>
        </a:p>
      </dgm:t>
    </dgm:pt>
    <dgm:pt modelId="{F8C50117-364C-4DE8-B321-E3C7B424668F}" type="sibTrans" cxnId="{A88DF272-0721-4896-BF03-539536AE84CC}">
      <dgm:prSet/>
      <dgm:spPr/>
      <dgm:t>
        <a:bodyPr/>
        <a:lstStyle/>
        <a:p>
          <a:endParaRPr lang="en-US"/>
        </a:p>
      </dgm:t>
    </dgm:pt>
    <dgm:pt modelId="{1C822DCB-397F-4275-BEBD-28252FFCC37F}">
      <dgm:prSet phldrT="[Text]"/>
      <dgm:spPr/>
      <dgm:t>
        <a:bodyPr/>
        <a:lstStyle/>
        <a:p>
          <a:r>
            <a:rPr lang="en-US" dirty="0"/>
            <a:t>C</a:t>
          </a:r>
        </a:p>
      </dgm:t>
    </dgm:pt>
    <dgm:pt modelId="{BA1C1611-FF34-49F4-AA41-44C2244FC466}" type="parTrans" cxnId="{B527F4AF-0624-4D2E-A822-BC1889D8CB72}">
      <dgm:prSet/>
      <dgm:spPr/>
      <dgm:t>
        <a:bodyPr/>
        <a:lstStyle/>
        <a:p>
          <a:endParaRPr lang="en-US"/>
        </a:p>
      </dgm:t>
    </dgm:pt>
    <dgm:pt modelId="{2F909FFF-656C-45F9-A93F-1B56CAE3FE6B}" type="sibTrans" cxnId="{B527F4AF-0624-4D2E-A822-BC1889D8CB72}">
      <dgm:prSet/>
      <dgm:spPr/>
      <dgm:t>
        <a:bodyPr/>
        <a:lstStyle/>
        <a:p>
          <a:endParaRPr lang="en-US"/>
        </a:p>
      </dgm:t>
    </dgm:pt>
    <dgm:pt modelId="{6477EB41-4E16-4EE5-8174-A4413860B4F0}" type="pres">
      <dgm:prSet presAssocID="{DA9FE069-0140-49AA-B27B-C848A56BB7BF}" presName="Name0" presStyleCnt="0">
        <dgm:presLayoutVars>
          <dgm:dir/>
          <dgm:resizeHandles val="exact"/>
        </dgm:presLayoutVars>
      </dgm:prSet>
      <dgm:spPr/>
    </dgm:pt>
    <dgm:pt modelId="{5109BC38-F78C-4AD8-B00A-E27D75CF0BB9}" type="pres">
      <dgm:prSet presAssocID="{7E0F4A91-DE3E-41E7-8D28-4D24CE8B1AC8}" presName="node" presStyleLbl="node1" presStyleIdx="0" presStyleCnt="3">
        <dgm:presLayoutVars>
          <dgm:bulletEnabled val="1"/>
        </dgm:presLayoutVars>
      </dgm:prSet>
      <dgm:spPr/>
      <dgm:t>
        <a:bodyPr/>
        <a:lstStyle/>
        <a:p>
          <a:endParaRPr lang="en-US"/>
        </a:p>
      </dgm:t>
    </dgm:pt>
    <dgm:pt modelId="{35B16772-F7AA-414A-8AC0-59E361983F48}" type="pres">
      <dgm:prSet presAssocID="{D596893B-14EA-43A6-85BB-B2434A812678}" presName="sibTrans" presStyleLbl="sibTrans2D1" presStyleIdx="0" presStyleCnt="2"/>
      <dgm:spPr/>
      <dgm:t>
        <a:bodyPr/>
        <a:lstStyle/>
        <a:p>
          <a:endParaRPr lang="en-US"/>
        </a:p>
      </dgm:t>
    </dgm:pt>
    <dgm:pt modelId="{1DB264F5-3DBF-4E48-90A8-C2CE1F1F9D3E}" type="pres">
      <dgm:prSet presAssocID="{D596893B-14EA-43A6-85BB-B2434A812678}" presName="connectorText" presStyleLbl="sibTrans2D1" presStyleIdx="0" presStyleCnt="2"/>
      <dgm:spPr/>
      <dgm:t>
        <a:bodyPr/>
        <a:lstStyle/>
        <a:p>
          <a:endParaRPr lang="en-US"/>
        </a:p>
      </dgm:t>
    </dgm:pt>
    <dgm:pt modelId="{2AF59251-7FC9-4BEE-8558-BB04A694999C}" type="pres">
      <dgm:prSet presAssocID="{9BAEF0DE-179B-4B21-92C6-A0E0B9BE7138}" presName="node" presStyleLbl="node1" presStyleIdx="1" presStyleCnt="3">
        <dgm:presLayoutVars>
          <dgm:bulletEnabled val="1"/>
        </dgm:presLayoutVars>
      </dgm:prSet>
      <dgm:spPr/>
      <dgm:t>
        <a:bodyPr/>
        <a:lstStyle/>
        <a:p>
          <a:endParaRPr lang="en-US"/>
        </a:p>
      </dgm:t>
    </dgm:pt>
    <dgm:pt modelId="{7E2B9BA2-02E6-443A-90BF-F7F4EF8411D0}" type="pres">
      <dgm:prSet presAssocID="{F8C50117-364C-4DE8-B321-E3C7B424668F}" presName="sibTrans" presStyleLbl="sibTrans2D1" presStyleIdx="1" presStyleCnt="2"/>
      <dgm:spPr/>
      <dgm:t>
        <a:bodyPr/>
        <a:lstStyle/>
        <a:p>
          <a:endParaRPr lang="en-US"/>
        </a:p>
      </dgm:t>
    </dgm:pt>
    <dgm:pt modelId="{2D5EC4CF-DD73-4684-8E82-D994690745BC}" type="pres">
      <dgm:prSet presAssocID="{F8C50117-364C-4DE8-B321-E3C7B424668F}" presName="connectorText" presStyleLbl="sibTrans2D1" presStyleIdx="1" presStyleCnt="2"/>
      <dgm:spPr/>
      <dgm:t>
        <a:bodyPr/>
        <a:lstStyle/>
        <a:p>
          <a:endParaRPr lang="en-US"/>
        </a:p>
      </dgm:t>
    </dgm:pt>
    <dgm:pt modelId="{926CF1FF-030B-486C-A6FA-AF1D98D9BC1C}" type="pres">
      <dgm:prSet presAssocID="{1C822DCB-397F-4275-BEBD-28252FFCC37F}" presName="node" presStyleLbl="node1" presStyleIdx="2" presStyleCnt="3">
        <dgm:presLayoutVars>
          <dgm:bulletEnabled val="1"/>
        </dgm:presLayoutVars>
      </dgm:prSet>
      <dgm:spPr/>
      <dgm:t>
        <a:bodyPr/>
        <a:lstStyle/>
        <a:p>
          <a:endParaRPr lang="en-US"/>
        </a:p>
      </dgm:t>
    </dgm:pt>
  </dgm:ptLst>
  <dgm:cxnLst>
    <dgm:cxn modelId="{4C5705BA-C0F7-4F15-8865-F939FFE5BCD2}" type="presOf" srcId="{7E0F4A91-DE3E-41E7-8D28-4D24CE8B1AC8}" destId="{5109BC38-F78C-4AD8-B00A-E27D75CF0BB9}" srcOrd="0" destOrd="0" presId="urn:microsoft.com/office/officeart/2005/8/layout/process1"/>
    <dgm:cxn modelId="{22FA784B-2F09-45EE-B9D8-7B918D2157EC}" type="presOf" srcId="{9BAEF0DE-179B-4B21-92C6-A0E0B9BE7138}" destId="{2AF59251-7FC9-4BEE-8558-BB04A694999C}" srcOrd="0" destOrd="0" presId="urn:microsoft.com/office/officeart/2005/8/layout/process1"/>
    <dgm:cxn modelId="{A88DF272-0721-4896-BF03-539536AE84CC}" srcId="{DA9FE069-0140-49AA-B27B-C848A56BB7BF}" destId="{9BAEF0DE-179B-4B21-92C6-A0E0B9BE7138}" srcOrd="1" destOrd="0" parTransId="{96B571A3-B8D5-4591-BE79-18505AD49A41}" sibTransId="{F8C50117-364C-4DE8-B321-E3C7B424668F}"/>
    <dgm:cxn modelId="{49A68CFF-2784-40AD-A9CD-AF2BBABD19D2}" srcId="{DA9FE069-0140-49AA-B27B-C848A56BB7BF}" destId="{7E0F4A91-DE3E-41E7-8D28-4D24CE8B1AC8}" srcOrd="0" destOrd="0" parTransId="{0170A124-423B-4EBA-9565-FE377B9CF58F}" sibTransId="{D596893B-14EA-43A6-85BB-B2434A812678}"/>
    <dgm:cxn modelId="{8497CDE7-AF9D-4003-ADD8-C90251E4C327}" type="presOf" srcId="{D596893B-14EA-43A6-85BB-B2434A812678}" destId="{35B16772-F7AA-414A-8AC0-59E361983F48}" srcOrd="0" destOrd="0" presId="urn:microsoft.com/office/officeart/2005/8/layout/process1"/>
    <dgm:cxn modelId="{152696F6-E610-42B7-B809-99A8631F1797}" type="presOf" srcId="{1C822DCB-397F-4275-BEBD-28252FFCC37F}" destId="{926CF1FF-030B-486C-A6FA-AF1D98D9BC1C}" srcOrd="0" destOrd="0" presId="urn:microsoft.com/office/officeart/2005/8/layout/process1"/>
    <dgm:cxn modelId="{8170C057-A814-45F9-BBDD-D6B1FD63FDD0}" type="presOf" srcId="{D596893B-14EA-43A6-85BB-B2434A812678}" destId="{1DB264F5-3DBF-4E48-90A8-C2CE1F1F9D3E}" srcOrd="1" destOrd="0" presId="urn:microsoft.com/office/officeart/2005/8/layout/process1"/>
    <dgm:cxn modelId="{B527F4AF-0624-4D2E-A822-BC1889D8CB72}" srcId="{DA9FE069-0140-49AA-B27B-C848A56BB7BF}" destId="{1C822DCB-397F-4275-BEBD-28252FFCC37F}" srcOrd="2" destOrd="0" parTransId="{BA1C1611-FF34-49F4-AA41-44C2244FC466}" sibTransId="{2F909FFF-656C-45F9-A93F-1B56CAE3FE6B}"/>
    <dgm:cxn modelId="{DC4D8EAF-6893-4CE5-A7DD-E7C2F8762767}" type="presOf" srcId="{DA9FE069-0140-49AA-B27B-C848A56BB7BF}" destId="{6477EB41-4E16-4EE5-8174-A4413860B4F0}" srcOrd="0" destOrd="0" presId="urn:microsoft.com/office/officeart/2005/8/layout/process1"/>
    <dgm:cxn modelId="{1579782A-4176-4B03-B73E-137A72DCDE65}" type="presOf" srcId="{F8C50117-364C-4DE8-B321-E3C7B424668F}" destId="{2D5EC4CF-DD73-4684-8E82-D994690745BC}" srcOrd="1" destOrd="0" presId="urn:microsoft.com/office/officeart/2005/8/layout/process1"/>
    <dgm:cxn modelId="{A92F6C53-319E-4CF5-A5C6-3022B9512B1F}" type="presOf" srcId="{F8C50117-364C-4DE8-B321-E3C7B424668F}" destId="{7E2B9BA2-02E6-443A-90BF-F7F4EF8411D0}" srcOrd="0" destOrd="0" presId="urn:microsoft.com/office/officeart/2005/8/layout/process1"/>
    <dgm:cxn modelId="{AACDB378-9EA2-4920-B716-4246FC854727}" type="presParOf" srcId="{6477EB41-4E16-4EE5-8174-A4413860B4F0}" destId="{5109BC38-F78C-4AD8-B00A-E27D75CF0BB9}" srcOrd="0" destOrd="0" presId="urn:microsoft.com/office/officeart/2005/8/layout/process1"/>
    <dgm:cxn modelId="{7E72C63F-F936-4E5D-843F-733D24DB0F03}" type="presParOf" srcId="{6477EB41-4E16-4EE5-8174-A4413860B4F0}" destId="{35B16772-F7AA-414A-8AC0-59E361983F48}" srcOrd="1" destOrd="0" presId="urn:microsoft.com/office/officeart/2005/8/layout/process1"/>
    <dgm:cxn modelId="{073C98BC-47DA-44A8-8285-FAA450B5AA5B}" type="presParOf" srcId="{35B16772-F7AA-414A-8AC0-59E361983F48}" destId="{1DB264F5-3DBF-4E48-90A8-C2CE1F1F9D3E}" srcOrd="0" destOrd="0" presId="urn:microsoft.com/office/officeart/2005/8/layout/process1"/>
    <dgm:cxn modelId="{BD37632A-2486-4269-97D3-1C8768F264D9}" type="presParOf" srcId="{6477EB41-4E16-4EE5-8174-A4413860B4F0}" destId="{2AF59251-7FC9-4BEE-8558-BB04A694999C}" srcOrd="2" destOrd="0" presId="urn:microsoft.com/office/officeart/2005/8/layout/process1"/>
    <dgm:cxn modelId="{49EDC01B-9D9A-45C1-94B8-BCEA67A73631}" type="presParOf" srcId="{6477EB41-4E16-4EE5-8174-A4413860B4F0}" destId="{7E2B9BA2-02E6-443A-90BF-F7F4EF8411D0}" srcOrd="3" destOrd="0" presId="urn:microsoft.com/office/officeart/2005/8/layout/process1"/>
    <dgm:cxn modelId="{C07A0E88-ECF4-4F6D-BC13-DA1D4BDEC581}" type="presParOf" srcId="{7E2B9BA2-02E6-443A-90BF-F7F4EF8411D0}" destId="{2D5EC4CF-DD73-4684-8E82-D994690745BC}" srcOrd="0" destOrd="0" presId="urn:microsoft.com/office/officeart/2005/8/layout/process1"/>
    <dgm:cxn modelId="{43993EA6-EBFE-4B8C-83D8-D7C473F05903}" type="presParOf" srcId="{6477EB41-4E16-4EE5-8174-A4413860B4F0}" destId="{926CF1FF-030B-486C-A6FA-AF1D98D9BC1C}"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FE069-0140-49AA-B27B-C848A56BB7BF}" type="doc">
      <dgm:prSet loTypeId="urn:microsoft.com/office/officeart/2005/8/layout/process1" loCatId="process" qsTypeId="urn:microsoft.com/office/officeart/2005/8/quickstyle/simple1" qsCatId="simple" csTypeId="urn:microsoft.com/office/officeart/2005/8/colors/accent1_2" csCatId="accent1" phldr="1"/>
      <dgm:spPr/>
    </dgm:pt>
    <dgm:pt modelId="{7E0F4A91-DE3E-41E7-8D28-4D24CE8B1AC8}">
      <dgm:prSet phldrT="[Text]"/>
      <dgm:spPr/>
      <dgm:t>
        <a:bodyPr/>
        <a:lstStyle/>
        <a:p>
          <a:r>
            <a:rPr lang="en-US" dirty="0"/>
            <a:t>A</a:t>
          </a:r>
        </a:p>
      </dgm:t>
    </dgm:pt>
    <dgm:pt modelId="{0170A124-423B-4EBA-9565-FE377B9CF58F}" type="parTrans" cxnId="{49A68CFF-2784-40AD-A9CD-AF2BBABD19D2}">
      <dgm:prSet/>
      <dgm:spPr/>
      <dgm:t>
        <a:bodyPr/>
        <a:lstStyle/>
        <a:p>
          <a:endParaRPr lang="en-US"/>
        </a:p>
      </dgm:t>
    </dgm:pt>
    <dgm:pt modelId="{D596893B-14EA-43A6-85BB-B2434A812678}" type="sibTrans" cxnId="{49A68CFF-2784-40AD-A9CD-AF2BBABD19D2}">
      <dgm:prSet/>
      <dgm:spPr/>
      <dgm:t>
        <a:bodyPr/>
        <a:lstStyle/>
        <a:p>
          <a:endParaRPr lang="en-US"/>
        </a:p>
      </dgm:t>
    </dgm:pt>
    <dgm:pt modelId="{9BAEF0DE-179B-4B21-92C6-A0E0B9BE7138}">
      <dgm:prSet phldrT="[Text]"/>
      <dgm:spPr/>
      <dgm:t>
        <a:bodyPr/>
        <a:lstStyle/>
        <a:p>
          <a:r>
            <a:rPr lang="en-US" dirty="0"/>
            <a:t>B</a:t>
          </a:r>
        </a:p>
      </dgm:t>
    </dgm:pt>
    <dgm:pt modelId="{96B571A3-B8D5-4591-BE79-18505AD49A41}" type="parTrans" cxnId="{A88DF272-0721-4896-BF03-539536AE84CC}">
      <dgm:prSet/>
      <dgm:spPr/>
      <dgm:t>
        <a:bodyPr/>
        <a:lstStyle/>
        <a:p>
          <a:endParaRPr lang="en-US"/>
        </a:p>
      </dgm:t>
    </dgm:pt>
    <dgm:pt modelId="{F8C50117-364C-4DE8-B321-E3C7B424668F}" type="sibTrans" cxnId="{A88DF272-0721-4896-BF03-539536AE84CC}">
      <dgm:prSet/>
      <dgm:spPr/>
      <dgm:t>
        <a:bodyPr/>
        <a:lstStyle/>
        <a:p>
          <a:endParaRPr lang="en-US"/>
        </a:p>
      </dgm:t>
    </dgm:pt>
    <dgm:pt modelId="{1C822DCB-397F-4275-BEBD-28252FFCC37F}">
      <dgm:prSet phldrT="[Text]"/>
      <dgm:spPr/>
      <dgm:t>
        <a:bodyPr/>
        <a:lstStyle/>
        <a:p>
          <a:r>
            <a:rPr lang="en-US" dirty="0"/>
            <a:t>C</a:t>
          </a:r>
        </a:p>
      </dgm:t>
    </dgm:pt>
    <dgm:pt modelId="{BA1C1611-FF34-49F4-AA41-44C2244FC466}" type="parTrans" cxnId="{B527F4AF-0624-4D2E-A822-BC1889D8CB72}">
      <dgm:prSet/>
      <dgm:spPr/>
      <dgm:t>
        <a:bodyPr/>
        <a:lstStyle/>
        <a:p>
          <a:endParaRPr lang="en-US"/>
        </a:p>
      </dgm:t>
    </dgm:pt>
    <dgm:pt modelId="{2F909FFF-656C-45F9-A93F-1B56CAE3FE6B}" type="sibTrans" cxnId="{B527F4AF-0624-4D2E-A822-BC1889D8CB72}">
      <dgm:prSet/>
      <dgm:spPr/>
      <dgm:t>
        <a:bodyPr/>
        <a:lstStyle/>
        <a:p>
          <a:endParaRPr lang="en-US"/>
        </a:p>
      </dgm:t>
    </dgm:pt>
    <dgm:pt modelId="{6477EB41-4E16-4EE5-8174-A4413860B4F0}" type="pres">
      <dgm:prSet presAssocID="{DA9FE069-0140-49AA-B27B-C848A56BB7BF}" presName="Name0" presStyleCnt="0">
        <dgm:presLayoutVars>
          <dgm:dir/>
          <dgm:resizeHandles val="exact"/>
        </dgm:presLayoutVars>
      </dgm:prSet>
      <dgm:spPr/>
    </dgm:pt>
    <dgm:pt modelId="{5109BC38-F78C-4AD8-B00A-E27D75CF0BB9}" type="pres">
      <dgm:prSet presAssocID="{7E0F4A91-DE3E-41E7-8D28-4D24CE8B1AC8}" presName="node" presStyleLbl="node1" presStyleIdx="0" presStyleCnt="3">
        <dgm:presLayoutVars>
          <dgm:bulletEnabled val="1"/>
        </dgm:presLayoutVars>
      </dgm:prSet>
      <dgm:spPr/>
      <dgm:t>
        <a:bodyPr/>
        <a:lstStyle/>
        <a:p>
          <a:endParaRPr lang="en-US"/>
        </a:p>
      </dgm:t>
    </dgm:pt>
    <dgm:pt modelId="{35B16772-F7AA-414A-8AC0-59E361983F48}" type="pres">
      <dgm:prSet presAssocID="{D596893B-14EA-43A6-85BB-B2434A812678}" presName="sibTrans" presStyleLbl="sibTrans2D1" presStyleIdx="0" presStyleCnt="2"/>
      <dgm:spPr/>
      <dgm:t>
        <a:bodyPr/>
        <a:lstStyle/>
        <a:p>
          <a:endParaRPr lang="en-US"/>
        </a:p>
      </dgm:t>
    </dgm:pt>
    <dgm:pt modelId="{1DB264F5-3DBF-4E48-90A8-C2CE1F1F9D3E}" type="pres">
      <dgm:prSet presAssocID="{D596893B-14EA-43A6-85BB-B2434A812678}" presName="connectorText" presStyleLbl="sibTrans2D1" presStyleIdx="0" presStyleCnt="2"/>
      <dgm:spPr/>
      <dgm:t>
        <a:bodyPr/>
        <a:lstStyle/>
        <a:p>
          <a:endParaRPr lang="en-US"/>
        </a:p>
      </dgm:t>
    </dgm:pt>
    <dgm:pt modelId="{2AF59251-7FC9-4BEE-8558-BB04A694999C}" type="pres">
      <dgm:prSet presAssocID="{9BAEF0DE-179B-4B21-92C6-A0E0B9BE7138}" presName="node" presStyleLbl="node1" presStyleIdx="1" presStyleCnt="3">
        <dgm:presLayoutVars>
          <dgm:bulletEnabled val="1"/>
        </dgm:presLayoutVars>
      </dgm:prSet>
      <dgm:spPr/>
      <dgm:t>
        <a:bodyPr/>
        <a:lstStyle/>
        <a:p>
          <a:endParaRPr lang="en-US"/>
        </a:p>
      </dgm:t>
    </dgm:pt>
    <dgm:pt modelId="{7E2B9BA2-02E6-443A-90BF-F7F4EF8411D0}" type="pres">
      <dgm:prSet presAssocID="{F8C50117-364C-4DE8-B321-E3C7B424668F}" presName="sibTrans" presStyleLbl="sibTrans2D1" presStyleIdx="1" presStyleCnt="2"/>
      <dgm:spPr/>
      <dgm:t>
        <a:bodyPr/>
        <a:lstStyle/>
        <a:p>
          <a:endParaRPr lang="en-US"/>
        </a:p>
      </dgm:t>
    </dgm:pt>
    <dgm:pt modelId="{2D5EC4CF-DD73-4684-8E82-D994690745BC}" type="pres">
      <dgm:prSet presAssocID="{F8C50117-364C-4DE8-B321-E3C7B424668F}" presName="connectorText" presStyleLbl="sibTrans2D1" presStyleIdx="1" presStyleCnt="2"/>
      <dgm:spPr/>
      <dgm:t>
        <a:bodyPr/>
        <a:lstStyle/>
        <a:p>
          <a:endParaRPr lang="en-US"/>
        </a:p>
      </dgm:t>
    </dgm:pt>
    <dgm:pt modelId="{926CF1FF-030B-486C-A6FA-AF1D98D9BC1C}" type="pres">
      <dgm:prSet presAssocID="{1C822DCB-397F-4275-BEBD-28252FFCC37F}" presName="node" presStyleLbl="node1" presStyleIdx="2" presStyleCnt="3">
        <dgm:presLayoutVars>
          <dgm:bulletEnabled val="1"/>
        </dgm:presLayoutVars>
      </dgm:prSet>
      <dgm:spPr/>
      <dgm:t>
        <a:bodyPr/>
        <a:lstStyle/>
        <a:p>
          <a:endParaRPr lang="en-US"/>
        </a:p>
      </dgm:t>
    </dgm:pt>
  </dgm:ptLst>
  <dgm:cxnLst>
    <dgm:cxn modelId="{BC225F91-EBA4-42C9-BF19-105972005339}" type="presOf" srcId="{1C822DCB-397F-4275-BEBD-28252FFCC37F}" destId="{926CF1FF-030B-486C-A6FA-AF1D98D9BC1C}" srcOrd="0" destOrd="0" presId="urn:microsoft.com/office/officeart/2005/8/layout/process1"/>
    <dgm:cxn modelId="{C36CC977-6DA4-4B2E-B0D3-800B767EE92D}" type="presOf" srcId="{D596893B-14EA-43A6-85BB-B2434A812678}" destId="{1DB264F5-3DBF-4E48-90A8-C2CE1F1F9D3E}" srcOrd="1" destOrd="0" presId="urn:microsoft.com/office/officeart/2005/8/layout/process1"/>
    <dgm:cxn modelId="{05D6C0B2-C0D1-4E9A-A8E5-E418EE90FB22}" type="presOf" srcId="{7E0F4A91-DE3E-41E7-8D28-4D24CE8B1AC8}" destId="{5109BC38-F78C-4AD8-B00A-E27D75CF0BB9}" srcOrd="0" destOrd="0" presId="urn:microsoft.com/office/officeart/2005/8/layout/process1"/>
    <dgm:cxn modelId="{A88DF272-0721-4896-BF03-539536AE84CC}" srcId="{DA9FE069-0140-49AA-B27B-C848A56BB7BF}" destId="{9BAEF0DE-179B-4B21-92C6-A0E0B9BE7138}" srcOrd="1" destOrd="0" parTransId="{96B571A3-B8D5-4591-BE79-18505AD49A41}" sibTransId="{F8C50117-364C-4DE8-B321-E3C7B424668F}"/>
    <dgm:cxn modelId="{49A68CFF-2784-40AD-A9CD-AF2BBABD19D2}" srcId="{DA9FE069-0140-49AA-B27B-C848A56BB7BF}" destId="{7E0F4A91-DE3E-41E7-8D28-4D24CE8B1AC8}" srcOrd="0" destOrd="0" parTransId="{0170A124-423B-4EBA-9565-FE377B9CF58F}" sibTransId="{D596893B-14EA-43A6-85BB-B2434A812678}"/>
    <dgm:cxn modelId="{BBE94E83-BDF6-45CC-9A78-7BFBF62A174E}" type="presOf" srcId="{9BAEF0DE-179B-4B21-92C6-A0E0B9BE7138}" destId="{2AF59251-7FC9-4BEE-8558-BB04A694999C}" srcOrd="0" destOrd="0" presId="urn:microsoft.com/office/officeart/2005/8/layout/process1"/>
    <dgm:cxn modelId="{8996763A-F1F5-406C-92FD-2236852114E6}" type="presOf" srcId="{DA9FE069-0140-49AA-B27B-C848A56BB7BF}" destId="{6477EB41-4E16-4EE5-8174-A4413860B4F0}" srcOrd="0" destOrd="0" presId="urn:microsoft.com/office/officeart/2005/8/layout/process1"/>
    <dgm:cxn modelId="{A61E181B-9118-46BA-B3BA-A64B598F56FF}" type="presOf" srcId="{F8C50117-364C-4DE8-B321-E3C7B424668F}" destId="{7E2B9BA2-02E6-443A-90BF-F7F4EF8411D0}" srcOrd="0" destOrd="0" presId="urn:microsoft.com/office/officeart/2005/8/layout/process1"/>
    <dgm:cxn modelId="{B527F4AF-0624-4D2E-A822-BC1889D8CB72}" srcId="{DA9FE069-0140-49AA-B27B-C848A56BB7BF}" destId="{1C822DCB-397F-4275-BEBD-28252FFCC37F}" srcOrd="2" destOrd="0" parTransId="{BA1C1611-FF34-49F4-AA41-44C2244FC466}" sibTransId="{2F909FFF-656C-45F9-A93F-1B56CAE3FE6B}"/>
    <dgm:cxn modelId="{2FFE085F-3FB2-4C83-82F5-D6F24E0BDF24}" type="presOf" srcId="{D596893B-14EA-43A6-85BB-B2434A812678}" destId="{35B16772-F7AA-414A-8AC0-59E361983F48}" srcOrd="0" destOrd="0" presId="urn:microsoft.com/office/officeart/2005/8/layout/process1"/>
    <dgm:cxn modelId="{7A4CCB26-906B-4F89-802C-6C864F31A399}" type="presOf" srcId="{F8C50117-364C-4DE8-B321-E3C7B424668F}" destId="{2D5EC4CF-DD73-4684-8E82-D994690745BC}" srcOrd="1" destOrd="0" presId="urn:microsoft.com/office/officeart/2005/8/layout/process1"/>
    <dgm:cxn modelId="{A87B8337-D10E-4523-81E5-7056E9950DDF}" type="presParOf" srcId="{6477EB41-4E16-4EE5-8174-A4413860B4F0}" destId="{5109BC38-F78C-4AD8-B00A-E27D75CF0BB9}" srcOrd="0" destOrd="0" presId="urn:microsoft.com/office/officeart/2005/8/layout/process1"/>
    <dgm:cxn modelId="{75055D8F-C21F-4CB6-9FC7-A83ADE74BB15}" type="presParOf" srcId="{6477EB41-4E16-4EE5-8174-A4413860B4F0}" destId="{35B16772-F7AA-414A-8AC0-59E361983F48}" srcOrd="1" destOrd="0" presId="urn:microsoft.com/office/officeart/2005/8/layout/process1"/>
    <dgm:cxn modelId="{88661937-9C1B-46D5-8A0B-CD2C190905CF}" type="presParOf" srcId="{35B16772-F7AA-414A-8AC0-59E361983F48}" destId="{1DB264F5-3DBF-4E48-90A8-C2CE1F1F9D3E}" srcOrd="0" destOrd="0" presId="urn:microsoft.com/office/officeart/2005/8/layout/process1"/>
    <dgm:cxn modelId="{3E3B7F9D-5AB6-4A64-89B7-F0690F63E560}" type="presParOf" srcId="{6477EB41-4E16-4EE5-8174-A4413860B4F0}" destId="{2AF59251-7FC9-4BEE-8558-BB04A694999C}" srcOrd="2" destOrd="0" presId="urn:microsoft.com/office/officeart/2005/8/layout/process1"/>
    <dgm:cxn modelId="{4E1E5CE4-C478-4E80-9E9D-DC146FDA6360}" type="presParOf" srcId="{6477EB41-4E16-4EE5-8174-A4413860B4F0}" destId="{7E2B9BA2-02E6-443A-90BF-F7F4EF8411D0}" srcOrd="3" destOrd="0" presId="urn:microsoft.com/office/officeart/2005/8/layout/process1"/>
    <dgm:cxn modelId="{429D4E24-B9FE-4AC5-9DB7-0E9855E4C987}" type="presParOf" srcId="{7E2B9BA2-02E6-443A-90BF-F7F4EF8411D0}" destId="{2D5EC4CF-DD73-4684-8E82-D994690745BC}" srcOrd="0" destOrd="0" presId="urn:microsoft.com/office/officeart/2005/8/layout/process1"/>
    <dgm:cxn modelId="{97D096DB-B528-49CA-8AB2-2046FCDEC738}" type="presParOf" srcId="{6477EB41-4E16-4EE5-8174-A4413860B4F0}" destId="{926CF1FF-030B-486C-A6FA-AF1D98D9BC1C}"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9FE069-0140-49AA-B27B-C848A56BB7BF}" type="doc">
      <dgm:prSet loTypeId="urn:microsoft.com/office/officeart/2005/8/layout/process1" loCatId="process" qsTypeId="urn:microsoft.com/office/officeart/2005/8/quickstyle/simple1" qsCatId="simple" csTypeId="urn:microsoft.com/office/officeart/2005/8/colors/accent1_2" csCatId="accent1" phldr="1"/>
      <dgm:spPr/>
    </dgm:pt>
    <dgm:pt modelId="{7E0F4A91-DE3E-41E7-8D28-4D24CE8B1AC8}">
      <dgm:prSet phldrT="[Text]"/>
      <dgm:spPr/>
      <dgm:t>
        <a:bodyPr/>
        <a:lstStyle/>
        <a:p>
          <a:r>
            <a:rPr lang="en-US" dirty="0"/>
            <a:t>A</a:t>
          </a:r>
        </a:p>
      </dgm:t>
    </dgm:pt>
    <dgm:pt modelId="{0170A124-423B-4EBA-9565-FE377B9CF58F}" type="parTrans" cxnId="{49A68CFF-2784-40AD-A9CD-AF2BBABD19D2}">
      <dgm:prSet/>
      <dgm:spPr/>
      <dgm:t>
        <a:bodyPr/>
        <a:lstStyle/>
        <a:p>
          <a:endParaRPr lang="en-US"/>
        </a:p>
      </dgm:t>
    </dgm:pt>
    <dgm:pt modelId="{D596893B-14EA-43A6-85BB-B2434A812678}" type="sibTrans" cxnId="{49A68CFF-2784-40AD-A9CD-AF2BBABD19D2}">
      <dgm:prSet/>
      <dgm:spPr/>
      <dgm:t>
        <a:bodyPr/>
        <a:lstStyle/>
        <a:p>
          <a:endParaRPr lang="en-US"/>
        </a:p>
      </dgm:t>
    </dgm:pt>
    <dgm:pt modelId="{9BAEF0DE-179B-4B21-92C6-A0E0B9BE7138}">
      <dgm:prSet phldrT="[Text]"/>
      <dgm:spPr/>
      <dgm:t>
        <a:bodyPr/>
        <a:lstStyle/>
        <a:p>
          <a:r>
            <a:rPr lang="en-US" dirty="0"/>
            <a:t>B</a:t>
          </a:r>
        </a:p>
      </dgm:t>
    </dgm:pt>
    <dgm:pt modelId="{96B571A3-B8D5-4591-BE79-18505AD49A41}" type="parTrans" cxnId="{A88DF272-0721-4896-BF03-539536AE84CC}">
      <dgm:prSet/>
      <dgm:spPr/>
      <dgm:t>
        <a:bodyPr/>
        <a:lstStyle/>
        <a:p>
          <a:endParaRPr lang="en-US"/>
        </a:p>
      </dgm:t>
    </dgm:pt>
    <dgm:pt modelId="{F8C50117-364C-4DE8-B321-E3C7B424668F}" type="sibTrans" cxnId="{A88DF272-0721-4896-BF03-539536AE84CC}">
      <dgm:prSet/>
      <dgm:spPr/>
      <dgm:t>
        <a:bodyPr/>
        <a:lstStyle/>
        <a:p>
          <a:endParaRPr lang="en-US"/>
        </a:p>
      </dgm:t>
    </dgm:pt>
    <dgm:pt modelId="{1C822DCB-397F-4275-BEBD-28252FFCC37F}">
      <dgm:prSet phldrT="[Text]"/>
      <dgm:spPr/>
      <dgm:t>
        <a:bodyPr/>
        <a:lstStyle/>
        <a:p>
          <a:r>
            <a:rPr lang="en-US" dirty="0"/>
            <a:t>C</a:t>
          </a:r>
        </a:p>
      </dgm:t>
    </dgm:pt>
    <dgm:pt modelId="{BA1C1611-FF34-49F4-AA41-44C2244FC466}" type="parTrans" cxnId="{B527F4AF-0624-4D2E-A822-BC1889D8CB72}">
      <dgm:prSet/>
      <dgm:spPr/>
      <dgm:t>
        <a:bodyPr/>
        <a:lstStyle/>
        <a:p>
          <a:endParaRPr lang="en-US"/>
        </a:p>
      </dgm:t>
    </dgm:pt>
    <dgm:pt modelId="{2F909FFF-656C-45F9-A93F-1B56CAE3FE6B}" type="sibTrans" cxnId="{B527F4AF-0624-4D2E-A822-BC1889D8CB72}">
      <dgm:prSet/>
      <dgm:spPr/>
      <dgm:t>
        <a:bodyPr/>
        <a:lstStyle/>
        <a:p>
          <a:endParaRPr lang="en-US"/>
        </a:p>
      </dgm:t>
    </dgm:pt>
    <dgm:pt modelId="{6477EB41-4E16-4EE5-8174-A4413860B4F0}" type="pres">
      <dgm:prSet presAssocID="{DA9FE069-0140-49AA-B27B-C848A56BB7BF}" presName="Name0" presStyleCnt="0">
        <dgm:presLayoutVars>
          <dgm:dir/>
          <dgm:resizeHandles val="exact"/>
        </dgm:presLayoutVars>
      </dgm:prSet>
      <dgm:spPr/>
    </dgm:pt>
    <dgm:pt modelId="{5109BC38-F78C-4AD8-B00A-E27D75CF0BB9}" type="pres">
      <dgm:prSet presAssocID="{7E0F4A91-DE3E-41E7-8D28-4D24CE8B1AC8}" presName="node" presStyleLbl="node1" presStyleIdx="0" presStyleCnt="3">
        <dgm:presLayoutVars>
          <dgm:bulletEnabled val="1"/>
        </dgm:presLayoutVars>
      </dgm:prSet>
      <dgm:spPr/>
      <dgm:t>
        <a:bodyPr/>
        <a:lstStyle/>
        <a:p>
          <a:endParaRPr lang="en-US"/>
        </a:p>
      </dgm:t>
    </dgm:pt>
    <dgm:pt modelId="{35B16772-F7AA-414A-8AC0-59E361983F48}" type="pres">
      <dgm:prSet presAssocID="{D596893B-14EA-43A6-85BB-B2434A812678}" presName="sibTrans" presStyleLbl="sibTrans2D1" presStyleIdx="0" presStyleCnt="2"/>
      <dgm:spPr/>
      <dgm:t>
        <a:bodyPr/>
        <a:lstStyle/>
        <a:p>
          <a:endParaRPr lang="en-US"/>
        </a:p>
      </dgm:t>
    </dgm:pt>
    <dgm:pt modelId="{1DB264F5-3DBF-4E48-90A8-C2CE1F1F9D3E}" type="pres">
      <dgm:prSet presAssocID="{D596893B-14EA-43A6-85BB-B2434A812678}" presName="connectorText" presStyleLbl="sibTrans2D1" presStyleIdx="0" presStyleCnt="2"/>
      <dgm:spPr/>
      <dgm:t>
        <a:bodyPr/>
        <a:lstStyle/>
        <a:p>
          <a:endParaRPr lang="en-US"/>
        </a:p>
      </dgm:t>
    </dgm:pt>
    <dgm:pt modelId="{2AF59251-7FC9-4BEE-8558-BB04A694999C}" type="pres">
      <dgm:prSet presAssocID="{9BAEF0DE-179B-4B21-92C6-A0E0B9BE7138}" presName="node" presStyleLbl="node1" presStyleIdx="1" presStyleCnt="3">
        <dgm:presLayoutVars>
          <dgm:bulletEnabled val="1"/>
        </dgm:presLayoutVars>
      </dgm:prSet>
      <dgm:spPr/>
      <dgm:t>
        <a:bodyPr/>
        <a:lstStyle/>
        <a:p>
          <a:endParaRPr lang="en-US"/>
        </a:p>
      </dgm:t>
    </dgm:pt>
    <dgm:pt modelId="{7E2B9BA2-02E6-443A-90BF-F7F4EF8411D0}" type="pres">
      <dgm:prSet presAssocID="{F8C50117-364C-4DE8-B321-E3C7B424668F}" presName="sibTrans" presStyleLbl="sibTrans2D1" presStyleIdx="1" presStyleCnt="2"/>
      <dgm:spPr/>
      <dgm:t>
        <a:bodyPr/>
        <a:lstStyle/>
        <a:p>
          <a:endParaRPr lang="en-US"/>
        </a:p>
      </dgm:t>
    </dgm:pt>
    <dgm:pt modelId="{2D5EC4CF-DD73-4684-8E82-D994690745BC}" type="pres">
      <dgm:prSet presAssocID="{F8C50117-364C-4DE8-B321-E3C7B424668F}" presName="connectorText" presStyleLbl="sibTrans2D1" presStyleIdx="1" presStyleCnt="2"/>
      <dgm:spPr/>
      <dgm:t>
        <a:bodyPr/>
        <a:lstStyle/>
        <a:p>
          <a:endParaRPr lang="en-US"/>
        </a:p>
      </dgm:t>
    </dgm:pt>
    <dgm:pt modelId="{926CF1FF-030B-486C-A6FA-AF1D98D9BC1C}" type="pres">
      <dgm:prSet presAssocID="{1C822DCB-397F-4275-BEBD-28252FFCC37F}" presName="node" presStyleLbl="node1" presStyleIdx="2" presStyleCnt="3" custLinFactNeighborX="-71925" custLinFactNeighborY="4827">
        <dgm:presLayoutVars>
          <dgm:bulletEnabled val="1"/>
        </dgm:presLayoutVars>
      </dgm:prSet>
      <dgm:spPr/>
      <dgm:t>
        <a:bodyPr/>
        <a:lstStyle/>
        <a:p>
          <a:endParaRPr lang="en-US"/>
        </a:p>
      </dgm:t>
    </dgm:pt>
  </dgm:ptLst>
  <dgm:cxnLst>
    <dgm:cxn modelId="{08AE217A-2120-48C3-857B-52EF61E4B26A}" type="presOf" srcId="{1C822DCB-397F-4275-BEBD-28252FFCC37F}" destId="{926CF1FF-030B-486C-A6FA-AF1D98D9BC1C}" srcOrd="0" destOrd="0" presId="urn:microsoft.com/office/officeart/2005/8/layout/process1"/>
    <dgm:cxn modelId="{A88DF272-0721-4896-BF03-539536AE84CC}" srcId="{DA9FE069-0140-49AA-B27B-C848A56BB7BF}" destId="{9BAEF0DE-179B-4B21-92C6-A0E0B9BE7138}" srcOrd="1" destOrd="0" parTransId="{96B571A3-B8D5-4591-BE79-18505AD49A41}" sibTransId="{F8C50117-364C-4DE8-B321-E3C7B424668F}"/>
    <dgm:cxn modelId="{B989A820-326A-4578-BB58-0B24F07C1E1A}" type="presOf" srcId="{DA9FE069-0140-49AA-B27B-C848A56BB7BF}" destId="{6477EB41-4E16-4EE5-8174-A4413860B4F0}" srcOrd="0" destOrd="0" presId="urn:microsoft.com/office/officeart/2005/8/layout/process1"/>
    <dgm:cxn modelId="{49A68CFF-2784-40AD-A9CD-AF2BBABD19D2}" srcId="{DA9FE069-0140-49AA-B27B-C848A56BB7BF}" destId="{7E0F4A91-DE3E-41E7-8D28-4D24CE8B1AC8}" srcOrd="0" destOrd="0" parTransId="{0170A124-423B-4EBA-9565-FE377B9CF58F}" sibTransId="{D596893B-14EA-43A6-85BB-B2434A812678}"/>
    <dgm:cxn modelId="{33FB3C5F-49C2-413A-812F-6877DE3B8472}" type="presOf" srcId="{D596893B-14EA-43A6-85BB-B2434A812678}" destId="{1DB264F5-3DBF-4E48-90A8-C2CE1F1F9D3E}" srcOrd="1" destOrd="0" presId="urn:microsoft.com/office/officeart/2005/8/layout/process1"/>
    <dgm:cxn modelId="{5D098BE8-D7E2-4747-9C47-40AB4554BDD5}" type="presOf" srcId="{F8C50117-364C-4DE8-B321-E3C7B424668F}" destId="{2D5EC4CF-DD73-4684-8E82-D994690745BC}" srcOrd="1" destOrd="0" presId="urn:microsoft.com/office/officeart/2005/8/layout/process1"/>
    <dgm:cxn modelId="{850265CF-2215-4B87-B6F8-154BEFE2A3EA}" type="presOf" srcId="{D596893B-14EA-43A6-85BB-B2434A812678}" destId="{35B16772-F7AA-414A-8AC0-59E361983F48}" srcOrd="0" destOrd="0" presId="urn:microsoft.com/office/officeart/2005/8/layout/process1"/>
    <dgm:cxn modelId="{B527F4AF-0624-4D2E-A822-BC1889D8CB72}" srcId="{DA9FE069-0140-49AA-B27B-C848A56BB7BF}" destId="{1C822DCB-397F-4275-BEBD-28252FFCC37F}" srcOrd="2" destOrd="0" parTransId="{BA1C1611-FF34-49F4-AA41-44C2244FC466}" sibTransId="{2F909FFF-656C-45F9-A93F-1B56CAE3FE6B}"/>
    <dgm:cxn modelId="{3E4C69AF-635B-415E-BDD2-DE4A888BFBFD}" type="presOf" srcId="{9BAEF0DE-179B-4B21-92C6-A0E0B9BE7138}" destId="{2AF59251-7FC9-4BEE-8558-BB04A694999C}" srcOrd="0" destOrd="0" presId="urn:microsoft.com/office/officeart/2005/8/layout/process1"/>
    <dgm:cxn modelId="{F5F95C3E-3E30-4D40-99BF-CDFF559D324E}" type="presOf" srcId="{F8C50117-364C-4DE8-B321-E3C7B424668F}" destId="{7E2B9BA2-02E6-443A-90BF-F7F4EF8411D0}" srcOrd="0" destOrd="0" presId="urn:microsoft.com/office/officeart/2005/8/layout/process1"/>
    <dgm:cxn modelId="{45B0A6AC-0FA3-4CF6-AFC4-55B3F0411AB9}" type="presOf" srcId="{7E0F4A91-DE3E-41E7-8D28-4D24CE8B1AC8}" destId="{5109BC38-F78C-4AD8-B00A-E27D75CF0BB9}" srcOrd="0" destOrd="0" presId="urn:microsoft.com/office/officeart/2005/8/layout/process1"/>
    <dgm:cxn modelId="{825A753B-512B-46F0-8C7E-0B654972C08F}" type="presParOf" srcId="{6477EB41-4E16-4EE5-8174-A4413860B4F0}" destId="{5109BC38-F78C-4AD8-B00A-E27D75CF0BB9}" srcOrd="0" destOrd="0" presId="urn:microsoft.com/office/officeart/2005/8/layout/process1"/>
    <dgm:cxn modelId="{9F82531E-8F95-4CA8-B5BD-E0F981B2A360}" type="presParOf" srcId="{6477EB41-4E16-4EE5-8174-A4413860B4F0}" destId="{35B16772-F7AA-414A-8AC0-59E361983F48}" srcOrd="1" destOrd="0" presId="urn:microsoft.com/office/officeart/2005/8/layout/process1"/>
    <dgm:cxn modelId="{C322AA60-449F-4FB4-8E40-33E18AF230A0}" type="presParOf" srcId="{35B16772-F7AA-414A-8AC0-59E361983F48}" destId="{1DB264F5-3DBF-4E48-90A8-C2CE1F1F9D3E}" srcOrd="0" destOrd="0" presId="urn:microsoft.com/office/officeart/2005/8/layout/process1"/>
    <dgm:cxn modelId="{7DEA4820-FD70-4FDD-A96B-79445D61868D}" type="presParOf" srcId="{6477EB41-4E16-4EE5-8174-A4413860B4F0}" destId="{2AF59251-7FC9-4BEE-8558-BB04A694999C}" srcOrd="2" destOrd="0" presId="urn:microsoft.com/office/officeart/2005/8/layout/process1"/>
    <dgm:cxn modelId="{05D592BD-51A1-4537-ADDA-9025B643762C}" type="presParOf" srcId="{6477EB41-4E16-4EE5-8174-A4413860B4F0}" destId="{7E2B9BA2-02E6-443A-90BF-F7F4EF8411D0}" srcOrd="3" destOrd="0" presId="urn:microsoft.com/office/officeart/2005/8/layout/process1"/>
    <dgm:cxn modelId="{CF3CD4CB-4931-4932-B460-132E859D8F7B}" type="presParOf" srcId="{7E2B9BA2-02E6-443A-90BF-F7F4EF8411D0}" destId="{2D5EC4CF-DD73-4684-8E82-D994690745BC}" srcOrd="0" destOrd="0" presId="urn:microsoft.com/office/officeart/2005/8/layout/process1"/>
    <dgm:cxn modelId="{6BF8C44F-A12F-430A-B1FF-D0DCCCEBD62F}" type="presParOf" srcId="{6477EB41-4E16-4EE5-8174-A4413860B4F0}" destId="{926CF1FF-030B-486C-A6FA-AF1D98D9BC1C}" srcOrd="4" destOrd="0" presId="urn:microsoft.com/office/officeart/2005/8/layout/process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9FE069-0140-49AA-B27B-C848A56BB7BF}" type="doc">
      <dgm:prSet loTypeId="urn:microsoft.com/office/officeart/2005/8/layout/process1" loCatId="process" qsTypeId="urn:microsoft.com/office/officeart/2005/8/quickstyle/simple1" qsCatId="simple" csTypeId="urn:microsoft.com/office/officeart/2005/8/colors/accent1_2" csCatId="accent1" phldr="1"/>
      <dgm:spPr/>
    </dgm:pt>
    <dgm:pt modelId="{7E0F4A91-DE3E-41E7-8D28-4D24CE8B1AC8}">
      <dgm:prSet phldrT="[Text]"/>
      <dgm:spPr/>
      <dgm:t>
        <a:bodyPr/>
        <a:lstStyle/>
        <a:p>
          <a:r>
            <a:rPr lang="en-US" dirty="0"/>
            <a:t>A</a:t>
          </a:r>
        </a:p>
      </dgm:t>
    </dgm:pt>
    <dgm:pt modelId="{0170A124-423B-4EBA-9565-FE377B9CF58F}" type="parTrans" cxnId="{49A68CFF-2784-40AD-A9CD-AF2BBABD19D2}">
      <dgm:prSet/>
      <dgm:spPr/>
      <dgm:t>
        <a:bodyPr/>
        <a:lstStyle/>
        <a:p>
          <a:endParaRPr lang="en-US"/>
        </a:p>
      </dgm:t>
    </dgm:pt>
    <dgm:pt modelId="{D596893B-14EA-43A6-85BB-B2434A812678}" type="sibTrans" cxnId="{49A68CFF-2784-40AD-A9CD-AF2BBABD19D2}">
      <dgm:prSet/>
      <dgm:spPr/>
      <dgm:t>
        <a:bodyPr/>
        <a:lstStyle/>
        <a:p>
          <a:endParaRPr lang="en-US"/>
        </a:p>
      </dgm:t>
    </dgm:pt>
    <dgm:pt modelId="{9BAEF0DE-179B-4B21-92C6-A0E0B9BE7138}">
      <dgm:prSet phldrT="[Text]"/>
      <dgm:spPr/>
      <dgm:t>
        <a:bodyPr/>
        <a:lstStyle/>
        <a:p>
          <a:r>
            <a:rPr lang="en-US" dirty="0"/>
            <a:t>B</a:t>
          </a:r>
        </a:p>
      </dgm:t>
    </dgm:pt>
    <dgm:pt modelId="{96B571A3-B8D5-4591-BE79-18505AD49A41}" type="parTrans" cxnId="{A88DF272-0721-4896-BF03-539536AE84CC}">
      <dgm:prSet/>
      <dgm:spPr/>
      <dgm:t>
        <a:bodyPr/>
        <a:lstStyle/>
        <a:p>
          <a:endParaRPr lang="en-US"/>
        </a:p>
      </dgm:t>
    </dgm:pt>
    <dgm:pt modelId="{F8C50117-364C-4DE8-B321-E3C7B424668F}" type="sibTrans" cxnId="{A88DF272-0721-4896-BF03-539536AE84CC}">
      <dgm:prSet/>
      <dgm:spPr/>
      <dgm:t>
        <a:bodyPr/>
        <a:lstStyle/>
        <a:p>
          <a:endParaRPr lang="en-US"/>
        </a:p>
      </dgm:t>
    </dgm:pt>
    <dgm:pt modelId="{1C822DCB-397F-4275-BEBD-28252FFCC37F}">
      <dgm:prSet phldrT="[Text]"/>
      <dgm:spPr/>
      <dgm:t>
        <a:bodyPr/>
        <a:lstStyle/>
        <a:p>
          <a:r>
            <a:rPr lang="en-US" dirty="0"/>
            <a:t>C</a:t>
          </a:r>
        </a:p>
      </dgm:t>
    </dgm:pt>
    <dgm:pt modelId="{BA1C1611-FF34-49F4-AA41-44C2244FC466}" type="parTrans" cxnId="{B527F4AF-0624-4D2E-A822-BC1889D8CB72}">
      <dgm:prSet/>
      <dgm:spPr/>
      <dgm:t>
        <a:bodyPr/>
        <a:lstStyle/>
        <a:p>
          <a:endParaRPr lang="en-US"/>
        </a:p>
      </dgm:t>
    </dgm:pt>
    <dgm:pt modelId="{2F909FFF-656C-45F9-A93F-1B56CAE3FE6B}" type="sibTrans" cxnId="{B527F4AF-0624-4D2E-A822-BC1889D8CB72}">
      <dgm:prSet/>
      <dgm:spPr/>
      <dgm:t>
        <a:bodyPr/>
        <a:lstStyle/>
        <a:p>
          <a:endParaRPr lang="en-US"/>
        </a:p>
      </dgm:t>
    </dgm:pt>
    <dgm:pt modelId="{6477EB41-4E16-4EE5-8174-A4413860B4F0}" type="pres">
      <dgm:prSet presAssocID="{DA9FE069-0140-49AA-B27B-C848A56BB7BF}" presName="Name0" presStyleCnt="0">
        <dgm:presLayoutVars>
          <dgm:dir/>
          <dgm:resizeHandles val="exact"/>
        </dgm:presLayoutVars>
      </dgm:prSet>
      <dgm:spPr/>
    </dgm:pt>
    <dgm:pt modelId="{5109BC38-F78C-4AD8-B00A-E27D75CF0BB9}" type="pres">
      <dgm:prSet presAssocID="{7E0F4A91-DE3E-41E7-8D28-4D24CE8B1AC8}" presName="node" presStyleLbl="node1" presStyleIdx="0" presStyleCnt="3">
        <dgm:presLayoutVars>
          <dgm:bulletEnabled val="1"/>
        </dgm:presLayoutVars>
      </dgm:prSet>
      <dgm:spPr/>
      <dgm:t>
        <a:bodyPr/>
        <a:lstStyle/>
        <a:p>
          <a:endParaRPr lang="en-US"/>
        </a:p>
      </dgm:t>
    </dgm:pt>
    <dgm:pt modelId="{35B16772-F7AA-414A-8AC0-59E361983F48}" type="pres">
      <dgm:prSet presAssocID="{D596893B-14EA-43A6-85BB-B2434A812678}" presName="sibTrans" presStyleLbl="sibTrans2D1" presStyleIdx="0" presStyleCnt="2"/>
      <dgm:spPr/>
      <dgm:t>
        <a:bodyPr/>
        <a:lstStyle/>
        <a:p>
          <a:endParaRPr lang="en-US"/>
        </a:p>
      </dgm:t>
    </dgm:pt>
    <dgm:pt modelId="{1DB264F5-3DBF-4E48-90A8-C2CE1F1F9D3E}" type="pres">
      <dgm:prSet presAssocID="{D596893B-14EA-43A6-85BB-B2434A812678}" presName="connectorText" presStyleLbl="sibTrans2D1" presStyleIdx="0" presStyleCnt="2"/>
      <dgm:spPr/>
      <dgm:t>
        <a:bodyPr/>
        <a:lstStyle/>
        <a:p>
          <a:endParaRPr lang="en-US"/>
        </a:p>
      </dgm:t>
    </dgm:pt>
    <dgm:pt modelId="{2AF59251-7FC9-4BEE-8558-BB04A694999C}" type="pres">
      <dgm:prSet presAssocID="{9BAEF0DE-179B-4B21-92C6-A0E0B9BE7138}" presName="node" presStyleLbl="node1" presStyleIdx="1" presStyleCnt="3">
        <dgm:presLayoutVars>
          <dgm:bulletEnabled val="1"/>
        </dgm:presLayoutVars>
      </dgm:prSet>
      <dgm:spPr/>
      <dgm:t>
        <a:bodyPr/>
        <a:lstStyle/>
        <a:p>
          <a:endParaRPr lang="en-US"/>
        </a:p>
      </dgm:t>
    </dgm:pt>
    <dgm:pt modelId="{7E2B9BA2-02E6-443A-90BF-F7F4EF8411D0}" type="pres">
      <dgm:prSet presAssocID="{F8C50117-364C-4DE8-B321-E3C7B424668F}" presName="sibTrans" presStyleLbl="sibTrans2D1" presStyleIdx="1" presStyleCnt="2"/>
      <dgm:spPr/>
      <dgm:t>
        <a:bodyPr/>
        <a:lstStyle/>
        <a:p>
          <a:endParaRPr lang="en-US"/>
        </a:p>
      </dgm:t>
    </dgm:pt>
    <dgm:pt modelId="{2D5EC4CF-DD73-4684-8E82-D994690745BC}" type="pres">
      <dgm:prSet presAssocID="{F8C50117-364C-4DE8-B321-E3C7B424668F}" presName="connectorText" presStyleLbl="sibTrans2D1" presStyleIdx="1" presStyleCnt="2"/>
      <dgm:spPr/>
      <dgm:t>
        <a:bodyPr/>
        <a:lstStyle/>
        <a:p>
          <a:endParaRPr lang="en-US"/>
        </a:p>
      </dgm:t>
    </dgm:pt>
    <dgm:pt modelId="{926CF1FF-030B-486C-A6FA-AF1D98D9BC1C}" type="pres">
      <dgm:prSet presAssocID="{1C822DCB-397F-4275-BEBD-28252FFCC37F}" presName="node" presStyleLbl="node1" presStyleIdx="2" presStyleCnt="3">
        <dgm:presLayoutVars>
          <dgm:bulletEnabled val="1"/>
        </dgm:presLayoutVars>
      </dgm:prSet>
      <dgm:spPr/>
      <dgm:t>
        <a:bodyPr/>
        <a:lstStyle/>
        <a:p>
          <a:endParaRPr lang="en-US"/>
        </a:p>
      </dgm:t>
    </dgm:pt>
  </dgm:ptLst>
  <dgm:cxnLst>
    <dgm:cxn modelId="{49A68CFF-2784-40AD-A9CD-AF2BBABD19D2}" srcId="{DA9FE069-0140-49AA-B27B-C848A56BB7BF}" destId="{7E0F4A91-DE3E-41E7-8D28-4D24CE8B1AC8}" srcOrd="0" destOrd="0" parTransId="{0170A124-423B-4EBA-9565-FE377B9CF58F}" sibTransId="{D596893B-14EA-43A6-85BB-B2434A812678}"/>
    <dgm:cxn modelId="{323308B0-0A2F-4A99-8C0E-0EDE5164639E}" type="presOf" srcId="{D596893B-14EA-43A6-85BB-B2434A812678}" destId="{1DB264F5-3DBF-4E48-90A8-C2CE1F1F9D3E}" srcOrd="1" destOrd="0" presId="urn:microsoft.com/office/officeart/2005/8/layout/process1"/>
    <dgm:cxn modelId="{ED04ABE3-27AE-4AE9-954D-1ECDFEB15B37}" type="presOf" srcId="{DA9FE069-0140-49AA-B27B-C848A56BB7BF}" destId="{6477EB41-4E16-4EE5-8174-A4413860B4F0}" srcOrd="0" destOrd="0" presId="urn:microsoft.com/office/officeart/2005/8/layout/process1"/>
    <dgm:cxn modelId="{6343AC54-27D0-4E78-B614-BC9F38928DC2}" type="presOf" srcId="{D596893B-14EA-43A6-85BB-B2434A812678}" destId="{35B16772-F7AA-414A-8AC0-59E361983F48}" srcOrd="0" destOrd="0" presId="urn:microsoft.com/office/officeart/2005/8/layout/process1"/>
    <dgm:cxn modelId="{B527F4AF-0624-4D2E-A822-BC1889D8CB72}" srcId="{DA9FE069-0140-49AA-B27B-C848A56BB7BF}" destId="{1C822DCB-397F-4275-BEBD-28252FFCC37F}" srcOrd="2" destOrd="0" parTransId="{BA1C1611-FF34-49F4-AA41-44C2244FC466}" sibTransId="{2F909FFF-656C-45F9-A93F-1B56CAE3FE6B}"/>
    <dgm:cxn modelId="{766587B8-1CE0-4620-AFCD-4495BFC0C6E9}" type="presOf" srcId="{F8C50117-364C-4DE8-B321-E3C7B424668F}" destId="{2D5EC4CF-DD73-4684-8E82-D994690745BC}" srcOrd="1" destOrd="0" presId="urn:microsoft.com/office/officeart/2005/8/layout/process1"/>
    <dgm:cxn modelId="{A88DF272-0721-4896-BF03-539536AE84CC}" srcId="{DA9FE069-0140-49AA-B27B-C848A56BB7BF}" destId="{9BAEF0DE-179B-4B21-92C6-A0E0B9BE7138}" srcOrd="1" destOrd="0" parTransId="{96B571A3-B8D5-4591-BE79-18505AD49A41}" sibTransId="{F8C50117-364C-4DE8-B321-E3C7B424668F}"/>
    <dgm:cxn modelId="{9950AB6D-EDAF-4697-8BC3-489CE2E52D60}" type="presOf" srcId="{F8C50117-364C-4DE8-B321-E3C7B424668F}" destId="{7E2B9BA2-02E6-443A-90BF-F7F4EF8411D0}" srcOrd="0" destOrd="0" presId="urn:microsoft.com/office/officeart/2005/8/layout/process1"/>
    <dgm:cxn modelId="{6232CA3A-7D15-4372-9AED-A8B16A1AFDDD}" type="presOf" srcId="{7E0F4A91-DE3E-41E7-8D28-4D24CE8B1AC8}" destId="{5109BC38-F78C-4AD8-B00A-E27D75CF0BB9}" srcOrd="0" destOrd="0" presId="urn:microsoft.com/office/officeart/2005/8/layout/process1"/>
    <dgm:cxn modelId="{16BDC13C-2EE8-45D0-ABA8-B5FCA4710C46}" type="presOf" srcId="{1C822DCB-397F-4275-BEBD-28252FFCC37F}" destId="{926CF1FF-030B-486C-A6FA-AF1D98D9BC1C}" srcOrd="0" destOrd="0" presId="urn:microsoft.com/office/officeart/2005/8/layout/process1"/>
    <dgm:cxn modelId="{80C4C897-C456-4B58-82B7-904EBC5F9B10}" type="presOf" srcId="{9BAEF0DE-179B-4B21-92C6-A0E0B9BE7138}" destId="{2AF59251-7FC9-4BEE-8558-BB04A694999C}" srcOrd="0" destOrd="0" presId="urn:microsoft.com/office/officeart/2005/8/layout/process1"/>
    <dgm:cxn modelId="{8E6A3A4E-1E37-46D9-B58E-3EF8949E4A3D}" type="presParOf" srcId="{6477EB41-4E16-4EE5-8174-A4413860B4F0}" destId="{5109BC38-F78C-4AD8-B00A-E27D75CF0BB9}" srcOrd="0" destOrd="0" presId="urn:microsoft.com/office/officeart/2005/8/layout/process1"/>
    <dgm:cxn modelId="{1F2D48CE-76D5-4372-B1F2-E2E9C49CC108}" type="presParOf" srcId="{6477EB41-4E16-4EE5-8174-A4413860B4F0}" destId="{35B16772-F7AA-414A-8AC0-59E361983F48}" srcOrd="1" destOrd="0" presId="urn:microsoft.com/office/officeart/2005/8/layout/process1"/>
    <dgm:cxn modelId="{CA04BCBB-66D9-4274-9A88-D1EE6D6115D7}" type="presParOf" srcId="{35B16772-F7AA-414A-8AC0-59E361983F48}" destId="{1DB264F5-3DBF-4E48-90A8-C2CE1F1F9D3E}" srcOrd="0" destOrd="0" presId="urn:microsoft.com/office/officeart/2005/8/layout/process1"/>
    <dgm:cxn modelId="{F0EA5C2D-93D1-4A74-AD1F-1BA680E0C57A}" type="presParOf" srcId="{6477EB41-4E16-4EE5-8174-A4413860B4F0}" destId="{2AF59251-7FC9-4BEE-8558-BB04A694999C}" srcOrd="2" destOrd="0" presId="urn:microsoft.com/office/officeart/2005/8/layout/process1"/>
    <dgm:cxn modelId="{B9BABA60-D2E1-4A73-9C8E-13BC16E83A43}" type="presParOf" srcId="{6477EB41-4E16-4EE5-8174-A4413860B4F0}" destId="{7E2B9BA2-02E6-443A-90BF-F7F4EF8411D0}" srcOrd="3" destOrd="0" presId="urn:microsoft.com/office/officeart/2005/8/layout/process1"/>
    <dgm:cxn modelId="{2775152D-5C19-411F-8CC8-A5961588A725}" type="presParOf" srcId="{7E2B9BA2-02E6-443A-90BF-F7F4EF8411D0}" destId="{2D5EC4CF-DD73-4684-8E82-D994690745BC}" srcOrd="0" destOrd="0" presId="urn:microsoft.com/office/officeart/2005/8/layout/process1"/>
    <dgm:cxn modelId="{97223502-2D6B-4F83-B8D4-8B229546BD8A}" type="presParOf" srcId="{6477EB41-4E16-4EE5-8174-A4413860B4F0}" destId="{926CF1FF-030B-486C-A6FA-AF1D98D9BC1C}" srcOrd="4" destOrd="0" presId="urn:microsoft.com/office/officeart/2005/8/layout/process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9FE069-0140-49AA-B27B-C848A56BB7BF}" type="doc">
      <dgm:prSet loTypeId="urn:microsoft.com/office/officeart/2005/8/layout/process1" loCatId="process" qsTypeId="urn:microsoft.com/office/officeart/2005/8/quickstyle/simple1" qsCatId="simple" csTypeId="urn:microsoft.com/office/officeart/2005/8/colors/accent1_2" csCatId="accent1" phldr="1"/>
      <dgm:spPr/>
    </dgm:pt>
    <dgm:pt modelId="{7E0F4A91-DE3E-41E7-8D28-4D24CE8B1AC8}">
      <dgm:prSet phldrT="[Text]"/>
      <dgm:spPr/>
      <dgm:t>
        <a:bodyPr/>
        <a:lstStyle/>
        <a:p>
          <a:r>
            <a:rPr lang="en-US" dirty="0"/>
            <a:t>A</a:t>
          </a:r>
        </a:p>
      </dgm:t>
    </dgm:pt>
    <dgm:pt modelId="{0170A124-423B-4EBA-9565-FE377B9CF58F}" type="parTrans" cxnId="{49A68CFF-2784-40AD-A9CD-AF2BBABD19D2}">
      <dgm:prSet/>
      <dgm:spPr/>
      <dgm:t>
        <a:bodyPr/>
        <a:lstStyle/>
        <a:p>
          <a:endParaRPr lang="en-US"/>
        </a:p>
      </dgm:t>
    </dgm:pt>
    <dgm:pt modelId="{D596893B-14EA-43A6-85BB-B2434A812678}" type="sibTrans" cxnId="{49A68CFF-2784-40AD-A9CD-AF2BBABD19D2}">
      <dgm:prSet/>
      <dgm:spPr/>
      <dgm:t>
        <a:bodyPr/>
        <a:lstStyle/>
        <a:p>
          <a:endParaRPr lang="en-US"/>
        </a:p>
      </dgm:t>
    </dgm:pt>
    <dgm:pt modelId="{9BAEF0DE-179B-4B21-92C6-A0E0B9BE7138}">
      <dgm:prSet phldrT="[Text]"/>
      <dgm:spPr/>
      <dgm:t>
        <a:bodyPr/>
        <a:lstStyle/>
        <a:p>
          <a:r>
            <a:rPr lang="en-US" dirty="0"/>
            <a:t>B</a:t>
          </a:r>
        </a:p>
      </dgm:t>
    </dgm:pt>
    <dgm:pt modelId="{96B571A3-B8D5-4591-BE79-18505AD49A41}" type="parTrans" cxnId="{A88DF272-0721-4896-BF03-539536AE84CC}">
      <dgm:prSet/>
      <dgm:spPr/>
      <dgm:t>
        <a:bodyPr/>
        <a:lstStyle/>
        <a:p>
          <a:endParaRPr lang="en-US"/>
        </a:p>
      </dgm:t>
    </dgm:pt>
    <dgm:pt modelId="{F8C50117-364C-4DE8-B321-E3C7B424668F}" type="sibTrans" cxnId="{A88DF272-0721-4896-BF03-539536AE84CC}">
      <dgm:prSet/>
      <dgm:spPr/>
      <dgm:t>
        <a:bodyPr/>
        <a:lstStyle/>
        <a:p>
          <a:endParaRPr lang="en-US"/>
        </a:p>
      </dgm:t>
    </dgm:pt>
    <dgm:pt modelId="{1C822DCB-397F-4275-BEBD-28252FFCC37F}">
      <dgm:prSet phldrT="[Text]"/>
      <dgm:spPr/>
      <dgm:t>
        <a:bodyPr/>
        <a:lstStyle/>
        <a:p>
          <a:r>
            <a:rPr lang="en-US" dirty="0"/>
            <a:t>C</a:t>
          </a:r>
        </a:p>
      </dgm:t>
    </dgm:pt>
    <dgm:pt modelId="{BA1C1611-FF34-49F4-AA41-44C2244FC466}" type="parTrans" cxnId="{B527F4AF-0624-4D2E-A822-BC1889D8CB72}">
      <dgm:prSet/>
      <dgm:spPr/>
      <dgm:t>
        <a:bodyPr/>
        <a:lstStyle/>
        <a:p>
          <a:endParaRPr lang="en-US"/>
        </a:p>
      </dgm:t>
    </dgm:pt>
    <dgm:pt modelId="{2F909FFF-656C-45F9-A93F-1B56CAE3FE6B}" type="sibTrans" cxnId="{B527F4AF-0624-4D2E-A822-BC1889D8CB72}">
      <dgm:prSet/>
      <dgm:spPr/>
      <dgm:t>
        <a:bodyPr/>
        <a:lstStyle/>
        <a:p>
          <a:endParaRPr lang="en-US"/>
        </a:p>
      </dgm:t>
    </dgm:pt>
    <dgm:pt modelId="{6477EB41-4E16-4EE5-8174-A4413860B4F0}" type="pres">
      <dgm:prSet presAssocID="{DA9FE069-0140-49AA-B27B-C848A56BB7BF}" presName="Name0" presStyleCnt="0">
        <dgm:presLayoutVars>
          <dgm:dir/>
          <dgm:resizeHandles val="exact"/>
        </dgm:presLayoutVars>
      </dgm:prSet>
      <dgm:spPr/>
    </dgm:pt>
    <dgm:pt modelId="{5109BC38-F78C-4AD8-B00A-E27D75CF0BB9}" type="pres">
      <dgm:prSet presAssocID="{7E0F4A91-DE3E-41E7-8D28-4D24CE8B1AC8}" presName="node" presStyleLbl="node1" presStyleIdx="0" presStyleCnt="3">
        <dgm:presLayoutVars>
          <dgm:bulletEnabled val="1"/>
        </dgm:presLayoutVars>
      </dgm:prSet>
      <dgm:spPr/>
      <dgm:t>
        <a:bodyPr/>
        <a:lstStyle/>
        <a:p>
          <a:endParaRPr lang="en-US"/>
        </a:p>
      </dgm:t>
    </dgm:pt>
    <dgm:pt modelId="{35B16772-F7AA-414A-8AC0-59E361983F48}" type="pres">
      <dgm:prSet presAssocID="{D596893B-14EA-43A6-85BB-B2434A812678}" presName="sibTrans" presStyleLbl="sibTrans2D1" presStyleIdx="0" presStyleCnt="2"/>
      <dgm:spPr/>
      <dgm:t>
        <a:bodyPr/>
        <a:lstStyle/>
        <a:p>
          <a:endParaRPr lang="en-US"/>
        </a:p>
      </dgm:t>
    </dgm:pt>
    <dgm:pt modelId="{1DB264F5-3DBF-4E48-90A8-C2CE1F1F9D3E}" type="pres">
      <dgm:prSet presAssocID="{D596893B-14EA-43A6-85BB-B2434A812678}" presName="connectorText" presStyleLbl="sibTrans2D1" presStyleIdx="0" presStyleCnt="2"/>
      <dgm:spPr/>
      <dgm:t>
        <a:bodyPr/>
        <a:lstStyle/>
        <a:p>
          <a:endParaRPr lang="en-US"/>
        </a:p>
      </dgm:t>
    </dgm:pt>
    <dgm:pt modelId="{2AF59251-7FC9-4BEE-8558-BB04A694999C}" type="pres">
      <dgm:prSet presAssocID="{9BAEF0DE-179B-4B21-92C6-A0E0B9BE7138}" presName="node" presStyleLbl="node1" presStyleIdx="1" presStyleCnt="3">
        <dgm:presLayoutVars>
          <dgm:bulletEnabled val="1"/>
        </dgm:presLayoutVars>
      </dgm:prSet>
      <dgm:spPr/>
      <dgm:t>
        <a:bodyPr/>
        <a:lstStyle/>
        <a:p>
          <a:endParaRPr lang="en-US"/>
        </a:p>
      </dgm:t>
    </dgm:pt>
    <dgm:pt modelId="{7E2B9BA2-02E6-443A-90BF-F7F4EF8411D0}" type="pres">
      <dgm:prSet presAssocID="{F8C50117-364C-4DE8-B321-E3C7B424668F}" presName="sibTrans" presStyleLbl="sibTrans2D1" presStyleIdx="1" presStyleCnt="2"/>
      <dgm:spPr/>
      <dgm:t>
        <a:bodyPr/>
        <a:lstStyle/>
        <a:p>
          <a:endParaRPr lang="en-US"/>
        </a:p>
      </dgm:t>
    </dgm:pt>
    <dgm:pt modelId="{2D5EC4CF-DD73-4684-8E82-D994690745BC}" type="pres">
      <dgm:prSet presAssocID="{F8C50117-364C-4DE8-B321-E3C7B424668F}" presName="connectorText" presStyleLbl="sibTrans2D1" presStyleIdx="1" presStyleCnt="2"/>
      <dgm:spPr/>
      <dgm:t>
        <a:bodyPr/>
        <a:lstStyle/>
        <a:p>
          <a:endParaRPr lang="en-US"/>
        </a:p>
      </dgm:t>
    </dgm:pt>
    <dgm:pt modelId="{926CF1FF-030B-486C-A6FA-AF1D98D9BC1C}" type="pres">
      <dgm:prSet presAssocID="{1C822DCB-397F-4275-BEBD-28252FFCC37F}" presName="node" presStyleLbl="node1" presStyleIdx="2" presStyleCnt="3">
        <dgm:presLayoutVars>
          <dgm:bulletEnabled val="1"/>
        </dgm:presLayoutVars>
      </dgm:prSet>
      <dgm:spPr/>
      <dgm:t>
        <a:bodyPr/>
        <a:lstStyle/>
        <a:p>
          <a:endParaRPr lang="en-US"/>
        </a:p>
      </dgm:t>
    </dgm:pt>
  </dgm:ptLst>
  <dgm:cxnLst>
    <dgm:cxn modelId="{03FDA984-4F4B-40A7-A655-749AEF8566E3}" type="presOf" srcId="{9BAEF0DE-179B-4B21-92C6-A0E0B9BE7138}" destId="{2AF59251-7FC9-4BEE-8558-BB04A694999C}" srcOrd="0" destOrd="0" presId="urn:microsoft.com/office/officeart/2005/8/layout/process1"/>
    <dgm:cxn modelId="{A88DF272-0721-4896-BF03-539536AE84CC}" srcId="{DA9FE069-0140-49AA-B27B-C848A56BB7BF}" destId="{9BAEF0DE-179B-4B21-92C6-A0E0B9BE7138}" srcOrd="1" destOrd="0" parTransId="{96B571A3-B8D5-4591-BE79-18505AD49A41}" sibTransId="{F8C50117-364C-4DE8-B321-E3C7B424668F}"/>
    <dgm:cxn modelId="{1F9A50BE-65AE-4D1D-BECB-A7AEE42B32EE}" type="presOf" srcId="{D596893B-14EA-43A6-85BB-B2434A812678}" destId="{35B16772-F7AA-414A-8AC0-59E361983F48}" srcOrd="0" destOrd="0" presId="urn:microsoft.com/office/officeart/2005/8/layout/process1"/>
    <dgm:cxn modelId="{49A68CFF-2784-40AD-A9CD-AF2BBABD19D2}" srcId="{DA9FE069-0140-49AA-B27B-C848A56BB7BF}" destId="{7E0F4A91-DE3E-41E7-8D28-4D24CE8B1AC8}" srcOrd="0" destOrd="0" parTransId="{0170A124-423B-4EBA-9565-FE377B9CF58F}" sibTransId="{D596893B-14EA-43A6-85BB-B2434A812678}"/>
    <dgm:cxn modelId="{BCD585F4-4412-4C7F-894E-FCCAB3057479}" type="presOf" srcId="{D596893B-14EA-43A6-85BB-B2434A812678}" destId="{1DB264F5-3DBF-4E48-90A8-C2CE1F1F9D3E}" srcOrd="1" destOrd="0" presId="urn:microsoft.com/office/officeart/2005/8/layout/process1"/>
    <dgm:cxn modelId="{C359CED4-E269-4465-AFF5-814FDF8CCBDB}" type="presOf" srcId="{F8C50117-364C-4DE8-B321-E3C7B424668F}" destId="{2D5EC4CF-DD73-4684-8E82-D994690745BC}" srcOrd="1" destOrd="0" presId="urn:microsoft.com/office/officeart/2005/8/layout/process1"/>
    <dgm:cxn modelId="{2243A385-28EB-401B-B8DB-89BFFD7C8EA4}" type="presOf" srcId="{7E0F4A91-DE3E-41E7-8D28-4D24CE8B1AC8}" destId="{5109BC38-F78C-4AD8-B00A-E27D75CF0BB9}" srcOrd="0" destOrd="0" presId="urn:microsoft.com/office/officeart/2005/8/layout/process1"/>
    <dgm:cxn modelId="{9B2244B8-43AC-4FA1-94F7-3A02B743C5F8}" type="presOf" srcId="{DA9FE069-0140-49AA-B27B-C848A56BB7BF}" destId="{6477EB41-4E16-4EE5-8174-A4413860B4F0}" srcOrd="0" destOrd="0" presId="urn:microsoft.com/office/officeart/2005/8/layout/process1"/>
    <dgm:cxn modelId="{1D563FA3-F4AA-473A-BCD8-15B5464719C1}" type="presOf" srcId="{F8C50117-364C-4DE8-B321-E3C7B424668F}" destId="{7E2B9BA2-02E6-443A-90BF-F7F4EF8411D0}" srcOrd="0" destOrd="0" presId="urn:microsoft.com/office/officeart/2005/8/layout/process1"/>
    <dgm:cxn modelId="{B38041DA-3546-4675-828D-1277B402FB36}" type="presOf" srcId="{1C822DCB-397F-4275-BEBD-28252FFCC37F}" destId="{926CF1FF-030B-486C-A6FA-AF1D98D9BC1C}" srcOrd="0" destOrd="0" presId="urn:microsoft.com/office/officeart/2005/8/layout/process1"/>
    <dgm:cxn modelId="{B527F4AF-0624-4D2E-A822-BC1889D8CB72}" srcId="{DA9FE069-0140-49AA-B27B-C848A56BB7BF}" destId="{1C822DCB-397F-4275-BEBD-28252FFCC37F}" srcOrd="2" destOrd="0" parTransId="{BA1C1611-FF34-49F4-AA41-44C2244FC466}" sibTransId="{2F909FFF-656C-45F9-A93F-1B56CAE3FE6B}"/>
    <dgm:cxn modelId="{EF4B996C-BB36-4BCE-ADCF-AE4A3677D6F1}" type="presParOf" srcId="{6477EB41-4E16-4EE5-8174-A4413860B4F0}" destId="{5109BC38-F78C-4AD8-B00A-E27D75CF0BB9}" srcOrd="0" destOrd="0" presId="urn:microsoft.com/office/officeart/2005/8/layout/process1"/>
    <dgm:cxn modelId="{F7D70585-BF55-49D1-853C-0A10B23B86F3}" type="presParOf" srcId="{6477EB41-4E16-4EE5-8174-A4413860B4F0}" destId="{35B16772-F7AA-414A-8AC0-59E361983F48}" srcOrd="1" destOrd="0" presId="urn:microsoft.com/office/officeart/2005/8/layout/process1"/>
    <dgm:cxn modelId="{3C4A7771-1EB3-4C1D-BC54-B76CFB7F6205}" type="presParOf" srcId="{35B16772-F7AA-414A-8AC0-59E361983F48}" destId="{1DB264F5-3DBF-4E48-90A8-C2CE1F1F9D3E}" srcOrd="0" destOrd="0" presId="urn:microsoft.com/office/officeart/2005/8/layout/process1"/>
    <dgm:cxn modelId="{DCAC12AF-5563-4604-BC93-E9CA8D119A23}" type="presParOf" srcId="{6477EB41-4E16-4EE5-8174-A4413860B4F0}" destId="{2AF59251-7FC9-4BEE-8558-BB04A694999C}" srcOrd="2" destOrd="0" presId="urn:microsoft.com/office/officeart/2005/8/layout/process1"/>
    <dgm:cxn modelId="{72E8A61F-69E4-47C8-A071-0750640ED49D}" type="presParOf" srcId="{6477EB41-4E16-4EE5-8174-A4413860B4F0}" destId="{7E2B9BA2-02E6-443A-90BF-F7F4EF8411D0}" srcOrd="3" destOrd="0" presId="urn:microsoft.com/office/officeart/2005/8/layout/process1"/>
    <dgm:cxn modelId="{B578153C-2DA3-4E75-95BA-13FE75D41ABE}" type="presParOf" srcId="{7E2B9BA2-02E6-443A-90BF-F7F4EF8411D0}" destId="{2D5EC4CF-DD73-4684-8E82-D994690745BC}" srcOrd="0" destOrd="0" presId="urn:microsoft.com/office/officeart/2005/8/layout/process1"/>
    <dgm:cxn modelId="{AC04E66F-3E08-47CE-9C4E-E69E3AE65F2E}" type="presParOf" srcId="{6477EB41-4E16-4EE5-8174-A4413860B4F0}" destId="{926CF1FF-030B-486C-A6FA-AF1D98D9BC1C}" srcOrd="4" destOrd="0" presId="urn:microsoft.com/office/officeart/2005/8/layout/process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46CA84-480F-5847-9CCD-501A18124120}" type="doc">
      <dgm:prSet loTypeId="urn:microsoft.com/office/officeart/2005/8/layout/chevron1" loCatId="" qsTypeId="urn:microsoft.com/office/officeart/2005/8/quickstyle/simple4" qsCatId="simple" csTypeId="urn:microsoft.com/office/officeart/2005/8/colors/accent1_5" csCatId="accent1" phldr="1"/>
      <dgm:spPr/>
    </dgm:pt>
    <dgm:pt modelId="{AB121290-B4F8-C346-84A0-D4694901D4A8}">
      <dgm:prSet phldrT="[Text]" custT="1"/>
      <dgm:spPr>
        <a:xfrm>
          <a:off x="4570"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500" b="1" dirty="0">
              <a:solidFill>
                <a:schemeClr val="tx1"/>
              </a:solidFill>
              <a:latin typeface="HelvNeue Roman for IBM"/>
              <a:ea typeface="+mn-ea"/>
              <a:cs typeface="+mn-cs"/>
            </a:rPr>
            <a:t>Data</a:t>
          </a:r>
        </a:p>
      </dgm:t>
    </dgm:pt>
    <dgm:pt modelId="{7FE08A62-12E6-7A44-9750-134A454F8FE2}" type="parTrans" cxnId="{EDB79DBD-F86B-A648-A71B-6F36CFD9CD70}">
      <dgm:prSet/>
      <dgm:spPr/>
      <dgm:t>
        <a:bodyPr/>
        <a:lstStyle/>
        <a:p>
          <a:endParaRPr lang="en-US" sz="4000" b="1">
            <a:solidFill>
              <a:schemeClr val="tx1"/>
            </a:solidFill>
          </a:endParaRPr>
        </a:p>
      </dgm:t>
    </dgm:pt>
    <dgm:pt modelId="{7A6A37BC-4B28-0044-90CD-FD6907C7FF86}" type="sibTrans" cxnId="{EDB79DBD-F86B-A648-A71B-6F36CFD9CD70}">
      <dgm:prSet/>
      <dgm:spPr/>
      <dgm:t>
        <a:bodyPr/>
        <a:lstStyle/>
        <a:p>
          <a:endParaRPr lang="en-US" sz="4000" b="1">
            <a:solidFill>
              <a:schemeClr val="tx1"/>
            </a:solidFill>
          </a:endParaRPr>
        </a:p>
      </dgm:t>
    </dgm:pt>
    <dgm:pt modelId="{CB363F83-A904-AC41-8090-DF191ECD67DC}">
      <dgm:prSet phldrT="[Text]" custT="1"/>
      <dgm:spPr>
        <a:xfrm>
          <a:off x="239747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500" b="1" dirty="0">
              <a:solidFill>
                <a:schemeClr val="tx1"/>
              </a:solidFill>
              <a:latin typeface="HelvNeue Roman for IBM"/>
              <a:ea typeface="+mn-ea"/>
              <a:cs typeface="+mn-cs"/>
            </a:rPr>
            <a:t>ML Algo</a:t>
          </a:r>
        </a:p>
      </dgm:t>
    </dgm:pt>
    <dgm:pt modelId="{8FBF66B9-D3F8-CF49-8F2E-2DEA9A1D429E}" type="parTrans" cxnId="{6756F2A0-480E-A74A-AE02-49A1A2796A96}">
      <dgm:prSet/>
      <dgm:spPr/>
      <dgm:t>
        <a:bodyPr/>
        <a:lstStyle/>
        <a:p>
          <a:endParaRPr lang="en-US" sz="4000" b="1">
            <a:solidFill>
              <a:schemeClr val="tx1"/>
            </a:solidFill>
          </a:endParaRPr>
        </a:p>
      </dgm:t>
    </dgm:pt>
    <dgm:pt modelId="{2112200F-9220-C74D-B436-A554AC3EFF98}" type="sibTrans" cxnId="{6756F2A0-480E-A74A-AE02-49A1A2796A96}">
      <dgm:prSet/>
      <dgm:spPr/>
      <dgm:t>
        <a:bodyPr/>
        <a:lstStyle/>
        <a:p>
          <a:endParaRPr lang="en-US" sz="4000" b="1">
            <a:solidFill>
              <a:schemeClr val="tx1"/>
            </a:solidFill>
          </a:endParaRPr>
        </a:p>
      </dgm:t>
    </dgm:pt>
    <dgm:pt modelId="{9ECD5287-992D-9740-AD22-B966F5547A70}">
      <dgm:prSet custT="1"/>
      <dgm:spPr>
        <a:xfrm>
          <a:off x="1149616" y="672493"/>
          <a:ext cx="1375086" cy="508909"/>
        </a:xfrm>
        <a:solidFill>
          <a:srgbClr val="FAFAFB">
            <a:lumMod val="75000"/>
          </a:srgbClr>
        </a:solidFill>
        <a:ln>
          <a:noFill/>
        </a:ln>
        <a:effectLst>
          <a:outerShdw blurRad="50800" dist="12700" rotWithShape="0">
            <a:srgbClr val="000000">
              <a:alpha val="50000"/>
            </a:srgbClr>
          </a:outerShdw>
        </a:effectLst>
      </dgm:spPr>
      <dgm:t>
        <a:bodyPr/>
        <a:lstStyle/>
        <a:p>
          <a:r>
            <a:rPr lang="en-US" sz="500" b="1" dirty="0">
              <a:solidFill>
                <a:schemeClr val="tx1"/>
              </a:solidFill>
              <a:latin typeface="HelvNeue Roman for IBM"/>
              <a:ea typeface="+mn-ea"/>
              <a:cs typeface="+mn-cs"/>
            </a:rPr>
            <a:t>Data Prep</a:t>
          </a:r>
        </a:p>
      </dgm:t>
    </dgm:pt>
    <dgm:pt modelId="{D1D1240E-A56E-E443-BC8B-1E16B928D8BE}" type="parTrans" cxnId="{1EE6B10C-47CD-DE42-BF4D-F3D2297F0D6A}">
      <dgm:prSet/>
      <dgm:spPr/>
      <dgm:t>
        <a:bodyPr/>
        <a:lstStyle/>
        <a:p>
          <a:endParaRPr lang="en-US" sz="4000" b="1">
            <a:solidFill>
              <a:schemeClr val="tx1"/>
            </a:solidFill>
          </a:endParaRPr>
        </a:p>
      </dgm:t>
    </dgm:pt>
    <dgm:pt modelId="{2C274D8F-3ADA-C941-8982-2CE396B06209}" type="sibTrans" cxnId="{1EE6B10C-47CD-DE42-BF4D-F3D2297F0D6A}">
      <dgm:prSet/>
      <dgm:spPr/>
      <dgm:t>
        <a:bodyPr/>
        <a:lstStyle/>
        <a:p>
          <a:endParaRPr lang="en-US" sz="4000" b="1">
            <a:solidFill>
              <a:schemeClr val="tx1"/>
            </a:solidFill>
          </a:endParaRPr>
        </a:p>
      </dgm:t>
    </dgm:pt>
    <dgm:pt modelId="{EDAA2244-86D7-4D48-8407-A8896FE94E51}">
      <dgm:prSet custT="1"/>
      <dgm:spPr>
        <a:xfrm>
          <a:off x="3542522"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500" b="1" dirty="0">
              <a:solidFill>
                <a:schemeClr val="tx1"/>
              </a:solidFill>
              <a:latin typeface="HelvNeue Roman for IBM"/>
              <a:ea typeface="+mn-ea"/>
              <a:cs typeface="+mn-cs"/>
            </a:rPr>
            <a:t>Model</a:t>
          </a:r>
        </a:p>
      </dgm:t>
    </dgm:pt>
    <dgm:pt modelId="{02F879CD-B37E-234D-A5BF-EF0D6E18436F}" type="parTrans" cxnId="{7C8BFCBD-3C5C-7641-85D7-DB2D510279D8}">
      <dgm:prSet/>
      <dgm:spPr/>
      <dgm:t>
        <a:bodyPr/>
        <a:lstStyle/>
        <a:p>
          <a:endParaRPr lang="en-US" sz="4000" b="1">
            <a:solidFill>
              <a:schemeClr val="tx1"/>
            </a:solidFill>
          </a:endParaRPr>
        </a:p>
      </dgm:t>
    </dgm:pt>
    <dgm:pt modelId="{54726B30-6042-DD41-AACB-DA2ACD9A7393}" type="sibTrans" cxnId="{7C8BFCBD-3C5C-7641-85D7-DB2D510279D8}">
      <dgm:prSet/>
      <dgm:spPr/>
      <dgm:t>
        <a:bodyPr/>
        <a:lstStyle/>
        <a:p>
          <a:endParaRPr lang="en-US" sz="4000" b="1">
            <a:solidFill>
              <a:schemeClr val="tx1"/>
            </a:solidFill>
          </a:endParaRPr>
        </a:p>
      </dgm:t>
    </dgm:pt>
    <dgm:pt modelId="{8560BF45-43E1-9041-8E84-E7F025835506}">
      <dgm:prSet custT="1"/>
      <dgm:spPr>
        <a:xfrm>
          <a:off x="4687569"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450" b="1" dirty="0">
              <a:solidFill>
                <a:schemeClr val="tx1"/>
              </a:solidFill>
              <a:latin typeface="HelvNeue Roman for IBM"/>
              <a:ea typeface="+mn-ea"/>
              <a:cs typeface="+mn-cs"/>
            </a:rPr>
            <a:t>Deploy</a:t>
          </a:r>
        </a:p>
      </dgm:t>
    </dgm:pt>
    <dgm:pt modelId="{DFCD6813-FD90-A44E-A587-EC38DF6F7960}" type="parTrans" cxnId="{9099C5FA-4C27-7344-A7EC-70E5326B9B3A}">
      <dgm:prSet/>
      <dgm:spPr/>
      <dgm:t>
        <a:bodyPr/>
        <a:lstStyle/>
        <a:p>
          <a:endParaRPr lang="en-US" sz="4000" b="1">
            <a:solidFill>
              <a:schemeClr val="tx1"/>
            </a:solidFill>
          </a:endParaRPr>
        </a:p>
      </dgm:t>
    </dgm:pt>
    <dgm:pt modelId="{F019B5E9-F93F-604F-9AC6-A4E81B1943EC}" type="sibTrans" cxnId="{9099C5FA-4C27-7344-A7EC-70E5326B9B3A}">
      <dgm:prSet/>
      <dgm:spPr/>
      <dgm:t>
        <a:bodyPr/>
        <a:lstStyle/>
        <a:p>
          <a:endParaRPr lang="en-US" sz="4000" b="1">
            <a:solidFill>
              <a:schemeClr val="tx1"/>
            </a:solidFill>
          </a:endParaRPr>
        </a:p>
      </dgm:t>
    </dgm:pt>
    <dgm:pt modelId="{3DD0387A-3BEE-9D48-9C0D-C707753F8A01}">
      <dgm:prSet custT="1"/>
      <dgm:spPr>
        <a:xfrm>
          <a:off x="583261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450" b="1" dirty="0">
              <a:solidFill>
                <a:schemeClr val="tx1"/>
              </a:solidFill>
              <a:latin typeface="HelvNeue Roman for IBM"/>
              <a:ea typeface="+mn-ea"/>
              <a:cs typeface="+mn-cs"/>
            </a:rPr>
            <a:t>Predict</a:t>
          </a:r>
        </a:p>
      </dgm:t>
    </dgm:pt>
    <dgm:pt modelId="{56AA2377-870D-0442-8894-1E6FFBBE9E2A}" type="parTrans" cxnId="{96CA3B88-8495-6F49-970B-88B53ED76BF6}">
      <dgm:prSet/>
      <dgm:spPr/>
      <dgm:t>
        <a:bodyPr/>
        <a:lstStyle/>
        <a:p>
          <a:endParaRPr lang="en-US" sz="4000" b="1">
            <a:solidFill>
              <a:schemeClr val="tx1"/>
            </a:solidFill>
          </a:endParaRPr>
        </a:p>
      </dgm:t>
    </dgm:pt>
    <dgm:pt modelId="{0A2AC86A-57B4-354B-BF54-98D356631E3C}" type="sibTrans" cxnId="{96CA3B88-8495-6F49-970B-88B53ED76BF6}">
      <dgm:prSet/>
      <dgm:spPr/>
      <dgm:t>
        <a:bodyPr/>
        <a:lstStyle/>
        <a:p>
          <a:endParaRPr lang="en-US" sz="4000" b="1">
            <a:solidFill>
              <a:schemeClr val="tx1"/>
            </a:solidFill>
          </a:endParaRPr>
        </a:p>
      </dgm:t>
    </dgm:pt>
    <dgm:pt modelId="{ABFA1CC4-FEAB-B449-81BA-1485F9EB4BE5}" type="pres">
      <dgm:prSet presAssocID="{F646CA84-480F-5847-9CCD-501A18124120}" presName="Name0" presStyleCnt="0">
        <dgm:presLayoutVars>
          <dgm:dir/>
          <dgm:animLvl val="lvl"/>
          <dgm:resizeHandles val="exact"/>
        </dgm:presLayoutVars>
      </dgm:prSet>
      <dgm:spPr/>
    </dgm:pt>
    <dgm:pt modelId="{9050FE37-9A77-EE42-A88C-EFE88F1FD29F}" type="pres">
      <dgm:prSet presAssocID="{AB121290-B4F8-C346-84A0-D4694901D4A8}" presName="parTxOnly" presStyleLbl="node1" presStyleIdx="0" presStyleCnt="6">
        <dgm:presLayoutVars>
          <dgm:chMax val="0"/>
          <dgm:chPref val="0"/>
          <dgm:bulletEnabled val="1"/>
        </dgm:presLayoutVars>
      </dgm:prSet>
      <dgm:spPr>
        <a:prstGeom prst="chevron">
          <a:avLst/>
        </a:prstGeom>
      </dgm:spPr>
      <dgm:t>
        <a:bodyPr/>
        <a:lstStyle/>
        <a:p>
          <a:endParaRPr lang="en-US"/>
        </a:p>
      </dgm:t>
    </dgm:pt>
    <dgm:pt modelId="{A86AEBDC-0907-CF41-9BE0-CC36CB76F173}" type="pres">
      <dgm:prSet presAssocID="{7A6A37BC-4B28-0044-90CD-FD6907C7FF86}" presName="parTxOnlySpace" presStyleCnt="0"/>
      <dgm:spPr/>
    </dgm:pt>
    <dgm:pt modelId="{82023279-2B53-E041-99B3-9BF81DBF11FC}" type="pres">
      <dgm:prSet presAssocID="{9ECD5287-992D-9740-AD22-B966F5547A70}" presName="parTxOnly" presStyleLbl="node1" presStyleIdx="1" presStyleCnt="6" custScaleX="108081">
        <dgm:presLayoutVars>
          <dgm:chMax val="0"/>
          <dgm:chPref val="0"/>
          <dgm:bulletEnabled val="1"/>
        </dgm:presLayoutVars>
      </dgm:prSet>
      <dgm:spPr>
        <a:prstGeom prst="chevron">
          <a:avLst/>
        </a:prstGeom>
      </dgm:spPr>
      <dgm:t>
        <a:bodyPr/>
        <a:lstStyle/>
        <a:p>
          <a:endParaRPr lang="en-US"/>
        </a:p>
      </dgm:t>
    </dgm:pt>
    <dgm:pt modelId="{FF4AA1CA-C8F8-924C-A6FB-67F881A37972}" type="pres">
      <dgm:prSet presAssocID="{2C274D8F-3ADA-C941-8982-2CE396B06209}" presName="parTxOnlySpace" presStyleCnt="0"/>
      <dgm:spPr/>
    </dgm:pt>
    <dgm:pt modelId="{F7A17BF3-C882-CE47-99D7-76EBEE443383}" type="pres">
      <dgm:prSet presAssocID="{CB363F83-A904-AC41-8090-DF191ECD67DC}" presName="parTxOnly" presStyleLbl="node1" presStyleIdx="2" presStyleCnt="6">
        <dgm:presLayoutVars>
          <dgm:chMax val="0"/>
          <dgm:chPref val="0"/>
          <dgm:bulletEnabled val="1"/>
        </dgm:presLayoutVars>
      </dgm:prSet>
      <dgm:spPr>
        <a:prstGeom prst="chevron">
          <a:avLst/>
        </a:prstGeom>
      </dgm:spPr>
      <dgm:t>
        <a:bodyPr/>
        <a:lstStyle/>
        <a:p>
          <a:endParaRPr lang="en-US"/>
        </a:p>
      </dgm:t>
    </dgm:pt>
    <dgm:pt modelId="{A1674853-CDAC-5D48-BD58-B6C5B0123ED7}" type="pres">
      <dgm:prSet presAssocID="{2112200F-9220-C74D-B436-A554AC3EFF98}" presName="parTxOnlySpace" presStyleCnt="0"/>
      <dgm:spPr/>
    </dgm:pt>
    <dgm:pt modelId="{D00A91BA-D1E5-E547-8458-9703FAC18F76}" type="pres">
      <dgm:prSet presAssocID="{EDAA2244-86D7-4D48-8407-A8896FE94E51}" presName="parTxOnly" presStyleLbl="node1" presStyleIdx="3" presStyleCnt="6">
        <dgm:presLayoutVars>
          <dgm:chMax val="0"/>
          <dgm:chPref val="0"/>
          <dgm:bulletEnabled val="1"/>
        </dgm:presLayoutVars>
      </dgm:prSet>
      <dgm:spPr>
        <a:prstGeom prst="chevron">
          <a:avLst/>
        </a:prstGeom>
      </dgm:spPr>
      <dgm:t>
        <a:bodyPr/>
        <a:lstStyle/>
        <a:p>
          <a:endParaRPr lang="en-US"/>
        </a:p>
      </dgm:t>
    </dgm:pt>
    <dgm:pt modelId="{E1051240-DA69-7449-9F52-FD8BFD1AEC09}" type="pres">
      <dgm:prSet presAssocID="{54726B30-6042-DD41-AACB-DA2ACD9A7393}" presName="parTxOnlySpace" presStyleCnt="0"/>
      <dgm:spPr/>
    </dgm:pt>
    <dgm:pt modelId="{45B36C93-8EED-F441-99C6-F2933ABE8EFF}" type="pres">
      <dgm:prSet presAssocID="{8560BF45-43E1-9041-8E84-E7F025835506}" presName="parTxOnly" presStyleLbl="node1" presStyleIdx="4" presStyleCnt="6">
        <dgm:presLayoutVars>
          <dgm:chMax val="0"/>
          <dgm:chPref val="0"/>
          <dgm:bulletEnabled val="1"/>
        </dgm:presLayoutVars>
      </dgm:prSet>
      <dgm:spPr>
        <a:prstGeom prst="chevron">
          <a:avLst/>
        </a:prstGeom>
      </dgm:spPr>
      <dgm:t>
        <a:bodyPr/>
        <a:lstStyle/>
        <a:p>
          <a:endParaRPr lang="en-US"/>
        </a:p>
      </dgm:t>
    </dgm:pt>
    <dgm:pt modelId="{B6A98CC8-BAC1-7743-B6D6-0FC19D4BA56B}" type="pres">
      <dgm:prSet presAssocID="{F019B5E9-F93F-604F-9AC6-A4E81B1943EC}" presName="parTxOnlySpace" presStyleCnt="0"/>
      <dgm:spPr/>
    </dgm:pt>
    <dgm:pt modelId="{E9613D37-F730-234F-BD6C-E5B098227DDA}" type="pres">
      <dgm:prSet presAssocID="{3DD0387A-3BEE-9D48-9C0D-C707753F8A01}" presName="parTxOnly" presStyleLbl="node1" presStyleIdx="5" presStyleCnt="6">
        <dgm:presLayoutVars>
          <dgm:chMax val="0"/>
          <dgm:chPref val="0"/>
          <dgm:bulletEnabled val="1"/>
        </dgm:presLayoutVars>
      </dgm:prSet>
      <dgm:spPr>
        <a:prstGeom prst="chevron">
          <a:avLst/>
        </a:prstGeom>
      </dgm:spPr>
      <dgm:t>
        <a:bodyPr/>
        <a:lstStyle/>
        <a:p>
          <a:endParaRPr lang="en-US"/>
        </a:p>
      </dgm:t>
    </dgm:pt>
  </dgm:ptLst>
  <dgm:cxnLst>
    <dgm:cxn modelId="{EDB79DBD-F86B-A648-A71B-6F36CFD9CD70}" srcId="{F646CA84-480F-5847-9CCD-501A18124120}" destId="{AB121290-B4F8-C346-84A0-D4694901D4A8}" srcOrd="0" destOrd="0" parTransId="{7FE08A62-12E6-7A44-9750-134A454F8FE2}" sibTransId="{7A6A37BC-4B28-0044-90CD-FD6907C7FF86}"/>
    <dgm:cxn modelId="{9099C5FA-4C27-7344-A7EC-70E5326B9B3A}" srcId="{F646CA84-480F-5847-9CCD-501A18124120}" destId="{8560BF45-43E1-9041-8E84-E7F025835506}" srcOrd="4" destOrd="0" parTransId="{DFCD6813-FD90-A44E-A587-EC38DF6F7960}" sibTransId="{F019B5E9-F93F-604F-9AC6-A4E81B1943EC}"/>
    <dgm:cxn modelId="{11220CF5-77C6-4660-A262-1227090ED828}" type="presOf" srcId="{EDAA2244-86D7-4D48-8407-A8896FE94E51}" destId="{D00A91BA-D1E5-E547-8458-9703FAC18F76}" srcOrd="0" destOrd="0" presId="urn:microsoft.com/office/officeart/2005/8/layout/chevron1"/>
    <dgm:cxn modelId="{125E81CE-A4C5-4B9D-9AE2-1FDE6848F2E3}" type="presOf" srcId="{3DD0387A-3BEE-9D48-9C0D-C707753F8A01}" destId="{E9613D37-F730-234F-BD6C-E5B098227DDA}" srcOrd="0" destOrd="0" presId="urn:microsoft.com/office/officeart/2005/8/layout/chevron1"/>
    <dgm:cxn modelId="{96CA3B88-8495-6F49-970B-88B53ED76BF6}" srcId="{F646CA84-480F-5847-9CCD-501A18124120}" destId="{3DD0387A-3BEE-9D48-9C0D-C707753F8A01}" srcOrd="5" destOrd="0" parTransId="{56AA2377-870D-0442-8894-1E6FFBBE9E2A}" sibTransId="{0A2AC86A-57B4-354B-BF54-98D356631E3C}"/>
    <dgm:cxn modelId="{6756F2A0-480E-A74A-AE02-49A1A2796A96}" srcId="{F646CA84-480F-5847-9CCD-501A18124120}" destId="{CB363F83-A904-AC41-8090-DF191ECD67DC}" srcOrd="2" destOrd="0" parTransId="{8FBF66B9-D3F8-CF49-8F2E-2DEA9A1D429E}" sibTransId="{2112200F-9220-C74D-B436-A554AC3EFF98}"/>
    <dgm:cxn modelId="{E801FBB5-3AD8-4E3A-AFC7-05CE836408FE}" type="presOf" srcId="{AB121290-B4F8-C346-84A0-D4694901D4A8}" destId="{9050FE37-9A77-EE42-A88C-EFE88F1FD29F}" srcOrd="0" destOrd="0" presId="urn:microsoft.com/office/officeart/2005/8/layout/chevron1"/>
    <dgm:cxn modelId="{7C8BFCBD-3C5C-7641-85D7-DB2D510279D8}" srcId="{F646CA84-480F-5847-9CCD-501A18124120}" destId="{EDAA2244-86D7-4D48-8407-A8896FE94E51}" srcOrd="3" destOrd="0" parTransId="{02F879CD-B37E-234D-A5BF-EF0D6E18436F}" sibTransId="{54726B30-6042-DD41-AACB-DA2ACD9A7393}"/>
    <dgm:cxn modelId="{4EC6FA61-A4B0-441B-84C8-A54F3AAFDC4B}" type="presOf" srcId="{F646CA84-480F-5847-9CCD-501A18124120}" destId="{ABFA1CC4-FEAB-B449-81BA-1485F9EB4BE5}" srcOrd="0" destOrd="0" presId="urn:microsoft.com/office/officeart/2005/8/layout/chevron1"/>
    <dgm:cxn modelId="{6D8A9E3E-483D-48FC-900C-F63EFB9F27AD}" type="presOf" srcId="{CB363F83-A904-AC41-8090-DF191ECD67DC}" destId="{F7A17BF3-C882-CE47-99D7-76EBEE443383}" srcOrd="0" destOrd="0" presId="urn:microsoft.com/office/officeart/2005/8/layout/chevron1"/>
    <dgm:cxn modelId="{0CA03163-A832-42FC-A5E7-80EB91EDF422}" type="presOf" srcId="{8560BF45-43E1-9041-8E84-E7F025835506}" destId="{45B36C93-8EED-F441-99C6-F2933ABE8EFF}" srcOrd="0" destOrd="0" presId="urn:microsoft.com/office/officeart/2005/8/layout/chevron1"/>
    <dgm:cxn modelId="{43076CF2-C3B3-41D3-A1C4-3A7CD430ECB8}" type="presOf" srcId="{9ECD5287-992D-9740-AD22-B966F5547A70}" destId="{82023279-2B53-E041-99B3-9BF81DBF11FC}" srcOrd="0" destOrd="0" presId="urn:microsoft.com/office/officeart/2005/8/layout/chevron1"/>
    <dgm:cxn modelId="{1EE6B10C-47CD-DE42-BF4D-F3D2297F0D6A}" srcId="{F646CA84-480F-5847-9CCD-501A18124120}" destId="{9ECD5287-992D-9740-AD22-B966F5547A70}" srcOrd="1" destOrd="0" parTransId="{D1D1240E-A56E-E443-BC8B-1E16B928D8BE}" sibTransId="{2C274D8F-3ADA-C941-8982-2CE396B06209}"/>
    <dgm:cxn modelId="{351275AD-7583-45A2-8A89-607CEDC343B4}" type="presParOf" srcId="{ABFA1CC4-FEAB-B449-81BA-1485F9EB4BE5}" destId="{9050FE37-9A77-EE42-A88C-EFE88F1FD29F}" srcOrd="0" destOrd="0" presId="urn:microsoft.com/office/officeart/2005/8/layout/chevron1"/>
    <dgm:cxn modelId="{AAEA874F-19CD-4252-9B26-717F4D5CBB9E}" type="presParOf" srcId="{ABFA1CC4-FEAB-B449-81BA-1485F9EB4BE5}" destId="{A86AEBDC-0907-CF41-9BE0-CC36CB76F173}" srcOrd="1" destOrd="0" presId="urn:microsoft.com/office/officeart/2005/8/layout/chevron1"/>
    <dgm:cxn modelId="{4D62CE07-6448-4E83-8CE6-2E5B028A1799}" type="presParOf" srcId="{ABFA1CC4-FEAB-B449-81BA-1485F9EB4BE5}" destId="{82023279-2B53-E041-99B3-9BF81DBF11FC}" srcOrd="2" destOrd="0" presId="urn:microsoft.com/office/officeart/2005/8/layout/chevron1"/>
    <dgm:cxn modelId="{4408F67C-C6D9-471A-888D-DF44273AE174}" type="presParOf" srcId="{ABFA1CC4-FEAB-B449-81BA-1485F9EB4BE5}" destId="{FF4AA1CA-C8F8-924C-A6FB-67F881A37972}" srcOrd="3" destOrd="0" presId="urn:microsoft.com/office/officeart/2005/8/layout/chevron1"/>
    <dgm:cxn modelId="{207534B6-41AF-4556-AB5B-6B05ACD6B942}" type="presParOf" srcId="{ABFA1CC4-FEAB-B449-81BA-1485F9EB4BE5}" destId="{F7A17BF3-C882-CE47-99D7-76EBEE443383}" srcOrd="4" destOrd="0" presId="urn:microsoft.com/office/officeart/2005/8/layout/chevron1"/>
    <dgm:cxn modelId="{C2FE69D5-5537-4DB7-955F-FC02B596768A}" type="presParOf" srcId="{ABFA1CC4-FEAB-B449-81BA-1485F9EB4BE5}" destId="{A1674853-CDAC-5D48-BD58-B6C5B0123ED7}" srcOrd="5" destOrd="0" presId="urn:microsoft.com/office/officeart/2005/8/layout/chevron1"/>
    <dgm:cxn modelId="{7D38DA80-5616-4A12-8BA8-E66D474D560E}" type="presParOf" srcId="{ABFA1CC4-FEAB-B449-81BA-1485F9EB4BE5}" destId="{D00A91BA-D1E5-E547-8458-9703FAC18F76}" srcOrd="6" destOrd="0" presId="urn:microsoft.com/office/officeart/2005/8/layout/chevron1"/>
    <dgm:cxn modelId="{876FC9E8-C6DC-49B8-9212-0BF3355A8732}" type="presParOf" srcId="{ABFA1CC4-FEAB-B449-81BA-1485F9EB4BE5}" destId="{E1051240-DA69-7449-9F52-FD8BFD1AEC09}" srcOrd="7" destOrd="0" presId="urn:microsoft.com/office/officeart/2005/8/layout/chevron1"/>
    <dgm:cxn modelId="{8636F838-AFA6-4699-9F3E-82B51259D2F8}" type="presParOf" srcId="{ABFA1CC4-FEAB-B449-81BA-1485F9EB4BE5}" destId="{45B36C93-8EED-F441-99C6-F2933ABE8EFF}" srcOrd="8" destOrd="0" presId="urn:microsoft.com/office/officeart/2005/8/layout/chevron1"/>
    <dgm:cxn modelId="{A08A4FF8-8B36-4751-90C3-AA846F28554A}" type="presParOf" srcId="{ABFA1CC4-FEAB-B449-81BA-1485F9EB4BE5}" destId="{B6A98CC8-BAC1-7743-B6D6-0FC19D4BA56B}" srcOrd="9" destOrd="0" presId="urn:microsoft.com/office/officeart/2005/8/layout/chevron1"/>
    <dgm:cxn modelId="{AAA6A779-12E4-4F64-BE7F-5D49E3DE8D5D}" type="presParOf" srcId="{ABFA1CC4-FEAB-B449-81BA-1485F9EB4BE5}" destId="{E9613D37-F730-234F-BD6C-E5B098227DDA}" srcOrd="1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46CA84-480F-5847-9CCD-501A18124120}" type="doc">
      <dgm:prSet loTypeId="urn:microsoft.com/office/officeart/2005/8/layout/chevron1" loCatId="" qsTypeId="urn:microsoft.com/office/officeart/2005/8/quickstyle/simple4" qsCatId="simple" csTypeId="urn:microsoft.com/office/officeart/2005/8/colors/accent1_5" csCatId="accent1" phldr="1"/>
      <dgm:spPr/>
    </dgm:pt>
    <dgm:pt modelId="{AB121290-B4F8-C346-84A0-D4694901D4A8}">
      <dgm:prSet phldrT="[Text]" custT="1"/>
      <dgm:spPr>
        <a:xfrm>
          <a:off x="4570"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Data</a:t>
          </a:r>
        </a:p>
      </dgm:t>
    </dgm:pt>
    <dgm:pt modelId="{7FE08A62-12E6-7A44-9750-134A454F8FE2}" type="parTrans" cxnId="{EDB79DBD-F86B-A648-A71B-6F36CFD9CD70}">
      <dgm:prSet/>
      <dgm:spPr/>
      <dgm:t>
        <a:bodyPr/>
        <a:lstStyle/>
        <a:p>
          <a:endParaRPr lang="en-US" sz="4000"/>
        </a:p>
      </dgm:t>
    </dgm:pt>
    <dgm:pt modelId="{7A6A37BC-4B28-0044-90CD-FD6907C7FF86}" type="sibTrans" cxnId="{EDB79DBD-F86B-A648-A71B-6F36CFD9CD70}">
      <dgm:prSet/>
      <dgm:spPr/>
      <dgm:t>
        <a:bodyPr/>
        <a:lstStyle/>
        <a:p>
          <a:endParaRPr lang="en-US" sz="4000"/>
        </a:p>
      </dgm:t>
    </dgm:pt>
    <dgm:pt modelId="{CB363F83-A904-AC41-8090-DF191ECD67DC}">
      <dgm:prSet phldrT="[Text]" custT="1"/>
      <dgm:spPr>
        <a:xfrm>
          <a:off x="239747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ML Algo</a:t>
          </a:r>
        </a:p>
      </dgm:t>
    </dgm:pt>
    <dgm:pt modelId="{8FBF66B9-D3F8-CF49-8F2E-2DEA9A1D429E}" type="parTrans" cxnId="{6756F2A0-480E-A74A-AE02-49A1A2796A96}">
      <dgm:prSet/>
      <dgm:spPr/>
      <dgm:t>
        <a:bodyPr/>
        <a:lstStyle/>
        <a:p>
          <a:endParaRPr lang="en-US" sz="4000"/>
        </a:p>
      </dgm:t>
    </dgm:pt>
    <dgm:pt modelId="{2112200F-9220-C74D-B436-A554AC3EFF98}" type="sibTrans" cxnId="{6756F2A0-480E-A74A-AE02-49A1A2796A96}">
      <dgm:prSet/>
      <dgm:spPr/>
      <dgm:t>
        <a:bodyPr/>
        <a:lstStyle/>
        <a:p>
          <a:endParaRPr lang="en-US" sz="4000"/>
        </a:p>
      </dgm:t>
    </dgm:pt>
    <dgm:pt modelId="{9ECD5287-992D-9740-AD22-B966F5547A70}">
      <dgm:prSet custT="1"/>
      <dgm:spPr>
        <a:xfrm>
          <a:off x="1149616" y="672493"/>
          <a:ext cx="1375086"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Data Prep</a:t>
          </a:r>
        </a:p>
      </dgm:t>
    </dgm:pt>
    <dgm:pt modelId="{D1D1240E-A56E-E443-BC8B-1E16B928D8BE}" type="parTrans" cxnId="{1EE6B10C-47CD-DE42-BF4D-F3D2297F0D6A}">
      <dgm:prSet/>
      <dgm:spPr/>
      <dgm:t>
        <a:bodyPr/>
        <a:lstStyle/>
        <a:p>
          <a:endParaRPr lang="en-US" sz="4000"/>
        </a:p>
      </dgm:t>
    </dgm:pt>
    <dgm:pt modelId="{2C274D8F-3ADA-C941-8982-2CE396B06209}" type="sibTrans" cxnId="{1EE6B10C-47CD-DE42-BF4D-F3D2297F0D6A}">
      <dgm:prSet/>
      <dgm:spPr/>
      <dgm:t>
        <a:bodyPr/>
        <a:lstStyle/>
        <a:p>
          <a:endParaRPr lang="en-US" sz="4000"/>
        </a:p>
      </dgm:t>
    </dgm:pt>
    <dgm:pt modelId="{EDAA2244-86D7-4D48-8407-A8896FE94E51}">
      <dgm:prSet custT="1"/>
      <dgm:spPr>
        <a:xfrm>
          <a:off x="3542522"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Model</a:t>
          </a:r>
        </a:p>
      </dgm:t>
    </dgm:pt>
    <dgm:pt modelId="{02F879CD-B37E-234D-A5BF-EF0D6E18436F}" type="parTrans" cxnId="{7C8BFCBD-3C5C-7641-85D7-DB2D510279D8}">
      <dgm:prSet/>
      <dgm:spPr/>
      <dgm:t>
        <a:bodyPr/>
        <a:lstStyle/>
        <a:p>
          <a:endParaRPr lang="en-US" sz="4000"/>
        </a:p>
      </dgm:t>
    </dgm:pt>
    <dgm:pt modelId="{54726B30-6042-DD41-AACB-DA2ACD9A7393}" type="sibTrans" cxnId="{7C8BFCBD-3C5C-7641-85D7-DB2D510279D8}">
      <dgm:prSet/>
      <dgm:spPr/>
      <dgm:t>
        <a:bodyPr/>
        <a:lstStyle/>
        <a:p>
          <a:endParaRPr lang="en-US" sz="4000"/>
        </a:p>
      </dgm:t>
    </dgm:pt>
    <dgm:pt modelId="{8560BF45-43E1-9041-8E84-E7F025835506}">
      <dgm:prSet custT="1"/>
      <dgm:spPr>
        <a:xfrm>
          <a:off x="4687569"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Deploy</a:t>
          </a:r>
        </a:p>
      </dgm:t>
    </dgm:pt>
    <dgm:pt modelId="{DFCD6813-FD90-A44E-A587-EC38DF6F7960}" type="parTrans" cxnId="{9099C5FA-4C27-7344-A7EC-70E5326B9B3A}">
      <dgm:prSet/>
      <dgm:spPr/>
      <dgm:t>
        <a:bodyPr/>
        <a:lstStyle/>
        <a:p>
          <a:endParaRPr lang="en-US" sz="4000"/>
        </a:p>
      </dgm:t>
    </dgm:pt>
    <dgm:pt modelId="{F019B5E9-F93F-604F-9AC6-A4E81B1943EC}" type="sibTrans" cxnId="{9099C5FA-4C27-7344-A7EC-70E5326B9B3A}">
      <dgm:prSet/>
      <dgm:spPr/>
      <dgm:t>
        <a:bodyPr/>
        <a:lstStyle/>
        <a:p>
          <a:endParaRPr lang="en-US" sz="4000"/>
        </a:p>
      </dgm:t>
    </dgm:pt>
    <dgm:pt modelId="{3DD0387A-3BEE-9D48-9C0D-C707753F8A01}">
      <dgm:prSet custT="1"/>
      <dgm:spPr>
        <a:xfrm>
          <a:off x="583261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Predict</a:t>
          </a:r>
        </a:p>
      </dgm:t>
    </dgm:pt>
    <dgm:pt modelId="{56AA2377-870D-0442-8894-1E6FFBBE9E2A}" type="parTrans" cxnId="{96CA3B88-8495-6F49-970B-88B53ED76BF6}">
      <dgm:prSet/>
      <dgm:spPr/>
      <dgm:t>
        <a:bodyPr/>
        <a:lstStyle/>
        <a:p>
          <a:endParaRPr lang="en-US" sz="4000"/>
        </a:p>
      </dgm:t>
    </dgm:pt>
    <dgm:pt modelId="{0A2AC86A-57B4-354B-BF54-98D356631E3C}" type="sibTrans" cxnId="{96CA3B88-8495-6F49-970B-88B53ED76BF6}">
      <dgm:prSet/>
      <dgm:spPr/>
      <dgm:t>
        <a:bodyPr/>
        <a:lstStyle/>
        <a:p>
          <a:endParaRPr lang="en-US" sz="4000"/>
        </a:p>
      </dgm:t>
    </dgm:pt>
    <dgm:pt modelId="{ABFA1CC4-FEAB-B449-81BA-1485F9EB4BE5}" type="pres">
      <dgm:prSet presAssocID="{F646CA84-480F-5847-9CCD-501A18124120}" presName="Name0" presStyleCnt="0">
        <dgm:presLayoutVars>
          <dgm:dir/>
          <dgm:animLvl val="lvl"/>
          <dgm:resizeHandles val="exact"/>
        </dgm:presLayoutVars>
      </dgm:prSet>
      <dgm:spPr/>
    </dgm:pt>
    <dgm:pt modelId="{9050FE37-9A77-EE42-A88C-EFE88F1FD29F}" type="pres">
      <dgm:prSet presAssocID="{AB121290-B4F8-C346-84A0-D4694901D4A8}" presName="parTxOnly" presStyleLbl="node1" presStyleIdx="0" presStyleCnt="6">
        <dgm:presLayoutVars>
          <dgm:chMax val="0"/>
          <dgm:chPref val="0"/>
          <dgm:bulletEnabled val="1"/>
        </dgm:presLayoutVars>
      </dgm:prSet>
      <dgm:spPr>
        <a:prstGeom prst="chevron">
          <a:avLst/>
        </a:prstGeom>
      </dgm:spPr>
      <dgm:t>
        <a:bodyPr/>
        <a:lstStyle/>
        <a:p>
          <a:endParaRPr lang="en-US"/>
        </a:p>
      </dgm:t>
    </dgm:pt>
    <dgm:pt modelId="{A86AEBDC-0907-CF41-9BE0-CC36CB76F173}" type="pres">
      <dgm:prSet presAssocID="{7A6A37BC-4B28-0044-90CD-FD6907C7FF86}" presName="parTxOnlySpace" presStyleCnt="0"/>
      <dgm:spPr/>
    </dgm:pt>
    <dgm:pt modelId="{82023279-2B53-E041-99B3-9BF81DBF11FC}" type="pres">
      <dgm:prSet presAssocID="{9ECD5287-992D-9740-AD22-B966F5547A70}" presName="parTxOnly" presStyleLbl="node1" presStyleIdx="1" presStyleCnt="6" custScaleX="108081">
        <dgm:presLayoutVars>
          <dgm:chMax val="0"/>
          <dgm:chPref val="0"/>
          <dgm:bulletEnabled val="1"/>
        </dgm:presLayoutVars>
      </dgm:prSet>
      <dgm:spPr>
        <a:prstGeom prst="chevron">
          <a:avLst/>
        </a:prstGeom>
      </dgm:spPr>
      <dgm:t>
        <a:bodyPr/>
        <a:lstStyle/>
        <a:p>
          <a:endParaRPr lang="en-US"/>
        </a:p>
      </dgm:t>
    </dgm:pt>
    <dgm:pt modelId="{FF4AA1CA-C8F8-924C-A6FB-67F881A37972}" type="pres">
      <dgm:prSet presAssocID="{2C274D8F-3ADA-C941-8982-2CE396B06209}" presName="parTxOnlySpace" presStyleCnt="0"/>
      <dgm:spPr/>
    </dgm:pt>
    <dgm:pt modelId="{F7A17BF3-C882-CE47-99D7-76EBEE443383}" type="pres">
      <dgm:prSet presAssocID="{CB363F83-A904-AC41-8090-DF191ECD67DC}" presName="parTxOnly" presStyleLbl="node1" presStyleIdx="2" presStyleCnt="6">
        <dgm:presLayoutVars>
          <dgm:chMax val="0"/>
          <dgm:chPref val="0"/>
          <dgm:bulletEnabled val="1"/>
        </dgm:presLayoutVars>
      </dgm:prSet>
      <dgm:spPr>
        <a:prstGeom prst="chevron">
          <a:avLst/>
        </a:prstGeom>
      </dgm:spPr>
      <dgm:t>
        <a:bodyPr/>
        <a:lstStyle/>
        <a:p>
          <a:endParaRPr lang="en-US"/>
        </a:p>
      </dgm:t>
    </dgm:pt>
    <dgm:pt modelId="{A1674853-CDAC-5D48-BD58-B6C5B0123ED7}" type="pres">
      <dgm:prSet presAssocID="{2112200F-9220-C74D-B436-A554AC3EFF98}" presName="parTxOnlySpace" presStyleCnt="0"/>
      <dgm:spPr/>
    </dgm:pt>
    <dgm:pt modelId="{D00A91BA-D1E5-E547-8458-9703FAC18F76}" type="pres">
      <dgm:prSet presAssocID="{EDAA2244-86D7-4D48-8407-A8896FE94E51}" presName="parTxOnly" presStyleLbl="node1" presStyleIdx="3" presStyleCnt="6">
        <dgm:presLayoutVars>
          <dgm:chMax val="0"/>
          <dgm:chPref val="0"/>
          <dgm:bulletEnabled val="1"/>
        </dgm:presLayoutVars>
      </dgm:prSet>
      <dgm:spPr>
        <a:prstGeom prst="chevron">
          <a:avLst/>
        </a:prstGeom>
      </dgm:spPr>
      <dgm:t>
        <a:bodyPr/>
        <a:lstStyle/>
        <a:p>
          <a:endParaRPr lang="en-US"/>
        </a:p>
      </dgm:t>
    </dgm:pt>
    <dgm:pt modelId="{E1051240-DA69-7449-9F52-FD8BFD1AEC09}" type="pres">
      <dgm:prSet presAssocID="{54726B30-6042-DD41-AACB-DA2ACD9A7393}" presName="parTxOnlySpace" presStyleCnt="0"/>
      <dgm:spPr/>
    </dgm:pt>
    <dgm:pt modelId="{45B36C93-8EED-F441-99C6-F2933ABE8EFF}" type="pres">
      <dgm:prSet presAssocID="{8560BF45-43E1-9041-8E84-E7F025835506}" presName="parTxOnly" presStyleLbl="node1" presStyleIdx="4" presStyleCnt="6">
        <dgm:presLayoutVars>
          <dgm:chMax val="0"/>
          <dgm:chPref val="0"/>
          <dgm:bulletEnabled val="1"/>
        </dgm:presLayoutVars>
      </dgm:prSet>
      <dgm:spPr>
        <a:prstGeom prst="chevron">
          <a:avLst/>
        </a:prstGeom>
      </dgm:spPr>
      <dgm:t>
        <a:bodyPr/>
        <a:lstStyle/>
        <a:p>
          <a:endParaRPr lang="en-US"/>
        </a:p>
      </dgm:t>
    </dgm:pt>
    <dgm:pt modelId="{B6A98CC8-BAC1-7743-B6D6-0FC19D4BA56B}" type="pres">
      <dgm:prSet presAssocID="{F019B5E9-F93F-604F-9AC6-A4E81B1943EC}" presName="parTxOnlySpace" presStyleCnt="0"/>
      <dgm:spPr/>
    </dgm:pt>
    <dgm:pt modelId="{E9613D37-F730-234F-BD6C-E5B098227DDA}" type="pres">
      <dgm:prSet presAssocID="{3DD0387A-3BEE-9D48-9C0D-C707753F8A01}" presName="parTxOnly" presStyleLbl="node1" presStyleIdx="5" presStyleCnt="6">
        <dgm:presLayoutVars>
          <dgm:chMax val="0"/>
          <dgm:chPref val="0"/>
          <dgm:bulletEnabled val="1"/>
        </dgm:presLayoutVars>
      </dgm:prSet>
      <dgm:spPr>
        <a:prstGeom prst="chevron">
          <a:avLst/>
        </a:prstGeom>
      </dgm:spPr>
      <dgm:t>
        <a:bodyPr/>
        <a:lstStyle/>
        <a:p>
          <a:endParaRPr lang="en-US"/>
        </a:p>
      </dgm:t>
    </dgm:pt>
  </dgm:ptLst>
  <dgm:cxnLst>
    <dgm:cxn modelId="{D6DE4841-0C5F-47C4-A201-D55EE1595E44}" type="presOf" srcId="{CB363F83-A904-AC41-8090-DF191ECD67DC}" destId="{F7A17BF3-C882-CE47-99D7-76EBEE443383}" srcOrd="0" destOrd="0" presId="urn:microsoft.com/office/officeart/2005/8/layout/chevron1"/>
    <dgm:cxn modelId="{EDB79DBD-F86B-A648-A71B-6F36CFD9CD70}" srcId="{F646CA84-480F-5847-9CCD-501A18124120}" destId="{AB121290-B4F8-C346-84A0-D4694901D4A8}" srcOrd="0" destOrd="0" parTransId="{7FE08A62-12E6-7A44-9750-134A454F8FE2}" sibTransId="{7A6A37BC-4B28-0044-90CD-FD6907C7FF86}"/>
    <dgm:cxn modelId="{9099C5FA-4C27-7344-A7EC-70E5326B9B3A}" srcId="{F646CA84-480F-5847-9CCD-501A18124120}" destId="{8560BF45-43E1-9041-8E84-E7F025835506}" srcOrd="4" destOrd="0" parTransId="{DFCD6813-FD90-A44E-A587-EC38DF6F7960}" sibTransId="{F019B5E9-F93F-604F-9AC6-A4E81B1943EC}"/>
    <dgm:cxn modelId="{305083A4-5EBC-4E97-A299-47FDF0124CF4}" type="presOf" srcId="{9ECD5287-992D-9740-AD22-B966F5547A70}" destId="{82023279-2B53-E041-99B3-9BF81DBF11FC}" srcOrd="0" destOrd="0" presId="urn:microsoft.com/office/officeart/2005/8/layout/chevron1"/>
    <dgm:cxn modelId="{FFA115F4-0FF4-4F31-9664-00CDB3FDDF0B}" type="presOf" srcId="{8560BF45-43E1-9041-8E84-E7F025835506}" destId="{45B36C93-8EED-F441-99C6-F2933ABE8EFF}" srcOrd="0" destOrd="0" presId="urn:microsoft.com/office/officeart/2005/8/layout/chevron1"/>
    <dgm:cxn modelId="{AA7A0246-1A65-44ED-A511-3AB9664993D6}" type="presOf" srcId="{EDAA2244-86D7-4D48-8407-A8896FE94E51}" destId="{D00A91BA-D1E5-E547-8458-9703FAC18F76}" srcOrd="0" destOrd="0" presId="urn:microsoft.com/office/officeart/2005/8/layout/chevron1"/>
    <dgm:cxn modelId="{96CA3B88-8495-6F49-970B-88B53ED76BF6}" srcId="{F646CA84-480F-5847-9CCD-501A18124120}" destId="{3DD0387A-3BEE-9D48-9C0D-C707753F8A01}" srcOrd="5" destOrd="0" parTransId="{56AA2377-870D-0442-8894-1E6FFBBE9E2A}" sibTransId="{0A2AC86A-57B4-354B-BF54-98D356631E3C}"/>
    <dgm:cxn modelId="{6756F2A0-480E-A74A-AE02-49A1A2796A96}" srcId="{F646CA84-480F-5847-9CCD-501A18124120}" destId="{CB363F83-A904-AC41-8090-DF191ECD67DC}" srcOrd="2" destOrd="0" parTransId="{8FBF66B9-D3F8-CF49-8F2E-2DEA9A1D429E}" sibTransId="{2112200F-9220-C74D-B436-A554AC3EFF98}"/>
    <dgm:cxn modelId="{11B48A0C-C08F-4C51-8E11-CD92D59A5317}" type="presOf" srcId="{AB121290-B4F8-C346-84A0-D4694901D4A8}" destId="{9050FE37-9A77-EE42-A88C-EFE88F1FD29F}" srcOrd="0" destOrd="0" presId="urn:microsoft.com/office/officeart/2005/8/layout/chevron1"/>
    <dgm:cxn modelId="{7C8BFCBD-3C5C-7641-85D7-DB2D510279D8}" srcId="{F646CA84-480F-5847-9CCD-501A18124120}" destId="{EDAA2244-86D7-4D48-8407-A8896FE94E51}" srcOrd="3" destOrd="0" parTransId="{02F879CD-B37E-234D-A5BF-EF0D6E18436F}" sibTransId="{54726B30-6042-DD41-AACB-DA2ACD9A7393}"/>
    <dgm:cxn modelId="{DB64F972-DAF3-476E-AAA1-C90834785370}" type="presOf" srcId="{3DD0387A-3BEE-9D48-9C0D-C707753F8A01}" destId="{E9613D37-F730-234F-BD6C-E5B098227DDA}" srcOrd="0" destOrd="0" presId="urn:microsoft.com/office/officeart/2005/8/layout/chevron1"/>
    <dgm:cxn modelId="{383B40EF-249C-4163-8670-4CDD86CA534C}" type="presOf" srcId="{F646CA84-480F-5847-9CCD-501A18124120}" destId="{ABFA1CC4-FEAB-B449-81BA-1485F9EB4BE5}" srcOrd="0" destOrd="0" presId="urn:microsoft.com/office/officeart/2005/8/layout/chevron1"/>
    <dgm:cxn modelId="{1EE6B10C-47CD-DE42-BF4D-F3D2297F0D6A}" srcId="{F646CA84-480F-5847-9CCD-501A18124120}" destId="{9ECD5287-992D-9740-AD22-B966F5547A70}" srcOrd="1" destOrd="0" parTransId="{D1D1240E-A56E-E443-BC8B-1E16B928D8BE}" sibTransId="{2C274D8F-3ADA-C941-8982-2CE396B06209}"/>
    <dgm:cxn modelId="{07ABEC6C-540A-44A3-9413-70D9431699D6}" type="presParOf" srcId="{ABFA1CC4-FEAB-B449-81BA-1485F9EB4BE5}" destId="{9050FE37-9A77-EE42-A88C-EFE88F1FD29F}" srcOrd="0" destOrd="0" presId="urn:microsoft.com/office/officeart/2005/8/layout/chevron1"/>
    <dgm:cxn modelId="{FB79CDEC-92F3-43CE-B785-855A791627C6}" type="presParOf" srcId="{ABFA1CC4-FEAB-B449-81BA-1485F9EB4BE5}" destId="{A86AEBDC-0907-CF41-9BE0-CC36CB76F173}" srcOrd="1" destOrd="0" presId="urn:microsoft.com/office/officeart/2005/8/layout/chevron1"/>
    <dgm:cxn modelId="{3FFFF575-098C-4312-9062-307E3C3C2CCC}" type="presParOf" srcId="{ABFA1CC4-FEAB-B449-81BA-1485F9EB4BE5}" destId="{82023279-2B53-E041-99B3-9BF81DBF11FC}" srcOrd="2" destOrd="0" presId="urn:microsoft.com/office/officeart/2005/8/layout/chevron1"/>
    <dgm:cxn modelId="{6FAFCF21-4F5E-4787-B9F1-FF2D2200A484}" type="presParOf" srcId="{ABFA1CC4-FEAB-B449-81BA-1485F9EB4BE5}" destId="{FF4AA1CA-C8F8-924C-A6FB-67F881A37972}" srcOrd="3" destOrd="0" presId="urn:microsoft.com/office/officeart/2005/8/layout/chevron1"/>
    <dgm:cxn modelId="{440D8C6A-020B-403B-BF93-802F2DA5B5A6}" type="presParOf" srcId="{ABFA1CC4-FEAB-B449-81BA-1485F9EB4BE5}" destId="{F7A17BF3-C882-CE47-99D7-76EBEE443383}" srcOrd="4" destOrd="0" presId="urn:microsoft.com/office/officeart/2005/8/layout/chevron1"/>
    <dgm:cxn modelId="{3E953C53-6F0D-4842-8A4B-F2AC945537A8}" type="presParOf" srcId="{ABFA1CC4-FEAB-B449-81BA-1485F9EB4BE5}" destId="{A1674853-CDAC-5D48-BD58-B6C5B0123ED7}" srcOrd="5" destOrd="0" presId="urn:microsoft.com/office/officeart/2005/8/layout/chevron1"/>
    <dgm:cxn modelId="{3FD35CEA-C69F-4E72-8A4C-4BC11D890FAC}" type="presParOf" srcId="{ABFA1CC4-FEAB-B449-81BA-1485F9EB4BE5}" destId="{D00A91BA-D1E5-E547-8458-9703FAC18F76}" srcOrd="6" destOrd="0" presId="urn:microsoft.com/office/officeart/2005/8/layout/chevron1"/>
    <dgm:cxn modelId="{8BDC1EF3-E683-48F0-B797-E3DE1047F46F}" type="presParOf" srcId="{ABFA1CC4-FEAB-B449-81BA-1485F9EB4BE5}" destId="{E1051240-DA69-7449-9F52-FD8BFD1AEC09}" srcOrd="7" destOrd="0" presId="urn:microsoft.com/office/officeart/2005/8/layout/chevron1"/>
    <dgm:cxn modelId="{9E33A470-9F9D-49EF-B59B-9FC81FAEFE1F}" type="presParOf" srcId="{ABFA1CC4-FEAB-B449-81BA-1485F9EB4BE5}" destId="{45B36C93-8EED-F441-99C6-F2933ABE8EFF}" srcOrd="8" destOrd="0" presId="urn:microsoft.com/office/officeart/2005/8/layout/chevron1"/>
    <dgm:cxn modelId="{46FE6725-7509-4084-967F-241238B54D4B}" type="presParOf" srcId="{ABFA1CC4-FEAB-B449-81BA-1485F9EB4BE5}" destId="{B6A98CC8-BAC1-7743-B6D6-0FC19D4BA56B}" srcOrd="9" destOrd="0" presId="urn:microsoft.com/office/officeart/2005/8/layout/chevron1"/>
    <dgm:cxn modelId="{9853BB69-2ED3-49A0-ACB9-08DFD156205D}" type="presParOf" srcId="{ABFA1CC4-FEAB-B449-81BA-1485F9EB4BE5}" destId="{E9613D37-F730-234F-BD6C-E5B098227DD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F646CA84-480F-5847-9CCD-501A18124120}" type="doc">
      <dgm:prSet loTypeId="urn:microsoft.com/office/officeart/2005/8/layout/chevron1" loCatId="" qsTypeId="urn:microsoft.com/office/officeart/2005/8/quickstyle/simple4" qsCatId="simple" csTypeId="urn:microsoft.com/office/officeart/2005/8/colors/accent1_5" csCatId="accent1" phldr="1"/>
      <dgm:spPr/>
    </dgm:pt>
    <dgm:pt modelId="{AB121290-B4F8-C346-84A0-D4694901D4A8}">
      <dgm:prSet phldrT="[Text]" custT="1"/>
      <dgm:spPr>
        <a:xfrm>
          <a:off x="4570"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Data</a:t>
          </a:r>
        </a:p>
      </dgm:t>
    </dgm:pt>
    <dgm:pt modelId="{7FE08A62-12E6-7A44-9750-134A454F8FE2}" type="parTrans" cxnId="{EDB79DBD-F86B-A648-A71B-6F36CFD9CD70}">
      <dgm:prSet/>
      <dgm:spPr/>
      <dgm:t>
        <a:bodyPr/>
        <a:lstStyle/>
        <a:p>
          <a:endParaRPr lang="en-US" sz="4000"/>
        </a:p>
      </dgm:t>
    </dgm:pt>
    <dgm:pt modelId="{7A6A37BC-4B28-0044-90CD-FD6907C7FF86}" type="sibTrans" cxnId="{EDB79DBD-F86B-A648-A71B-6F36CFD9CD70}">
      <dgm:prSet/>
      <dgm:spPr/>
      <dgm:t>
        <a:bodyPr/>
        <a:lstStyle/>
        <a:p>
          <a:endParaRPr lang="en-US" sz="4000"/>
        </a:p>
      </dgm:t>
    </dgm:pt>
    <dgm:pt modelId="{CB363F83-A904-AC41-8090-DF191ECD67DC}">
      <dgm:prSet phldrT="[Text]" custT="1"/>
      <dgm:spPr>
        <a:xfrm>
          <a:off x="239747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ML Algo</a:t>
          </a:r>
        </a:p>
      </dgm:t>
    </dgm:pt>
    <dgm:pt modelId="{8FBF66B9-D3F8-CF49-8F2E-2DEA9A1D429E}" type="parTrans" cxnId="{6756F2A0-480E-A74A-AE02-49A1A2796A96}">
      <dgm:prSet/>
      <dgm:spPr/>
      <dgm:t>
        <a:bodyPr/>
        <a:lstStyle/>
        <a:p>
          <a:endParaRPr lang="en-US" sz="4000"/>
        </a:p>
      </dgm:t>
    </dgm:pt>
    <dgm:pt modelId="{2112200F-9220-C74D-B436-A554AC3EFF98}" type="sibTrans" cxnId="{6756F2A0-480E-A74A-AE02-49A1A2796A96}">
      <dgm:prSet/>
      <dgm:spPr/>
      <dgm:t>
        <a:bodyPr/>
        <a:lstStyle/>
        <a:p>
          <a:endParaRPr lang="en-US" sz="4000"/>
        </a:p>
      </dgm:t>
    </dgm:pt>
    <dgm:pt modelId="{9ECD5287-992D-9740-AD22-B966F5547A70}">
      <dgm:prSet custT="1"/>
      <dgm:spPr>
        <a:xfrm>
          <a:off x="1149616" y="672493"/>
          <a:ext cx="1375086"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Data Prep</a:t>
          </a:r>
        </a:p>
      </dgm:t>
    </dgm:pt>
    <dgm:pt modelId="{D1D1240E-A56E-E443-BC8B-1E16B928D8BE}" type="parTrans" cxnId="{1EE6B10C-47CD-DE42-BF4D-F3D2297F0D6A}">
      <dgm:prSet/>
      <dgm:spPr/>
      <dgm:t>
        <a:bodyPr/>
        <a:lstStyle/>
        <a:p>
          <a:endParaRPr lang="en-US" sz="4000"/>
        </a:p>
      </dgm:t>
    </dgm:pt>
    <dgm:pt modelId="{2C274D8F-3ADA-C941-8982-2CE396B06209}" type="sibTrans" cxnId="{1EE6B10C-47CD-DE42-BF4D-F3D2297F0D6A}">
      <dgm:prSet/>
      <dgm:spPr/>
      <dgm:t>
        <a:bodyPr/>
        <a:lstStyle/>
        <a:p>
          <a:endParaRPr lang="en-US" sz="4000"/>
        </a:p>
      </dgm:t>
    </dgm:pt>
    <dgm:pt modelId="{EDAA2244-86D7-4D48-8407-A8896FE94E51}">
      <dgm:prSet custT="1"/>
      <dgm:spPr>
        <a:xfrm>
          <a:off x="3542522"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Model</a:t>
          </a:r>
        </a:p>
      </dgm:t>
    </dgm:pt>
    <dgm:pt modelId="{02F879CD-B37E-234D-A5BF-EF0D6E18436F}" type="parTrans" cxnId="{7C8BFCBD-3C5C-7641-85D7-DB2D510279D8}">
      <dgm:prSet/>
      <dgm:spPr/>
      <dgm:t>
        <a:bodyPr/>
        <a:lstStyle/>
        <a:p>
          <a:endParaRPr lang="en-US" sz="4000"/>
        </a:p>
      </dgm:t>
    </dgm:pt>
    <dgm:pt modelId="{54726B30-6042-DD41-AACB-DA2ACD9A7393}" type="sibTrans" cxnId="{7C8BFCBD-3C5C-7641-85D7-DB2D510279D8}">
      <dgm:prSet/>
      <dgm:spPr/>
      <dgm:t>
        <a:bodyPr/>
        <a:lstStyle/>
        <a:p>
          <a:endParaRPr lang="en-US" sz="4000"/>
        </a:p>
      </dgm:t>
    </dgm:pt>
    <dgm:pt modelId="{8560BF45-43E1-9041-8E84-E7F025835506}">
      <dgm:prSet custT="1"/>
      <dgm:spPr>
        <a:xfrm>
          <a:off x="4687569"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Deploy</a:t>
          </a:r>
        </a:p>
      </dgm:t>
    </dgm:pt>
    <dgm:pt modelId="{DFCD6813-FD90-A44E-A587-EC38DF6F7960}" type="parTrans" cxnId="{9099C5FA-4C27-7344-A7EC-70E5326B9B3A}">
      <dgm:prSet/>
      <dgm:spPr/>
      <dgm:t>
        <a:bodyPr/>
        <a:lstStyle/>
        <a:p>
          <a:endParaRPr lang="en-US" sz="4000"/>
        </a:p>
      </dgm:t>
    </dgm:pt>
    <dgm:pt modelId="{F019B5E9-F93F-604F-9AC6-A4E81B1943EC}" type="sibTrans" cxnId="{9099C5FA-4C27-7344-A7EC-70E5326B9B3A}">
      <dgm:prSet/>
      <dgm:spPr/>
      <dgm:t>
        <a:bodyPr/>
        <a:lstStyle/>
        <a:p>
          <a:endParaRPr lang="en-US" sz="4000"/>
        </a:p>
      </dgm:t>
    </dgm:pt>
    <dgm:pt modelId="{3DD0387A-3BEE-9D48-9C0D-C707753F8A01}">
      <dgm:prSet custT="1"/>
      <dgm:spPr>
        <a:xfrm>
          <a:off x="5832615" y="672493"/>
          <a:ext cx="1272273" cy="508909"/>
        </a:xfrm>
        <a:solidFill>
          <a:srgbClr val="FAFAFB">
            <a:lumMod val="75000"/>
          </a:srgbClr>
        </a:solidFill>
        <a:ln>
          <a:noFill/>
        </a:ln>
        <a:effectLst>
          <a:outerShdw blurRad="50800" dist="12700" rotWithShape="0">
            <a:srgbClr val="000000">
              <a:alpha val="50000"/>
            </a:srgbClr>
          </a:outerShdw>
        </a:effectLst>
      </dgm:spPr>
      <dgm:t>
        <a:bodyPr/>
        <a:lstStyle/>
        <a:p>
          <a:r>
            <a:rPr lang="en-US" sz="1400" dirty="0">
              <a:solidFill>
                <a:srgbClr val="FAFAFB"/>
              </a:solidFill>
              <a:latin typeface="HelvNeue Roman for IBM"/>
              <a:ea typeface="+mn-ea"/>
              <a:cs typeface="+mn-cs"/>
            </a:rPr>
            <a:t>Predict</a:t>
          </a:r>
        </a:p>
      </dgm:t>
    </dgm:pt>
    <dgm:pt modelId="{56AA2377-870D-0442-8894-1E6FFBBE9E2A}" type="parTrans" cxnId="{96CA3B88-8495-6F49-970B-88B53ED76BF6}">
      <dgm:prSet/>
      <dgm:spPr/>
      <dgm:t>
        <a:bodyPr/>
        <a:lstStyle/>
        <a:p>
          <a:endParaRPr lang="en-US" sz="4000"/>
        </a:p>
      </dgm:t>
    </dgm:pt>
    <dgm:pt modelId="{0A2AC86A-57B4-354B-BF54-98D356631E3C}" type="sibTrans" cxnId="{96CA3B88-8495-6F49-970B-88B53ED76BF6}">
      <dgm:prSet/>
      <dgm:spPr/>
      <dgm:t>
        <a:bodyPr/>
        <a:lstStyle/>
        <a:p>
          <a:endParaRPr lang="en-US" sz="4000"/>
        </a:p>
      </dgm:t>
    </dgm:pt>
    <dgm:pt modelId="{ABFA1CC4-FEAB-B449-81BA-1485F9EB4BE5}" type="pres">
      <dgm:prSet presAssocID="{F646CA84-480F-5847-9CCD-501A18124120}" presName="Name0" presStyleCnt="0">
        <dgm:presLayoutVars>
          <dgm:dir/>
          <dgm:animLvl val="lvl"/>
          <dgm:resizeHandles val="exact"/>
        </dgm:presLayoutVars>
      </dgm:prSet>
      <dgm:spPr/>
    </dgm:pt>
    <dgm:pt modelId="{9050FE37-9A77-EE42-A88C-EFE88F1FD29F}" type="pres">
      <dgm:prSet presAssocID="{AB121290-B4F8-C346-84A0-D4694901D4A8}" presName="parTxOnly" presStyleLbl="node1" presStyleIdx="0" presStyleCnt="6">
        <dgm:presLayoutVars>
          <dgm:chMax val="0"/>
          <dgm:chPref val="0"/>
          <dgm:bulletEnabled val="1"/>
        </dgm:presLayoutVars>
      </dgm:prSet>
      <dgm:spPr>
        <a:prstGeom prst="chevron">
          <a:avLst/>
        </a:prstGeom>
      </dgm:spPr>
      <dgm:t>
        <a:bodyPr/>
        <a:lstStyle/>
        <a:p>
          <a:endParaRPr lang="en-US"/>
        </a:p>
      </dgm:t>
    </dgm:pt>
    <dgm:pt modelId="{A86AEBDC-0907-CF41-9BE0-CC36CB76F173}" type="pres">
      <dgm:prSet presAssocID="{7A6A37BC-4B28-0044-90CD-FD6907C7FF86}" presName="parTxOnlySpace" presStyleCnt="0"/>
      <dgm:spPr/>
    </dgm:pt>
    <dgm:pt modelId="{82023279-2B53-E041-99B3-9BF81DBF11FC}" type="pres">
      <dgm:prSet presAssocID="{9ECD5287-992D-9740-AD22-B966F5547A70}" presName="parTxOnly" presStyleLbl="node1" presStyleIdx="1" presStyleCnt="6" custScaleX="108081">
        <dgm:presLayoutVars>
          <dgm:chMax val="0"/>
          <dgm:chPref val="0"/>
          <dgm:bulletEnabled val="1"/>
        </dgm:presLayoutVars>
      </dgm:prSet>
      <dgm:spPr>
        <a:prstGeom prst="chevron">
          <a:avLst/>
        </a:prstGeom>
      </dgm:spPr>
      <dgm:t>
        <a:bodyPr/>
        <a:lstStyle/>
        <a:p>
          <a:endParaRPr lang="en-US"/>
        </a:p>
      </dgm:t>
    </dgm:pt>
    <dgm:pt modelId="{FF4AA1CA-C8F8-924C-A6FB-67F881A37972}" type="pres">
      <dgm:prSet presAssocID="{2C274D8F-3ADA-C941-8982-2CE396B06209}" presName="parTxOnlySpace" presStyleCnt="0"/>
      <dgm:spPr/>
    </dgm:pt>
    <dgm:pt modelId="{F7A17BF3-C882-CE47-99D7-76EBEE443383}" type="pres">
      <dgm:prSet presAssocID="{CB363F83-A904-AC41-8090-DF191ECD67DC}" presName="parTxOnly" presStyleLbl="node1" presStyleIdx="2" presStyleCnt="6">
        <dgm:presLayoutVars>
          <dgm:chMax val="0"/>
          <dgm:chPref val="0"/>
          <dgm:bulletEnabled val="1"/>
        </dgm:presLayoutVars>
      </dgm:prSet>
      <dgm:spPr>
        <a:prstGeom prst="chevron">
          <a:avLst/>
        </a:prstGeom>
      </dgm:spPr>
      <dgm:t>
        <a:bodyPr/>
        <a:lstStyle/>
        <a:p>
          <a:endParaRPr lang="en-US"/>
        </a:p>
      </dgm:t>
    </dgm:pt>
    <dgm:pt modelId="{A1674853-CDAC-5D48-BD58-B6C5B0123ED7}" type="pres">
      <dgm:prSet presAssocID="{2112200F-9220-C74D-B436-A554AC3EFF98}" presName="parTxOnlySpace" presStyleCnt="0"/>
      <dgm:spPr/>
    </dgm:pt>
    <dgm:pt modelId="{D00A91BA-D1E5-E547-8458-9703FAC18F76}" type="pres">
      <dgm:prSet presAssocID="{EDAA2244-86D7-4D48-8407-A8896FE94E51}" presName="parTxOnly" presStyleLbl="node1" presStyleIdx="3" presStyleCnt="6">
        <dgm:presLayoutVars>
          <dgm:chMax val="0"/>
          <dgm:chPref val="0"/>
          <dgm:bulletEnabled val="1"/>
        </dgm:presLayoutVars>
      </dgm:prSet>
      <dgm:spPr>
        <a:prstGeom prst="chevron">
          <a:avLst/>
        </a:prstGeom>
      </dgm:spPr>
      <dgm:t>
        <a:bodyPr/>
        <a:lstStyle/>
        <a:p>
          <a:endParaRPr lang="en-US"/>
        </a:p>
      </dgm:t>
    </dgm:pt>
    <dgm:pt modelId="{E1051240-DA69-7449-9F52-FD8BFD1AEC09}" type="pres">
      <dgm:prSet presAssocID="{54726B30-6042-DD41-AACB-DA2ACD9A7393}" presName="parTxOnlySpace" presStyleCnt="0"/>
      <dgm:spPr/>
    </dgm:pt>
    <dgm:pt modelId="{45B36C93-8EED-F441-99C6-F2933ABE8EFF}" type="pres">
      <dgm:prSet presAssocID="{8560BF45-43E1-9041-8E84-E7F025835506}" presName="parTxOnly" presStyleLbl="node1" presStyleIdx="4" presStyleCnt="6">
        <dgm:presLayoutVars>
          <dgm:chMax val="0"/>
          <dgm:chPref val="0"/>
          <dgm:bulletEnabled val="1"/>
        </dgm:presLayoutVars>
      </dgm:prSet>
      <dgm:spPr>
        <a:prstGeom prst="chevron">
          <a:avLst/>
        </a:prstGeom>
      </dgm:spPr>
      <dgm:t>
        <a:bodyPr/>
        <a:lstStyle/>
        <a:p>
          <a:endParaRPr lang="en-US"/>
        </a:p>
      </dgm:t>
    </dgm:pt>
    <dgm:pt modelId="{B6A98CC8-BAC1-7743-B6D6-0FC19D4BA56B}" type="pres">
      <dgm:prSet presAssocID="{F019B5E9-F93F-604F-9AC6-A4E81B1943EC}" presName="parTxOnlySpace" presStyleCnt="0"/>
      <dgm:spPr/>
    </dgm:pt>
    <dgm:pt modelId="{E9613D37-F730-234F-BD6C-E5B098227DDA}" type="pres">
      <dgm:prSet presAssocID="{3DD0387A-3BEE-9D48-9C0D-C707753F8A01}" presName="parTxOnly" presStyleLbl="node1" presStyleIdx="5" presStyleCnt="6">
        <dgm:presLayoutVars>
          <dgm:chMax val="0"/>
          <dgm:chPref val="0"/>
          <dgm:bulletEnabled val="1"/>
        </dgm:presLayoutVars>
      </dgm:prSet>
      <dgm:spPr>
        <a:prstGeom prst="chevron">
          <a:avLst/>
        </a:prstGeom>
      </dgm:spPr>
      <dgm:t>
        <a:bodyPr/>
        <a:lstStyle/>
        <a:p>
          <a:endParaRPr lang="en-US"/>
        </a:p>
      </dgm:t>
    </dgm:pt>
  </dgm:ptLst>
  <dgm:cxnLst>
    <dgm:cxn modelId="{EDB79DBD-F86B-A648-A71B-6F36CFD9CD70}" srcId="{F646CA84-480F-5847-9CCD-501A18124120}" destId="{AB121290-B4F8-C346-84A0-D4694901D4A8}" srcOrd="0" destOrd="0" parTransId="{7FE08A62-12E6-7A44-9750-134A454F8FE2}" sibTransId="{7A6A37BC-4B28-0044-90CD-FD6907C7FF86}"/>
    <dgm:cxn modelId="{9099C5FA-4C27-7344-A7EC-70E5326B9B3A}" srcId="{F646CA84-480F-5847-9CCD-501A18124120}" destId="{8560BF45-43E1-9041-8E84-E7F025835506}" srcOrd="4" destOrd="0" parTransId="{DFCD6813-FD90-A44E-A587-EC38DF6F7960}" sibTransId="{F019B5E9-F93F-604F-9AC6-A4E81B1943EC}"/>
    <dgm:cxn modelId="{159C4C01-893E-4243-9AC6-8B8CFEE59C35}" type="presOf" srcId="{EDAA2244-86D7-4D48-8407-A8896FE94E51}" destId="{D00A91BA-D1E5-E547-8458-9703FAC18F76}" srcOrd="0" destOrd="0" presId="urn:microsoft.com/office/officeart/2005/8/layout/chevron1"/>
    <dgm:cxn modelId="{0A9E3520-EC69-4AFF-A214-6E9E08AABD4E}" type="presOf" srcId="{F646CA84-480F-5847-9CCD-501A18124120}" destId="{ABFA1CC4-FEAB-B449-81BA-1485F9EB4BE5}" srcOrd="0" destOrd="0" presId="urn:microsoft.com/office/officeart/2005/8/layout/chevron1"/>
    <dgm:cxn modelId="{38D35427-F7E5-4AC9-A6F9-AC9E4BE22E8E}" type="presOf" srcId="{CB363F83-A904-AC41-8090-DF191ECD67DC}" destId="{F7A17BF3-C882-CE47-99D7-76EBEE443383}" srcOrd="0" destOrd="0" presId="urn:microsoft.com/office/officeart/2005/8/layout/chevron1"/>
    <dgm:cxn modelId="{96CA3B88-8495-6F49-970B-88B53ED76BF6}" srcId="{F646CA84-480F-5847-9CCD-501A18124120}" destId="{3DD0387A-3BEE-9D48-9C0D-C707753F8A01}" srcOrd="5" destOrd="0" parTransId="{56AA2377-870D-0442-8894-1E6FFBBE9E2A}" sibTransId="{0A2AC86A-57B4-354B-BF54-98D356631E3C}"/>
    <dgm:cxn modelId="{6756F2A0-480E-A74A-AE02-49A1A2796A96}" srcId="{F646CA84-480F-5847-9CCD-501A18124120}" destId="{CB363F83-A904-AC41-8090-DF191ECD67DC}" srcOrd="2" destOrd="0" parTransId="{8FBF66B9-D3F8-CF49-8F2E-2DEA9A1D429E}" sibTransId="{2112200F-9220-C74D-B436-A554AC3EFF98}"/>
    <dgm:cxn modelId="{8FFAB45E-765D-4A00-9C94-BD3645B23F38}" type="presOf" srcId="{3DD0387A-3BEE-9D48-9C0D-C707753F8A01}" destId="{E9613D37-F730-234F-BD6C-E5B098227DDA}" srcOrd="0" destOrd="0" presId="urn:microsoft.com/office/officeart/2005/8/layout/chevron1"/>
    <dgm:cxn modelId="{5805D712-EBD3-4EE1-8AE5-E7F3CD544636}" type="presOf" srcId="{AB121290-B4F8-C346-84A0-D4694901D4A8}" destId="{9050FE37-9A77-EE42-A88C-EFE88F1FD29F}" srcOrd="0" destOrd="0" presId="urn:microsoft.com/office/officeart/2005/8/layout/chevron1"/>
    <dgm:cxn modelId="{7C8BFCBD-3C5C-7641-85D7-DB2D510279D8}" srcId="{F646CA84-480F-5847-9CCD-501A18124120}" destId="{EDAA2244-86D7-4D48-8407-A8896FE94E51}" srcOrd="3" destOrd="0" parTransId="{02F879CD-B37E-234D-A5BF-EF0D6E18436F}" sibTransId="{54726B30-6042-DD41-AACB-DA2ACD9A7393}"/>
    <dgm:cxn modelId="{60D4F890-AB57-43D1-8344-721DF101AF0F}" type="presOf" srcId="{9ECD5287-992D-9740-AD22-B966F5547A70}" destId="{82023279-2B53-E041-99B3-9BF81DBF11FC}" srcOrd="0" destOrd="0" presId="urn:microsoft.com/office/officeart/2005/8/layout/chevron1"/>
    <dgm:cxn modelId="{AAA7694E-90B6-4A7F-B15F-73A7B4684DE4}" type="presOf" srcId="{8560BF45-43E1-9041-8E84-E7F025835506}" destId="{45B36C93-8EED-F441-99C6-F2933ABE8EFF}" srcOrd="0" destOrd="0" presId="urn:microsoft.com/office/officeart/2005/8/layout/chevron1"/>
    <dgm:cxn modelId="{1EE6B10C-47CD-DE42-BF4D-F3D2297F0D6A}" srcId="{F646CA84-480F-5847-9CCD-501A18124120}" destId="{9ECD5287-992D-9740-AD22-B966F5547A70}" srcOrd="1" destOrd="0" parTransId="{D1D1240E-A56E-E443-BC8B-1E16B928D8BE}" sibTransId="{2C274D8F-3ADA-C941-8982-2CE396B06209}"/>
    <dgm:cxn modelId="{4B43E48B-B935-43A1-90CF-4A82EF653BFF}" type="presParOf" srcId="{ABFA1CC4-FEAB-B449-81BA-1485F9EB4BE5}" destId="{9050FE37-9A77-EE42-A88C-EFE88F1FD29F}" srcOrd="0" destOrd="0" presId="urn:microsoft.com/office/officeart/2005/8/layout/chevron1"/>
    <dgm:cxn modelId="{33469B99-1927-4B93-8816-AA1F437F1C08}" type="presParOf" srcId="{ABFA1CC4-FEAB-B449-81BA-1485F9EB4BE5}" destId="{A86AEBDC-0907-CF41-9BE0-CC36CB76F173}" srcOrd="1" destOrd="0" presId="urn:microsoft.com/office/officeart/2005/8/layout/chevron1"/>
    <dgm:cxn modelId="{F59CE86F-4522-4E12-A650-197A952FECB8}" type="presParOf" srcId="{ABFA1CC4-FEAB-B449-81BA-1485F9EB4BE5}" destId="{82023279-2B53-E041-99B3-9BF81DBF11FC}" srcOrd="2" destOrd="0" presId="urn:microsoft.com/office/officeart/2005/8/layout/chevron1"/>
    <dgm:cxn modelId="{968CDD1E-B2D1-4C86-B07B-A140C42867DE}" type="presParOf" srcId="{ABFA1CC4-FEAB-B449-81BA-1485F9EB4BE5}" destId="{FF4AA1CA-C8F8-924C-A6FB-67F881A37972}" srcOrd="3" destOrd="0" presId="urn:microsoft.com/office/officeart/2005/8/layout/chevron1"/>
    <dgm:cxn modelId="{C6DB52A7-95A9-4A32-9476-3C423A412CE5}" type="presParOf" srcId="{ABFA1CC4-FEAB-B449-81BA-1485F9EB4BE5}" destId="{F7A17BF3-C882-CE47-99D7-76EBEE443383}" srcOrd="4" destOrd="0" presId="urn:microsoft.com/office/officeart/2005/8/layout/chevron1"/>
    <dgm:cxn modelId="{A5CDFB64-6469-4AFB-92CC-886524D28AD8}" type="presParOf" srcId="{ABFA1CC4-FEAB-B449-81BA-1485F9EB4BE5}" destId="{A1674853-CDAC-5D48-BD58-B6C5B0123ED7}" srcOrd="5" destOrd="0" presId="urn:microsoft.com/office/officeart/2005/8/layout/chevron1"/>
    <dgm:cxn modelId="{1DF2999D-414F-44DB-910E-467DD530D7B9}" type="presParOf" srcId="{ABFA1CC4-FEAB-B449-81BA-1485F9EB4BE5}" destId="{D00A91BA-D1E5-E547-8458-9703FAC18F76}" srcOrd="6" destOrd="0" presId="urn:microsoft.com/office/officeart/2005/8/layout/chevron1"/>
    <dgm:cxn modelId="{257B4487-7827-4B5C-BC0E-EA1AD73B5DBA}" type="presParOf" srcId="{ABFA1CC4-FEAB-B449-81BA-1485F9EB4BE5}" destId="{E1051240-DA69-7449-9F52-FD8BFD1AEC09}" srcOrd="7" destOrd="0" presId="urn:microsoft.com/office/officeart/2005/8/layout/chevron1"/>
    <dgm:cxn modelId="{FD45ED08-7683-421B-ADD6-57E3B7541E5D}" type="presParOf" srcId="{ABFA1CC4-FEAB-B449-81BA-1485F9EB4BE5}" destId="{45B36C93-8EED-F441-99C6-F2933ABE8EFF}" srcOrd="8" destOrd="0" presId="urn:microsoft.com/office/officeart/2005/8/layout/chevron1"/>
    <dgm:cxn modelId="{201E5EE0-83F1-4336-A3F5-A050C0A3F7AE}" type="presParOf" srcId="{ABFA1CC4-FEAB-B449-81BA-1485F9EB4BE5}" destId="{B6A98CC8-BAC1-7743-B6D6-0FC19D4BA56B}" srcOrd="9" destOrd="0" presId="urn:microsoft.com/office/officeart/2005/8/layout/chevron1"/>
    <dgm:cxn modelId="{D5F77377-D3A4-46B0-A012-3F7215E20D76}" type="presParOf" srcId="{ABFA1CC4-FEAB-B449-81BA-1485F9EB4BE5}" destId="{E9613D37-F730-234F-BD6C-E5B098227DD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A8EF4-B9C2-44E7-8106-CD5459E81FA6}">
      <dsp:nvSpPr>
        <dsp:cNvPr id="0" name=""/>
        <dsp:cNvSpPr/>
      </dsp:nvSpPr>
      <dsp:spPr>
        <a:xfrm>
          <a:off x="1614" y="1487501"/>
          <a:ext cx="1437015" cy="574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a:t>Supplier processes request</a:t>
          </a:r>
        </a:p>
      </dsp:txBody>
      <dsp:txXfrm>
        <a:off x="289017" y="1487501"/>
        <a:ext cx="862209" cy="574806"/>
      </dsp:txXfrm>
    </dsp:sp>
    <dsp:sp modelId="{C6A44501-8C03-4A9B-A955-292110F62371}">
      <dsp:nvSpPr>
        <dsp:cNvPr id="0" name=""/>
        <dsp:cNvSpPr/>
      </dsp:nvSpPr>
      <dsp:spPr>
        <a:xfrm>
          <a:off x="1294928" y="1495859"/>
          <a:ext cx="1437015" cy="574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a:t>Goods shipped</a:t>
          </a:r>
        </a:p>
      </dsp:txBody>
      <dsp:txXfrm>
        <a:off x="1582331" y="1495859"/>
        <a:ext cx="862209" cy="574806"/>
      </dsp:txXfrm>
    </dsp:sp>
    <dsp:sp modelId="{B1E3635D-EC53-4C09-BB9C-BCA19A955BA1}">
      <dsp:nvSpPr>
        <dsp:cNvPr id="0" name=""/>
        <dsp:cNvSpPr/>
      </dsp:nvSpPr>
      <dsp:spPr>
        <a:xfrm>
          <a:off x="2588242" y="1495859"/>
          <a:ext cx="1437015" cy="574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a:t>Arrival at Distribution Centers </a:t>
          </a:r>
        </a:p>
      </dsp:txBody>
      <dsp:txXfrm>
        <a:off x="2875645" y="1495859"/>
        <a:ext cx="862209" cy="574806"/>
      </dsp:txXfrm>
    </dsp:sp>
    <dsp:sp modelId="{63E8E851-38B0-4D63-88A3-E965016B041A}">
      <dsp:nvSpPr>
        <dsp:cNvPr id="0" name=""/>
        <dsp:cNvSpPr/>
      </dsp:nvSpPr>
      <dsp:spPr>
        <a:xfrm>
          <a:off x="3881556" y="1495859"/>
          <a:ext cx="1437015" cy="574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a:t>Arrive at Local Distribution Center</a:t>
          </a:r>
        </a:p>
      </dsp:txBody>
      <dsp:txXfrm>
        <a:off x="4168959" y="1495859"/>
        <a:ext cx="862209" cy="574806"/>
      </dsp:txXfrm>
    </dsp:sp>
    <dsp:sp modelId="{783DDB60-B956-4587-874E-C62EBB2306CD}">
      <dsp:nvSpPr>
        <dsp:cNvPr id="0" name=""/>
        <dsp:cNvSpPr/>
      </dsp:nvSpPr>
      <dsp:spPr>
        <a:xfrm>
          <a:off x="5174869" y="1495859"/>
          <a:ext cx="1437015" cy="574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a:t>Goods delivered</a:t>
          </a:r>
        </a:p>
      </dsp:txBody>
      <dsp:txXfrm>
        <a:off x="5462272" y="1495859"/>
        <a:ext cx="862209" cy="574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691AE-2217-4628-B7C9-F5297FA598BE}">
      <dsp:nvSpPr>
        <dsp:cNvPr id="0" name=""/>
        <dsp:cNvSpPr/>
      </dsp:nvSpPr>
      <dsp:spPr>
        <a:xfrm rot="16200000">
          <a:off x="1140240" y="-1140240"/>
          <a:ext cx="2032000" cy="4312481"/>
        </a:xfrm>
        <a:prstGeom prst="round1Rect">
          <a:avLst/>
        </a:prstGeom>
        <a:solidFill>
          <a:schemeClr val="tx2">
            <a:lumMod val="25000"/>
            <a:lumOff val="75000"/>
            <a:alpha val="66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endParaRPr lang="en-US" sz="1000" kern="1200" dirty="0">
            <a:solidFill>
              <a:sysClr val="windowText" lastClr="000000"/>
            </a:solidFill>
            <a:latin typeface="Arial"/>
            <a:cs typeface="Arial"/>
          </a:endParaRPr>
        </a:p>
        <a:p>
          <a:pPr lvl="0" algn="ctr" defTabSz="444500">
            <a:lnSpc>
              <a:spcPct val="90000"/>
            </a:lnSpc>
            <a:spcBef>
              <a:spcPct val="0"/>
            </a:spcBef>
            <a:spcAft>
              <a:spcPct val="35000"/>
            </a:spcAft>
          </a:pPr>
          <a:endParaRPr lang="en-US" sz="1000" kern="1200" dirty="0">
            <a:solidFill>
              <a:sysClr val="windowText" lastClr="000000"/>
            </a:solidFill>
            <a:latin typeface="Arial"/>
            <a:cs typeface="Arial"/>
          </a:endParaRPr>
        </a:p>
        <a:p>
          <a:pPr lvl="0" algn="ctr" defTabSz="444500">
            <a:lnSpc>
              <a:spcPct val="90000"/>
            </a:lnSpc>
            <a:spcBef>
              <a:spcPct val="0"/>
            </a:spcBef>
            <a:spcAft>
              <a:spcPct val="35000"/>
            </a:spcAft>
          </a:pPr>
          <a:endParaRPr lang="en-US" sz="1000" kern="1200" dirty="0">
            <a:solidFill>
              <a:sysClr val="windowText" lastClr="000000"/>
            </a:solidFill>
            <a:latin typeface="Arial"/>
            <a:cs typeface="Arial"/>
          </a:endParaRPr>
        </a:p>
        <a:p>
          <a:pPr lvl="0" algn="ctr" defTabSz="444500">
            <a:lnSpc>
              <a:spcPct val="90000"/>
            </a:lnSpc>
            <a:spcBef>
              <a:spcPct val="0"/>
            </a:spcBef>
            <a:spcAft>
              <a:spcPct val="35000"/>
            </a:spcAft>
          </a:pPr>
          <a:endParaRPr lang="en-US" sz="1000" kern="1200" dirty="0">
            <a:solidFill>
              <a:sysClr val="windowText" lastClr="000000"/>
            </a:solidFill>
            <a:latin typeface="Arial"/>
            <a:cs typeface="Arial"/>
          </a:endParaRPr>
        </a:p>
        <a:p>
          <a:pPr lvl="0" algn="ctr" defTabSz="444500">
            <a:lnSpc>
              <a:spcPct val="90000"/>
            </a:lnSpc>
            <a:spcBef>
              <a:spcPct val="0"/>
            </a:spcBef>
            <a:spcAft>
              <a:spcPct val="35000"/>
            </a:spcAft>
          </a:pPr>
          <a:r>
            <a:rPr kumimoji="0" lang="en-US" sz="900" b="0" i="0" u="none" strike="noStrike" kern="1200" cap="none" spc="0" normalizeH="0" baseline="0" noProof="0" dirty="0">
              <a:ln>
                <a:noFill/>
              </a:ln>
              <a:solidFill>
                <a:sysClr val="windowText" lastClr="000000"/>
              </a:solidFill>
              <a:effectLst/>
              <a:uLnTx/>
              <a:uFillTx/>
              <a:latin typeface="Arial"/>
              <a:ea typeface="MS PGothic" panose="020B0600070205080204" pitchFamily="34" charset="-128"/>
              <a:cs typeface="Arial"/>
            </a:rPr>
            <a:t>Analytic frameworks increasingly in-memory based,  such as Machine Learning and Apache Spark </a:t>
          </a:r>
        </a:p>
        <a:p>
          <a:pPr lvl="0" algn="ctr" defTabSz="444500" rtl="0">
            <a:lnSpc>
              <a:spcPct val="90000"/>
            </a:lnSpc>
            <a:spcBef>
              <a:spcPct val="0"/>
            </a:spcBef>
            <a:spcAft>
              <a:spcPct val="35000"/>
            </a:spcAft>
          </a:pPr>
          <a:endParaRPr kumimoji="0" lang="en-US" sz="900" b="0" i="0" u="none" strike="noStrike" kern="1200" cap="none" spc="0" normalizeH="0" baseline="0" noProof="0" dirty="0">
            <a:ln>
              <a:noFill/>
            </a:ln>
            <a:solidFill>
              <a:sysClr val="windowText" lastClr="000000"/>
            </a:solidFill>
            <a:effectLst/>
            <a:uLnTx/>
            <a:uFillTx/>
            <a:latin typeface="Arial"/>
            <a:ea typeface="MS PGothic" panose="020B0600070205080204" pitchFamily="34" charset="-128"/>
            <a:cs typeface="Arial"/>
          </a:endParaRPr>
        </a:p>
        <a:p>
          <a:pPr lvl="0" algn="ctr" defTabSz="444500" rtl="0">
            <a:lnSpc>
              <a:spcPct val="90000"/>
            </a:lnSpc>
            <a:spcBef>
              <a:spcPct val="0"/>
            </a:spcBef>
            <a:spcAft>
              <a:spcPct val="35000"/>
            </a:spcAft>
          </a:pPr>
          <a:r>
            <a:rPr lang="en-US" sz="900" kern="1200" dirty="0">
              <a:solidFill>
                <a:sysClr val="windowText" lastClr="000000"/>
              </a:solidFill>
              <a:latin typeface="Arial"/>
              <a:cs typeface="Arial"/>
            </a:rPr>
            <a:t>Scale-up capability key for efficient operation, high value is in integration with vast amounts of high value data and existing transactional systems</a:t>
          </a:r>
        </a:p>
        <a:p>
          <a:pPr lvl="0" algn="ctr" defTabSz="444500" rtl="0">
            <a:lnSpc>
              <a:spcPct val="90000"/>
            </a:lnSpc>
            <a:spcBef>
              <a:spcPct val="0"/>
            </a:spcBef>
            <a:spcAft>
              <a:spcPct val="35000"/>
            </a:spcAft>
          </a:pPr>
          <a:endParaRPr lang="en-US" sz="900" kern="1200" dirty="0">
            <a:solidFill>
              <a:sysClr val="windowText" lastClr="000000"/>
            </a:solidFill>
            <a:latin typeface="Arial"/>
            <a:cs typeface="Arial"/>
          </a:endParaRPr>
        </a:p>
        <a:p>
          <a:pPr lvl="0" algn="ctr" defTabSz="444500" rtl="0">
            <a:lnSpc>
              <a:spcPct val="90000"/>
            </a:lnSpc>
            <a:spcBef>
              <a:spcPct val="0"/>
            </a:spcBef>
            <a:spcAft>
              <a:spcPct val="35000"/>
            </a:spcAft>
          </a:pPr>
          <a:r>
            <a:rPr lang="en-US" sz="900" kern="1200" dirty="0">
              <a:solidFill>
                <a:sysClr val="windowText" lastClr="000000"/>
              </a:solidFill>
              <a:latin typeface="Arial"/>
              <a:cs typeface="Arial"/>
            </a:rPr>
            <a:t>IBM z14 provides added memory capacity, and combined with z/OS functions in superior memory and cache management, analytic workloads derive advantage</a:t>
          </a:r>
        </a:p>
        <a:p>
          <a:pPr lvl="0" algn="ctr" defTabSz="444500" rtl="0">
            <a:lnSpc>
              <a:spcPct val="90000"/>
            </a:lnSpc>
            <a:spcBef>
              <a:spcPct val="0"/>
            </a:spcBef>
            <a:spcAft>
              <a:spcPct val="35000"/>
            </a:spcAft>
          </a:pPr>
          <a:endParaRPr lang="en-US" sz="900" kern="1200" dirty="0">
            <a:solidFill>
              <a:sysClr val="windowText" lastClr="000000"/>
            </a:solidFill>
            <a:latin typeface="Arial"/>
            <a:cs typeface="Arial"/>
          </a:endParaRPr>
        </a:p>
        <a:p>
          <a:pPr lvl="0" algn="ctr" defTabSz="444500" rtl="0">
            <a:lnSpc>
              <a:spcPct val="90000"/>
            </a:lnSpc>
            <a:spcBef>
              <a:spcPct val="0"/>
            </a:spcBef>
            <a:spcAft>
              <a:spcPct val="35000"/>
            </a:spcAft>
          </a:pPr>
          <a:r>
            <a:rPr lang="en-US" sz="900" kern="1200" dirty="0">
              <a:solidFill>
                <a:sysClr val="windowText" lastClr="000000"/>
              </a:solidFill>
              <a:latin typeface="Arial"/>
              <a:cs typeface="Arial"/>
            </a:rPr>
            <a:t>IBM Open Data Analytics for z/OS also offers aggressive pricing for memory associated with this new analytic function</a:t>
          </a:r>
          <a:endParaRPr lang="en-US" sz="900" kern="1200" dirty="0"/>
        </a:p>
      </dsp:txBody>
      <dsp:txXfrm rot="5400000">
        <a:off x="0" y="0"/>
        <a:ext cx="4312481" cy="1524000"/>
      </dsp:txXfrm>
    </dsp:sp>
    <dsp:sp modelId="{A9224E78-A1E5-49D2-9641-8C245982323A}">
      <dsp:nvSpPr>
        <dsp:cNvPr id="0" name=""/>
        <dsp:cNvSpPr/>
      </dsp:nvSpPr>
      <dsp:spPr>
        <a:xfrm>
          <a:off x="4312481" y="0"/>
          <a:ext cx="4312481" cy="2032000"/>
        </a:xfrm>
        <a:prstGeom prst="round1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New analytic frameworks (such as Apache Spark) are based on Java, and with the increase in demand for scale-up, larger and larger Java heaps are required</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As heaps grow, ‘collecting’ unused memory from objects no longer needed can cause delays in the processing of running Java applications -- -this kind of issue is seen across every platform and acknowledged to be a significant issue.</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IBM z14 provides a guarded storage function to enable z/OS to more optimally detect usage of memory and significantly reduce pause-times of applications during the garbage collection process</a:t>
          </a:r>
          <a:endParaRPr lang="en-US" sz="900" kern="1200" dirty="0">
            <a:solidFill>
              <a:srgbClr val="BCE6C1"/>
            </a:solidFill>
          </a:endParaRPr>
        </a:p>
      </dsp:txBody>
      <dsp:txXfrm>
        <a:off x="4312481" y="0"/>
        <a:ext cx="4312481" cy="1524000"/>
      </dsp:txXfrm>
    </dsp:sp>
    <dsp:sp modelId="{91B00F77-E77D-42E0-B7FA-633DDD6F7CC8}">
      <dsp:nvSpPr>
        <dsp:cNvPr id="0" name=""/>
        <dsp:cNvSpPr/>
      </dsp:nvSpPr>
      <dsp:spPr>
        <a:xfrm rot="10800000">
          <a:off x="0" y="2032000"/>
          <a:ext cx="4312481" cy="2032000"/>
        </a:xfrm>
        <a:prstGeom prst="round1Rect">
          <a:avLst/>
        </a:prstGeom>
        <a:solidFill>
          <a:srgbClr val="FFFF99">
            <a:alpha val="58000"/>
          </a:srgb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a:solidFill>
                <a:sysClr val="windowText" lastClr="000000"/>
              </a:solidFill>
              <a:cs typeface="Arial"/>
            </a:rPr>
            <a:t>The statistical and machine learning algorithms often used by analytic applications and popular ML libraries often involve complex mathematical operations</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These instructions can have a performance impact on analytic operations, and since the actual operational code is sometimes generated, it may not be obvious which libraries are generating these instructions</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IBM z14 provides an enhanced set of SIMD operations.  These instructions have been incorporated into the instruction set used by the IBM Java and C/C++ runtimes so that analytic applications get the best performance possible for complex mathematical or vector related functions transparently.</a:t>
          </a:r>
        </a:p>
        <a:p>
          <a:pPr lvl="0" algn="ctr" defTabSz="400050">
            <a:lnSpc>
              <a:spcPct val="90000"/>
            </a:lnSpc>
            <a:spcBef>
              <a:spcPct val="0"/>
            </a:spcBef>
            <a:spcAft>
              <a:spcPct val="35000"/>
            </a:spcAft>
          </a:pPr>
          <a:endParaRPr lang="en-US" sz="900" kern="1200" dirty="0">
            <a:solidFill>
              <a:schemeClr val="tx1"/>
            </a:solidFill>
          </a:endParaRPr>
        </a:p>
      </dsp:txBody>
      <dsp:txXfrm rot="10800000">
        <a:off x="0" y="2539999"/>
        <a:ext cx="4312481" cy="1524000"/>
      </dsp:txXfrm>
    </dsp:sp>
    <dsp:sp modelId="{8F91678C-8D4C-488B-A605-EA1AA711699A}">
      <dsp:nvSpPr>
        <dsp:cNvPr id="0" name=""/>
        <dsp:cNvSpPr/>
      </dsp:nvSpPr>
      <dsp:spPr>
        <a:xfrm rot="5400000">
          <a:off x="5452722" y="891759"/>
          <a:ext cx="2032000" cy="4312481"/>
        </a:xfrm>
        <a:prstGeom prst="round1Rect">
          <a:avLst/>
        </a:prstGeom>
        <a:solidFill>
          <a:srgbClr val="92D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a:solidFill>
                <a:sysClr val="windowText" lastClr="000000"/>
              </a:solidFill>
              <a:cs typeface="Arial"/>
            </a:rPr>
            <a:t>Data drives and feeds analytic insights,  differentiate business value by leveraging data-in-place strategies for analytics</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Increased sensitivity due to data breaches and cybersecurity issues.  As a result, data movement for analytics increases risk, or clients may choose not to expose all data for analysis to avoid factors.</a:t>
          </a:r>
        </a:p>
        <a:p>
          <a:pPr lvl="0" algn="ctr" defTabSz="400050">
            <a:lnSpc>
              <a:spcPct val="90000"/>
            </a:lnSpc>
            <a:spcBef>
              <a:spcPct val="0"/>
            </a:spcBef>
            <a:spcAft>
              <a:spcPct val="35000"/>
            </a:spcAft>
          </a:pPr>
          <a:endParaRPr lang="en-US" sz="900" kern="1200" dirty="0">
            <a:solidFill>
              <a:sysClr val="windowText" lastClr="000000"/>
            </a:solidFill>
            <a:cs typeface="Arial"/>
          </a:endParaRPr>
        </a:p>
        <a:p>
          <a:pPr lvl="0" algn="ctr" defTabSz="400050">
            <a:lnSpc>
              <a:spcPct val="90000"/>
            </a:lnSpc>
            <a:spcBef>
              <a:spcPct val="0"/>
            </a:spcBef>
            <a:spcAft>
              <a:spcPct val="35000"/>
            </a:spcAft>
          </a:pPr>
          <a:r>
            <a:rPr lang="en-US" sz="900" kern="1200" dirty="0">
              <a:solidFill>
                <a:sysClr val="windowText" lastClr="000000"/>
              </a:solidFill>
              <a:cs typeface="Arial"/>
            </a:rPr>
            <a:t>With IBM z14 pervasive encryption, all data on disk can be encrypted, offering a significant security and governance advantage when combined with the data-in-place capabilities offered by IBM Open Data Analytics for z/OS.  </a:t>
          </a:r>
        </a:p>
        <a:p>
          <a:pPr lvl="0" algn="ctr" defTabSz="400050">
            <a:lnSpc>
              <a:spcPct val="90000"/>
            </a:lnSpc>
            <a:spcBef>
              <a:spcPct val="0"/>
            </a:spcBef>
            <a:spcAft>
              <a:spcPct val="35000"/>
            </a:spcAft>
          </a:pPr>
          <a:endParaRPr lang="en-US" sz="900" kern="1200" dirty="0">
            <a:solidFill>
              <a:sysClr val="windowText" lastClr="000000"/>
            </a:solidFill>
            <a:cs typeface="Arial"/>
          </a:endParaRPr>
        </a:p>
      </dsp:txBody>
      <dsp:txXfrm rot="-5400000">
        <a:off x="4312482" y="2539999"/>
        <a:ext cx="4312481" cy="1524000"/>
      </dsp:txXfrm>
    </dsp:sp>
    <dsp:sp modelId="{89D8E972-6713-4143-BC82-6DB85301FC6F}">
      <dsp:nvSpPr>
        <dsp:cNvPr id="0" name=""/>
        <dsp:cNvSpPr/>
      </dsp:nvSpPr>
      <dsp:spPr>
        <a:xfrm>
          <a:off x="3646966" y="1882134"/>
          <a:ext cx="1331030" cy="299730"/>
        </a:xfrm>
        <a:prstGeom prst="roundRect">
          <a:avLst/>
        </a:prstGeom>
        <a:solidFill>
          <a:srgbClr val="0000FF"/>
        </a:solidFill>
        <a:ln w="34925"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z14</a:t>
          </a:r>
        </a:p>
      </dsp:txBody>
      <dsp:txXfrm>
        <a:off x="3661598" y="1896766"/>
        <a:ext cx="1301766" cy="270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9BC38-F78C-4AD8-B00A-E27D75CF0BB9}">
      <dsp:nvSpPr>
        <dsp:cNvPr id="0" name=""/>
        <dsp:cNvSpPr/>
      </dsp:nvSpPr>
      <dsp:spPr>
        <a:xfrm>
          <a:off x="700"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a:t>
          </a:r>
        </a:p>
      </dsp:txBody>
      <dsp:txXfrm>
        <a:off x="6830" y="135741"/>
        <a:ext cx="197018" cy="283999"/>
      </dsp:txXfrm>
    </dsp:sp>
    <dsp:sp modelId="{35B16772-F7AA-414A-8AC0-59E361983F48}">
      <dsp:nvSpPr>
        <dsp:cNvPr id="0" name=""/>
        <dsp:cNvSpPr/>
      </dsp:nvSpPr>
      <dsp:spPr>
        <a:xfrm>
          <a:off x="230906"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30906" y="262170"/>
        <a:ext cx="31057" cy="31141"/>
      </dsp:txXfrm>
    </dsp:sp>
    <dsp:sp modelId="{2AF59251-7FC9-4BEE-8558-BB04A694999C}">
      <dsp:nvSpPr>
        <dsp:cNvPr id="0" name=""/>
        <dsp:cNvSpPr/>
      </dsp:nvSpPr>
      <dsp:spPr>
        <a:xfrm>
          <a:off x="29368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B</a:t>
          </a:r>
        </a:p>
      </dsp:txBody>
      <dsp:txXfrm>
        <a:off x="299819" y="135741"/>
        <a:ext cx="197018" cy="283999"/>
      </dsp:txXfrm>
    </dsp:sp>
    <dsp:sp modelId="{7E2B9BA2-02E6-443A-90BF-F7F4EF8411D0}">
      <dsp:nvSpPr>
        <dsp:cNvPr id="0" name=""/>
        <dsp:cNvSpPr/>
      </dsp:nvSpPr>
      <dsp:spPr>
        <a:xfrm>
          <a:off x="523895"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523895" y="262170"/>
        <a:ext cx="31057" cy="31141"/>
      </dsp:txXfrm>
    </dsp:sp>
    <dsp:sp modelId="{926CF1FF-030B-486C-A6FA-AF1D98D9BC1C}">
      <dsp:nvSpPr>
        <dsp:cNvPr id="0" name=""/>
        <dsp:cNvSpPr/>
      </dsp:nvSpPr>
      <dsp:spPr>
        <a:xfrm>
          <a:off x="58667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a:t>
          </a:r>
        </a:p>
      </dsp:txBody>
      <dsp:txXfrm>
        <a:off x="592809" y="135741"/>
        <a:ext cx="197018" cy="283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9BC38-F78C-4AD8-B00A-E27D75CF0BB9}">
      <dsp:nvSpPr>
        <dsp:cNvPr id="0" name=""/>
        <dsp:cNvSpPr/>
      </dsp:nvSpPr>
      <dsp:spPr>
        <a:xfrm>
          <a:off x="700"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a:t>
          </a:r>
        </a:p>
      </dsp:txBody>
      <dsp:txXfrm>
        <a:off x="6830" y="135741"/>
        <a:ext cx="197018" cy="283999"/>
      </dsp:txXfrm>
    </dsp:sp>
    <dsp:sp modelId="{35B16772-F7AA-414A-8AC0-59E361983F48}">
      <dsp:nvSpPr>
        <dsp:cNvPr id="0" name=""/>
        <dsp:cNvSpPr/>
      </dsp:nvSpPr>
      <dsp:spPr>
        <a:xfrm>
          <a:off x="230906"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30906" y="262170"/>
        <a:ext cx="31057" cy="31141"/>
      </dsp:txXfrm>
    </dsp:sp>
    <dsp:sp modelId="{2AF59251-7FC9-4BEE-8558-BB04A694999C}">
      <dsp:nvSpPr>
        <dsp:cNvPr id="0" name=""/>
        <dsp:cNvSpPr/>
      </dsp:nvSpPr>
      <dsp:spPr>
        <a:xfrm>
          <a:off x="29368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B</a:t>
          </a:r>
        </a:p>
      </dsp:txBody>
      <dsp:txXfrm>
        <a:off x="299819" y="135741"/>
        <a:ext cx="197018" cy="283999"/>
      </dsp:txXfrm>
    </dsp:sp>
    <dsp:sp modelId="{7E2B9BA2-02E6-443A-90BF-F7F4EF8411D0}">
      <dsp:nvSpPr>
        <dsp:cNvPr id="0" name=""/>
        <dsp:cNvSpPr/>
      </dsp:nvSpPr>
      <dsp:spPr>
        <a:xfrm>
          <a:off x="523895"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523895" y="262170"/>
        <a:ext cx="31057" cy="31141"/>
      </dsp:txXfrm>
    </dsp:sp>
    <dsp:sp modelId="{926CF1FF-030B-486C-A6FA-AF1D98D9BC1C}">
      <dsp:nvSpPr>
        <dsp:cNvPr id="0" name=""/>
        <dsp:cNvSpPr/>
      </dsp:nvSpPr>
      <dsp:spPr>
        <a:xfrm>
          <a:off x="58667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a:t>
          </a:r>
        </a:p>
      </dsp:txBody>
      <dsp:txXfrm>
        <a:off x="592809" y="135741"/>
        <a:ext cx="197018" cy="283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9BC38-F78C-4AD8-B00A-E27D75CF0BB9}">
      <dsp:nvSpPr>
        <dsp:cNvPr id="0" name=""/>
        <dsp:cNvSpPr/>
      </dsp:nvSpPr>
      <dsp:spPr>
        <a:xfrm>
          <a:off x="700"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a:t>
          </a:r>
        </a:p>
      </dsp:txBody>
      <dsp:txXfrm>
        <a:off x="6830" y="135741"/>
        <a:ext cx="197018" cy="283999"/>
      </dsp:txXfrm>
    </dsp:sp>
    <dsp:sp modelId="{35B16772-F7AA-414A-8AC0-59E361983F48}">
      <dsp:nvSpPr>
        <dsp:cNvPr id="0" name=""/>
        <dsp:cNvSpPr/>
      </dsp:nvSpPr>
      <dsp:spPr>
        <a:xfrm>
          <a:off x="230906"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30906" y="262170"/>
        <a:ext cx="31057" cy="31141"/>
      </dsp:txXfrm>
    </dsp:sp>
    <dsp:sp modelId="{2AF59251-7FC9-4BEE-8558-BB04A694999C}">
      <dsp:nvSpPr>
        <dsp:cNvPr id="0" name=""/>
        <dsp:cNvSpPr/>
      </dsp:nvSpPr>
      <dsp:spPr>
        <a:xfrm>
          <a:off x="29368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B</a:t>
          </a:r>
        </a:p>
      </dsp:txBody>
      <dsp:txXfrm>
        <a:off x="299819" y="135741"/>
        <a:ext cx="197018" cy="283999"/>
      </dsp:txXfrm>
    </dsp:sp>
    <dsp:sp modelId="{7E2B9BA2-02E6-443A-90BF-F7F4EF8411D0}">
      <dsp:nvSpPr>
        <dsp:cNvPr id="0" name=""/>
        <dsp:cNvSpPr/>
      </dsp:nvSpPr>
      <dsp:spPr>
        <a:xfrm rot="210927">
          <a:off x="508831" y="258962"/>
          <a:ext cx="12479"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508835" y="269227"/>
        <a:ext cx="8735" cy="31141"/>
      </dsp:txXfrm>
    </dsp:sp>
    <dsp:sp modelId="{926CF1FF-030B-486C-A6FA-AF1D98D9BC1C}">
      <dsp:nvSpPr>
        <dsp:cNvPr id="0" name=""/>
        <dsp:cNvSpPr/>
      </dsp:nvSpPr>
      <dsp:spPr>
        <a:xfrm>
          <a:off x="526470" y="1439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a:t>
          </a:r>
        </a:p>
      </dsp:txBody>
      <dsp:txXfrm>
        <a:off x="532600" y="150041"/>
        <a:ext cx="197018" cy="283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9BC38-F78C-4AD8-B00A-E27D75CF0BB9}">
      <dsp:nvSpPr>
        <dsp:cNvPr id="0" name=""/>
        <dsp:cNvSpPr/>
      </dsp:nvSpPr>
      <dsp:spPr>
        <a:xfrm>
          <a:off x="700"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a:t>
          </a:r>
        </a:p>
      </dsp:txBody>
      <dsp:txXfrm>
        <a:off x="6830" y="135741"/>
        <a:ext cx="197018" cy="283999"/>
      </dsp:txXfrm>
    </dsp:sp>
    <dsp:sp modelId="{35B16772-F7AA-414A-8AC0-59E361983F48}">
      <dsp:nvSpPr>
        <dsp:cNvPr id="0" name=""/>
        <dsp:cNvSpPr/>
      </dsp:nvSpPr>
      <dsp:spPr>
        <a:xfrm>
          <a:off x="230906"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30906" y="262170"/>
        <a:ext cx="31057" cy="31141"/>
      </dsp:txXfrm>
    </dsp:sp>
    <dsp:sp modelId="{2AF59251-7FC9-4BEE-8558-BB04A694999C}">
      <dsp:nvSpPr>
        <dsp:cNvPr id="0" name=""/>
        <dsp:cNvSpPr/>
      </dsp:nvSpPr>
      <dsp:spPr>
        <a:xfrm>
          <a:off x="29368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B</a:t>
          </a:r>
        </a:p>
      </dsp:txBody>
      <dsp:txXfrm>
        <a:off x="299819" y="135741"/>
        <a:ext cx="197018" cy="283999"/>
      </dsp:txXfrm>
    </dsp:sp>
    <dsp:sp modelId="{7E2B9BA2-02E6-443A-90BF-F7F4EF8411D0}">
      <dsp:nvSpPr>
        <dsp:cNvPr id="0" name=""/>
        <dsp:cNvSpPr/>
      </dsp:nvSpPr>
      <dsp:spPr>
        <a:xfrm>
          <a:off x="523895"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523895" y="262170"/>
        <a:ext cx="31057" cy="31141"/>
      </dsp:txXfrm>
    </dsp:sp>
    <dsp:sp modelId="{926CF1FF-030B-486C-A6FA-AF1D98D9BC1C}">
      <dsp:nvSpPr>
        <dsp:cNvPr id="0" name=""/>
        <dsp:cNvSpPr/>
      </dsp:nvSpPr>
      <dsp:spPr>
        <a:xfrm>
          <a:off x="58667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a:t>
          </a:r>
        </a:p>
      </dsp:txBody>
      <dsp:txXfrm>
        <a:off x="592809" y="135741"/>
        <a:ext cx="197018" cy="2839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9BC38-F78C-4AD8-B00A-E27D75CF0BB9}">
      <dsp:nvSpPr>
        <dsp:cNvPr id="0" name=""/>
        <dsp:cNvSpPr/>
      </dsp:nvSpPr>
      <dsp:spPr>
        <a:xfrm>
          <a:off x="700"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a:t>
          </a:r>
        </a:p>
      </dsp:txBody>
      <dsp:txXfrm>
        <a:off x="6830" y="135741"/>
        <a:ext cx="197018" cy="283999"/>
      </dsp:txXfrm>
    </dsp:sp>
    <dsp:sp modelId="{35B16772-F7AA-414A-8AC0-59E361983F48}">
      <dsp:nvSpPr>
        <dsp:cNvPr id="0" name=""/>
        <dsp:cNvSpPr/>
      </dsp:nvSpPr>
      <dsp:spPr>
        <a:xfrm>
          <a:off x="230906"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30906" y="262170"/>
        <a:ext cx="31057" cy="31141"/>
      </dsp:txXfrm>
    </dsp:sp>
    <dsp:sp modelId="{2AF59251-7FC9-4BEE-8558-BB04A694999C}">
      <dsp:nvSpPr>
        <dsp:cNvPr id="0" name=""/>
        <dsp:cNvSpPr/>
      </dsp:nvSpPr>
      <dsp:spPr>
        <a:xfrm>
          <a:off x="29368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B</a:t>
          </a:r>
        </a:p>
      </dsp:txBody>
      <dsp:txXfrm>
        <a:off x="299819" y="135741"/>
        <a:ext cx="197018" cy="283999"/>
      </dsp:txXfrm>
    </dsp:sp>
    <dsp:sp modelId="{7E2B9BA2-02E6-443A-90BF-F7F4EF8411D0}">
      <dsp:nvSpPr>
        <dsp:cNvPr id="0" name=""/>
        <dsp:cNvSpPr/>
      </dsp:nvSpPr>
      <dsp:spPr>
        <a:xfrm>
          <a:off x="523895" y="251790"/>
          <a:ext cx="44367" cy="51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523895" y="262170"/>
        <a:ext cx="31057" cy="31141"/>
      </dsp:txXfrm>
    </dsp:sp>
    <dsp:sp modelId="{926CF1FF-030B-486C-A6FA-AF1D98D9BC1C}">
      <dsp:nvSpPr>
        <dsp:cNvPr id="0" name=""/>
        <dsp:cNvSpPr/>
      </dsp:nvSpPr>
      <dsp:spPr>
        <a:xfrm>
          <a:off x="586679" y="129611"/>
          <a:ext cx="209278" cy="2962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a:t>
          </a:r>
        </a:p>
      </dsp:txBody>
      <dsp:txXfrm>
        <a:off x="592809" y="135741"/>
        <a:ext cx="197018" cy="2839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0FE37-9A77-EE42-A88C-EFE88F1FD29F}">
      <dsp:nvSpPr>
        <dsp:cNvPr id="0" name=""/>
        <dsp:cNvSpPr/>
      </dsp:nvSpPr>
      <dsp:spPr>
        <a:xfrm>
          <a:off x="1421" y="113268"/>
          <a:ext cx="395754"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HelvNeue Roman for IBM"/>
              <a:ea typeface="+mn-ea"/>
              <a:cs typeface="+mn-cs"/>
            </a:rPr>
            <a:t>Data</a:t>
          </a:r>
        </a:p>
      </dsp:txBody>
      <dsp:txXfrm>
        <a:off x="80572" y="113268"/>
        <a:ext cx="237453" cy="158301"/>
      </dsp:txXfrm>
    </dsp:sp>
    <dsp:sp modelId="{82023279-2B53-E041-99B3-9BF81DBF11FC}">
      <dsp:nvSpPr>
        <dsp:cNvPr id="0" name=""/>
        <dsp:cNvSpPr/>
      </dsp:nvSpPr>
      <dsp:spPr>
        <a:xfrm>
          <a:off x="357600" y="113268"/>
          <a:ext cx="427735"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HelvNeue Roman for IBM"/>
              <a:ea typeface="+mn-ea"/>
              <a:cs typeface="+mn-cs"/>
            </a:rPr>
            <a:t>Data Prep</a:t>
          </a:r>
        </a:p>
      </dsp:txBody>
      <dsp:txXfrm>
        <a:off x="436751" y="113268"/>
        <a:ext cx="269434" cy="158301"/>
      </dsp:txXfrm>
    </dsp:sp>
    <dsp:sp modelId="{F7A17BF3-C882-CE47-99D7-76EBEE443383}">
      <dsp:nvSpPr>
        <dsp:cNvPr id="0" name=""/>
        <dsp:cNvSpPr/>
      </dsp:nvSpPr>
      <dsp:spPr>
        <a:xfrm>
          <a:off x="745760" y="113268"/>
          <a:ext cx="395754"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HelvNeue Roman for IBM"/>
              <a:ea typeface="+mn-ea"/>
              <a:cs typeface="+mn-cs"/>
            </a:rPr>
            <a:t>ML Algo</a:t>
          </a:r>
        </a:p>
      </dsp:txBody>
      <dsp:txXfrm>
        <a:off x="824911" y="113268"/>
        <a:ext cx="237453" cy="158301"/>
      </dsp:txXfrm>
    </dsp:sp>
    <dsp:sp modelId="{D00A91BA-D1E5-E547-8458-9703FAC18F76}">
      <dsp:nvSpPr>
        <dsp:cNvPr id="0" name=""/>
        <dsp:cNvSpPr/>
      </dsp:nvSpPr>
      <dsp:spPr>
        <a:xfrm>
          <a:off x="1101939" y="113268"/>
          <a:ext cx="395754"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22250">
            <a:lnSpc>
              <a:spcPct val="90000"/>
            </a:lnSpc>
            <a:spcBef>
              <a:spcPct val="0"/>
            </a:spcBef>
            <a:spcAft>
              <a:spcPct val="35000"/>
            </a:spcAft>
          </a:pPr>
          <a:r>
            <a:rPr lang="en-US" sz="500" b="1" kern="1200" dirty="0">
              <a:solidFill>
                <a:schemeClr val="tx1"/>
              </a:solidFill>
              <a:latin typeface="HelvNeue Roman for IBM"/>
              <a:ea typeface="+mn-ea"/>
              <a:cs typeface="+mn-cs"/>
            </a:rPr>
            <a:t>Model</a:t>
          </a:r>
        </a:p>
      </dsp:txBody>
      <dsp:txXfrm>
        <a:off x="1181090" y="113268"/>
        <a:ext cx="237453" cy="158301"/>
      </dsp:txXfrm>
    </dsp:sp>
    <dsp:sp modelId="{45B36C93-8EED-F441-99C6-F2933ABE8EFF}">
      <dsp:nvSpPr>
        <dsp:cNvPr id="0" name=""/>
        <dsp:cNvSpPr/>
      </dsp:nvSpPr>
      <dsp:spPr>
        <a:xfrm>
          <a:off x="1458118" y="113268"/>
          <a:ext cx="395754"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00025">
            <a:lnSpc>
              <a:spcPct val="90000"/>
            </a:lnSpc>
            <a:spcBef>
              <a:spcPct val="0"/>
            </a:spcBef>
            <a:spcAft>
              <a:spcPct val="35000"/>
            </a:spcAft>
          </a:pPr>
          <a:r>
            <a:rPr lang="en-US" sz="450" b="1" kern="1200" dirty="0">
              <a:solidFill>
                <a:schemeClr val="tx1"/>
              </a:solidFill>
              <a:latin typeface="HelvNeue Roman for IBM"/>
              <a:ea typeface="+mn-ea"/>
              <a:cs typeface="+mn-cs"/>
            </a:rPr>
            <a:t>Deploy</a:t>
          </a:r>
        </a:p>
      </dsp:txBody>
      <dsp:txXfrm>
        <a:off x="1537269" y="113268"/>
        <a:ext cx="237453" cy="158301"/>
      </dsp:txXfrm>
    </dsp:sp>
    <dsp:sp modelId="{E9613D37-F730-234F-BD6C-E5B098227DDA}">
      <dsp:nvSpPr>
        <dsp:cNvPr id="0" name=""/>
        <dsp:cNvSpPr/>
      </dsp:nvSpPr>
      <dsp:spPr>
        <a:xfrm>
          <a:off x="1814297" y="113268"/>
          <a:ext cx="395754" cy="158301"/>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03" tIns="6668" rIns="6668" bIns="6668" numCol="1" spcCol="1270" anchor="ctr" anchorCtr="0">
          <a:noAutofit/>
        </a:bodyPr>
        <a:lstStyle/>
        <a:p>
          <a:pPr lvl="0" algn="ctr" defTabSz="200025">
            <a:lnSpc>
              <a:spcPct val="90000"/>
            </a:lnSpc>
            <a:spcBef>
              <a:spcPct val="0"/>
            </a:spcBef>
            <a:spcAft>
              <a:spcPct val="35000"/>
            </a:spcAft>
          </a:pPr>
          <a:r>
            <a:rPr lang="en-US" sz="450" b="1" kern="1200" dirty="0">
              <a:solidFill>
                <a:schemeClr val="tx1"/>
              </a:solidFill>
              <a:latin typeface="HelvNeue Roman for IBM"/>
              <a:ea typeface="+mn-ea"/>
              <a:cs typeface="+mn-cs"/>
            </a:rPr>
            <a:t>Predict</a:t>
          </a:r>
        </a:p>
      </dsp:txBody>
      <dsp:txXfrm>
        <a:off x="1893448" y="113268"/>
        <a:ext cx="237453" cy="1583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0FE37-9A77-EE42-A88C-EFE88F1FD29F}">
      <dsp:nvSpPr>
        <dsp:cNvPr id="0" name=""/>
        <dsp:cNvSpPr/>
      </dsp:nvSpPr>
      <dsp:spPr>
        <a:xfrm>
          <a:off x="4263" y="525608"/>
          <a:ext cx="1186801"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Data</a:t>
          </a:r>
        </a:p>
      </dsp:txBody>
      <dsp:txXfrm>
        <a:off x="241623" y="525608"/>
        <a:ext cx="712081" cy="474720"/>
      </dsp:txXfrm>
    </dsp:sp>
    <dsp:sp modelId="{82023279-2B53-E041-99B3-9BF81DBF11FC}">
      <dsp:nvSpPr>
        <dsp:cNvPr id="0" name=""/>
        <dsp:cNvSpPr/>
      </dsp:nvSpPr>
      <dsp:spPr>
        <a:xfrm>
          <a:off x="1072384" y="525608"/>
          <a:ext cx="1282707"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Data Prep</a:t>
          </a:r>
        </a:p>
      </dsp:txBody>
      <dsp:txXfrm>
        <a:off x="1309744" y="525608"/>
        <a:ext cx="807987" cy="474720"/>
      </dsp:txXfrm>
    </dsp:sp>
    <dsp:sp modelId="{F7A17BF3-C882-CE47-99D7-76EBEE443383}">
      <dsp:nvSpPr>
        <dsp:cNvPr id="0" name=""/>
        <dsp:cNvSpPr/>
      </dsp:nvSpPr>
      <dsp:spPr>
        <a:xfrm>
          <a:off x="2236412" y="525608"/>
          <a:ext cx="1186801"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ML Algo</a:t>
          </a:r>
        </a:p>
      </dsp:txBody>
      <dsp:txXfrm>
        <a:off x="2473772" y="525608"/>
        <a:ext cx="712081" cy="474720"/>
      </dsp:txXfrm>
    </dsp:sp>
    <dsp:sp modelId="{D00A91BA-D1E5-E547-8458-9703FAC18F76}">
      <dsp:nvSpPr>
        <dsp:cNvPr id="0" name=""/>
        <dsp:cNvSpPr/>
      </dsp:nvSpPr>
      <dsp:spPr>
        <a:xfrm>
          <a:off x="3304533" y="525608"/>
          <a:ext cx="1186801"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Model</a:t>
          </a:r>
        </a:p>
      </dsp:txBody>
      <dsp:txXfrm>
        <a:off x="3541893" y="525608"/>
        <a:ext cx="712081" cy="474720"/>
      </dsp:txXfrm>
    </dsp:sp>
    <dsp:sp modelId="{45B36C93-8EED-F441-99C6-F2933ABE8EFF}">
      <dsp:nvSpPr>
        <dsp:cNvPr id="0" name=""/>
        <dsp:cNvSpPr/>
      </dsp:nvSpPr>
      <dsp:spPr>
        <a:xfrm>
          <a:off x="4372655" y="525608"/>
          <a:ext cx="1186801"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Deploy</a:t>
          </a:r>
        </a:p>
      </dsp:txBody>
      <dsp:txXfrm>
        <a:off x="4610015" y="525608"/>
        <a:ext cx="712081" cy="474720"/>
      </dsp:txXfrm>
    </dsp:sp>
    <dsp:sp modelId="{E9613D37-F730-234F-BD6C-E5B098227DDA}">
      <dsp:nvSpPr>
        <dsp:cNvPr id="0" name=""/>
        <dsp:cNvSpPr/>
      </dsp:nvSpPr>
      <dsp:spPr>
        <a:xfrm>
          <a:off x="5440776" y="525608"/>
          <a:ext cx="1186801" cy="474720"/>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Predict</a:t>
          </a:r>
        </a:p>
      </dsp:txBody>
      <dsp:txXfrm>
        <a:off x="5678136" y="525608"/>
        <a:ext cx="712081" cy="474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0FE37-9A77-EE42-A88C-EFE88F1FD29F}">
      <dsp:nvSpPr>
        <dsp:cNvPr id="0" name=""/>
        <dsp:cNvSpPr/>
      </dsp:nvSpPr>
      <dsp:spPr>
        <a:xfrm>
          <a:off x="4409" y="637901"/>
          <a:ext cx="1227557"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Data</a:t>
          </a:r>
        </a:p>
      </dsp:txBody>
      <dsp:txXfrm>
        <a:off x="249921" y="637901"/>
        <a:ext cx="736534" cy="491023"/>
      </dsp:txXfrm>
    </dsp:sp>
    <dsp:sp modelId="{82023279-2B53-E041-99B3-9BF81DBF11FC}">
      <dsp:nvSpPr>
        <dsp:cNvPr id="0" name=""/>
        <dsp:cNvSpPr/>
      </dsp:nvSpPr>
      <dsp:spPr>
        <a:xfrm>
          <a:off x="1109211" y="637901"/>
          <a:ext cx="1326756"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Data Prep</a:t>
          </a:r>
        </a:p>
      </dsp:txBody>
      <dsp:txXfrm>
        <a:off x="1354723" y="637901"/>
        <a:ext cx="835733" cy="491023"/>
      </dsp:txXfrm>
    </dsp:sp>
    <dsp:sp modelId="{F7A17BF3-C882-CE47-99D7-76EBEE443383}">
      <dsp:nvSpPr>
        <dsp:cNvPr id="0" name=""/>
        <dsp:cNvSpPr/>
      </dsp:nvSpPr>
      <dsp:spPr>
        <a:xfrm>
          <a:off x="2313212" y="637901"/>
          <a:ext cx="1227557"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ML Algo</a:t>
          </a:r>
        </a:p>
      </dsp:txBody>
      <dsp:txXfrm>
        <a:off x="2558724" y="637901"/>
        <a:ext cx="736534" cy="491023"/>
      </dsp:txXfrm>
    </dsp:sp>
    <dsp:sp modelId="{D00A91BA-D1E5-E547-8458-9703FAC18F76}">
      <dsp:nvSpPr>
        <dsp:cNvPr id="0" name=""/>
        <dsp:cNvSpPr/>
      </dsp:nvSpPr>
      <dsp:spPr>
        <a:xfrm>
          <a:off x="3418015" y="637901"/>
          <a:ext cx="1227557"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Model</a:t>
          </a:r>
        </a:p>
      </dsp:txBody>
      <dsp:txXfrm>
        <a:off x="3663527" y="637901"/>
        <a:ext cx="736534" cy="491023"/>
      </dsp:txXfrm>
    </dsp:sp>
    <dsp:sp modelId="{45B36C93-8EED-F441-99C6-F2933ABE8EFF}">
      <dsp:nvSpPr>
        <dsp:cNvPr id="0" name=""/>
        <dsp:cNvSpPr/>
      </dsp:nvSpPr>
      <dsp:spPr>
        <a:xfrm>
          <a:off x="4522817" y="637901"/>
          <a:ext cx="1227557"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Deploy</a:t>
          </a:r>
        </a:p>
      </dsp:txBody>
      <dsp:txXfrm>
        <a:off x="4768329" y="637901"/>
        <a:ext cx="736534" cy="491023"/>
      </dsp:txXfrm>
    </dsp:sp>
    <dsp:sp modelId="{E9613D37-F730-234F-BD6C-E5B098227DDA}">
      <dsp:nvSpPr>
        <dsp:cNvPr id="0" name=""/>
        <dsp:cNvSpPr/>
      </dsp:nvSpPr>
      <dsp:spPr>
        <a:xfrm>
          <a:off x="5627619" y="637901"/>
          <a:ext cx="1227557" cy="491023"/>
        </a:xfrm>
        <a:prstGeom prst="chevron">
          <a:avLst/>
        </a:prstGeom>
        <a:solidFill>
          <a:srgbClr val="FAFAFB">
            <a:lumMod val="75000"/>
          </a:srgbClr>
        </a:soli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solidFill>
                <a:srgbClr val="FAFAFB"/>
              </a:solidFill>
              <a:latin typeface="HelvNeue Roman for IBM"/>
              <a:ea typeface="+mn-ea"/>
              <a:cs typeface="+mn-cs"/>
            </a:rPr>
            <a:t>Predict</a:t>
          </a:r>
        </a:p>
      </dsp:txBody>
      <dsp:txXfrm>
        <a:off x="5873131" y="637901"/>
        <a:ext cx="736534" cy="4910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A4252-C088-43EF-8A95-B984C2988CE2}"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C7FD8-2DD1-4C92-BC8C-225CB2B00218}" type="slidenum">
              <a:rPr lang="en-US" smtClean="0"/>
              <a:t>‹#›</a:t>
            </a:fld>
            <a:endParaRPr lang="en-US"/>
          </a:p>
        </p:txBody>
      </p:sp>
    </p:spTree>
    <p:extLst>
      <p:ext uri="{BB962C8B-B14F-4D97-AF65-F5344CB8AC3E}">
        <p14:creationId xmlns:p14="http://schemas.microsoft.com/office/powerpoint/2010/main" val="344626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435" name="Notes Placeholder 2"/>
          <p:cNvSpPr>
            <a:spLocks noGrp="1"/>
          </p:cNvSpPr>
          <p:nvPr>
            <p:ph type="body" idx="1"/>
          </p:nvPr>
        </p:nvSpPr>
        <p:spPr>
          <a:extLst/>
        </p:spPr>
        <p:txBody>
          <a:bodyPr wrap="square" numCol="1" anchor="t" anchorCtr="0" compatLnSpc="1">
            <a:prstTxWarp prst="textNoShape">
              <a:avLst/>
            </a:prstTxWarp>
          </a:bodyPr>
          <a:lstStyle/>
          <a:p>
            <a:pPr defTabSz="455613">
              <a:spcBef>
                <a:spcPct val="0"/>
              </a:spcBef>
            </a:pPr>
            <a:endParaRPr lang="en-US" sz="800" dirty="0">
              <a:solidFill>
                <a:srgbClr val="000000"/>
              </a:solidFill>
            </a:endParaRPr>
          </a:p>
        </p:txBody>
      </p:sp>
      <p:sp>
        <p:nvSpPr>
          <p:cNvPr id="93188" name="Header Placeholder 3"/>
          <p:cNvSpPr txBox="1">
            <a:spLocks noGrp="1"/>
          </p:cNvSpPr>
          <p:nvPr/>
        </p:nvSpPr>
        <p:spPr bwMode="auto">
          <a:xfrm>
            <a:off x="0"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BA Cognos 10 Template</a:t>
            </a:r>
          </a:p>
        </p:txBody>
      </p:sp>
      <p:sp>
        <p:nvSpPr>
          <p:cNvPr id="93189" name="Date Placeholder 4"/>
          <p:cNvSpPr txBox="1">
            <a:spLocks noGrp="1"/>
          </p:cNvSpPr>
          <p:nvPr/>
        </p:nvSpPr>
        <p:spPr bwMode="auto">
          <a:xfrm>
            <a:off x="3884613"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0EF11561-2295-4019-9DC2-63252397EA53}" type="datetime1">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2/26/2018</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
        <p:nvSpPr>
          <p:cNvPr id="93190" name="Footer Placeholder 5"/>
          <p:cNvSpPr txBox="1">
            <a:spLocks noGrp="1"/>
          </p:cNvSpPr>
          <p:nvPr/>
        </p:nvSpPr>
        <p:spPr bwMode="auto">
          <a:xfrm>
            <a:off x="0"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Presenter name here.ppt</a:t>
            </a:r>
          </a:p>
        </p:txBody>
      </p:sp>
      <p:sp>
        <p:nvSpPr>
          <p:cNvPr id="93191" name="Slide Number Placeholder 6"/>
          <p:cNvSpPr txBox="1">
            <a:spLocks noGrp="1"/>
          </p:cNvSpPr>
          <p:nvPr/>
        </p:nvSpPr>
        <p:spPr bwMode="auto">
          <a:xfrm>
            <a:off x="3884613"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74CBB7FA-2333-4267-802D-7D896EDB3D8B}" type="slidenum">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4</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Tree>
    <p:extLst>
      <p:ext uri="{BB962C8B-B14F-4D97-AF65-F5344CB8AC3E}">
        <p14:creationId xmlns:p14="http://schemas.microsoft.com/office/powerpoint/2010/main" val="89555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435" name="Notes Placeholder 2"/>
          <p:cNvSpPr>
            <a:spLocks noGrp="1"/>
          </p:cNvSpPr>
          <p:nvPr>
            <p:ph type="body" idx="1"/>
          </p:nvPr>
        </p:nvSpPr>
        <p:spPr>
          <a:extLst/>
        </p:spPr>
        <p:txBody>
          <a:bodyPr wrap="square" numCol="1" anchor="t" anchorCtr="0" compatLnSpc="1">
            <a:prstTxWarp prst="textNoShape">
              <a:avLst/>
            </a:prstTxWarp>
          </a:bodyPr>
          <a:lstStyle/>
          <a:p>
            <a:pPr defTabSz="455613">
              <a:spcBef>
                <a:spcPct val="0"/>
              </a:spcBef>
            </a:pPr>
            <a:endParaRPr lang="en-US" sz="800" dirty="0">
              <a:solidFill>
                <a:srgbClr val="000000"/>
              </a:solidFill>
            </a:endParaRPr>
          </a:p>
        </p:txBody>
      </p:sp>
      <p:sp>
        <p:nvSpPr>
          <p:cNvPr id="93188" name="Header Placeholder 3"/>
          <p:cNvSpPr txBox="1">
            <a:spLocks noGrp="1"/>
          </p:cNvSpPr>
          <p:nvPr/>
        </p:nvSpPr>
        <p:spPr bwMode="auto">
          <a:xfrm>
            <a:off x="0"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BA Cognos 10 Template</a:t>
            </a:r>
          </a:p>
        </p:txBody>
      </p:sp>
      <p:sp>
        <p:nvSpPr>
          <p:cNvPr id="93189" name="Date Placeholder 4"/>
          <p:cNvSpPr txBox="1">
            <a:spLocks noGrp="1"/>
          </p:cNvSpPr>
          <p:nvPr/>
        </p:nvSpPr>
        <p:spPr bwMode="auto">
          <a:xfrm>
            <a:off x="3884613"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0EF11561-2295-4019-9DC2-63252397EA53}" type="datetime1">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2/26/2018</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
        <p:nvSpPr>
          <p:cNvPr id="93190" name="Footer Placeholder 5"/>
          <p:cNvSpPr txBox="1">
            <a:spLocks noGrp="1"/>
          </p:cNvSpPr>
          <p:nvPr/>
        </p:nvSpPr>
        <p:spPr bwMode="auto">
          <a:xfrm>
            <a:off x="0"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Presenter name here.ppt</a:t>
            </a:r>
          </a:p>
        </p:txBody>
      </p:sp>
      <p:sp>
        <p:nvSpPr>
          <p:cNvPr id="93191" name="Slide Number Placeholder 6"/>
          <p:cNvSpPr txBox="1">
            <a:spLocks noGrp="1"/>
          </p:cNvSpPr>
          <p:nvPr/>
        </p:nvSpPr>
        <p:spPr bwMode="auto">
          <a:xfrm>
            <a:off x="3884613"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74CBB7FA-2333-4267-802D-7D896EDB3D8B}" type="slidenum">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5</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Tree>
    <p:extLst>
      <p:ext uri="{BB962C8B-B14F-4D97-AF65-F5344CB8AC3E}">
        <p14:creationId xmlns:p14="http://schemas.microsoft.com/office/powerpoint/2010/main" val="414592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a:extLst>
              <a:ext uri="{FF2B5EF4-FFF2-40B4-BE49-F238E27FC236}">
                <a16:creationId xmlns:a16="http://schemas.microsoft.com/office/drawing/2014/main" id="{6029C941-A027-4C67-93CF-C41DDF51251C}"/>
              </a:ext>
            </a:extLst>
          </p:cNvPr>
          <p:cNvSpPr>
            <a:spLocks noGrp="1" noRot="1" noChangeAspect="1" noTextEdit="1"/>
          </p:cNvSpPr>
          <p:nvPr>
            <p:ph type="sldImg"/>
          </p:nvPr>
        </p:nvSpPr>
        <p:spPr bwMode="auto">
          <a:xfrm>
            <a:off x="104775" y="749300"/>
            <a:ext cx="6667500" cy="37512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a:extLst>
              <a:ext uri="{FF2B5EF4-FFF2-40B4-BE49-F238E27FC236}">
                <a16:creationId xmlns:a16="http://schemas.microsoft.com/office/drawing/2014/main" id="{5B058DAC-78EE-4DBF-AEBC-1209F06CC4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334852" name="Slide Number Placeholder 3">
            <a:extLst>
              <a:ext uri="{FF2B5EF4-FFF2-40B4-BE49-F238E27FC236}">
                <a16:creationId xmlns:a16="http://schemas.microsoft.com/office/drawing/2014/main" id="{EA8647D0-D026-4F52-BCCD-2BA6FCC8A4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807F3D-BFBD-4749-9638-E71D44EC2D4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413821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Rot="1" noChangeAspect="1" noChangeArrowheads="1" noTextEdit="1"/>
          </p:cNvSpPr>
          <p:nvPr>
            <p:ph type="sldImg"/>
          </p:nvPr>
        </p:nvSpPr>
        <p:spPr>
          <a:xfrm>
            <a:off x="407988" y="696913"/>
            <a:ext cx="6184900" cy="3479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sp>
      <p:sp>
        <p:nvSpPr>
          <p:cNvPr id="555011" name="Rectangle 3"/>
          <p:cNvSpPr>
            <a:spLocks noGrp="1" noChangeArrowheads="1"/>
          </p:cNvSpPr>
          <p:nvPr>
            <p:ph type="body" idx="1"/>
          </p:nvPr>
        </p:nvSpPr>
        <p:spPr>
          <a:xfrm>
            <a:off x="700088" y="4410075"/>
            <a:ext cx="5597525" cy="41767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Times New Roman" charset="0"/>
              <a:buNone/>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63218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435" name="Notes Placeholder 2"/>
          <p:cNvSpPr>
            <a:spLocks noGrp="1"/>
          </p:cNvSpPr>
          <p:nvPr>
            <p:ph type="body" idx="1"/>
          </p:nvPr>
        </p:nvSpPr>
        <p:spPr bwMode="auto">
          <a:xfrm>
            <a:off x="914400" y="4343400"/>
            <a:ext cx="5029200" cy="4114800"/>
          </a:xfrm>
          <a:noFill/>
        </p:spPr>
        <p:txBody>
          <a:bodyPr wrap="square" numCol="1" anchor="t" anchorCtr="0" compatLnSpc="1">
            <a:prstTxWarp prst="textNoShape">
              <a:avLst/>
            </a:prstTxWarp>
          </a:bodyPr>
          <a:lstStyle/>
          <a:p>
            <a:pPr defTabSz="455613">
              <a:lnSpc>
                <a:spcPct val="98000"/>
              </a:lnSpc>
              <a:spcBef>
                <a:spcPct val="0"/>
              </a:spcBef>
            </a:pPr>
            <a:endParaRPr lang="en-US" altLang="en-US" sz="500" dirty="0">
              <a:solidFill>
                <a:srgbClr val="000000"/>
              </a:solidFill>
            </a:endParaRPr>
          </a:p>
        </p:txBody>
      </p:sp>
      <p:sp>
        <p:nvSpPr>
          <p:cNvPr id="129028" name="Header Placeholder 3"/>
          <p:cNvSpPr txBox="1">
            <a:spLocks noGrp="1"/>
          </p:cNvSpPr>
          <p:nvPr/>
        </p:nvSpPr>
        <p:spPr bwMode="auto">
          <a:xfrm>
            <a:off x="0"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BA Cognos 10 Template</a:t>
            </a:r>
          </a:p>
        </p:txBody>
      </p:sp>
      <p:sp>
        <p:nvSpPr>
          <p:cNvPr id="129029" name="Date Placeholder 4"/>
          <p:cNvSpPr txBox="1">
            <a:spLocks noGrp="1"/>
          </p:cNvSpPr>
          <p:nvPr/>
        </p:nvSpPr>
        <p:spPr bwMode="auto">
          <a:xfrm>
            <a:off x="3884613"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0F1BFF7B-74F1-4F8F-A8E5-9250CFFF471D}" type="datetime1">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2/26/2018</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
        <p:nvSpPr>
          <p:cNvPr id="129030" name="Footer Placeholder 5"/>
          <p:cNvSpPr txBox="1">
            <a:spLocks noGrp="1"/>
          </p:cNvSpPr>
          <p:nvPr/>
        </p:nvSpPr>
        <p:spPr bwMode="auto">
          <a:xfrm>
            <a:off x="0"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Presenter name here.ppt</a:t>
            </a:r>
          </a:p>
        </p:txBody>
      </p:sp>
      <p:sp>
        <p:nvSpPr>
          <p:cNvPr id="129031" name="Slide Number Placeholder 6"/>
          <p:cNvSpPr txBox="1">
            <a:spLocks noGrp="1"/>
          </p:cNvSpPr>
          <p:nvPr/>
        </p:nvSpPr>
        <p:spPr bwMode="auto">
          <a:xfrm>
            <a:off x="3884613"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77ED3420-EFBA-4664-AFB0-4591F757599A}" type="slidenum">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21</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Tree>
    <p:extLst>
      <p:ext uri="{BB962C8B-B14F-4D97-AF65-F5344CB8AC3E}">
        <p14:creationId xmlns:p14="http://schemas.microsoft.com/office/powerpoint/2010/main" val="23268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91CCC-CEE2-4C94-9650-3333818CDBA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75968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91CCC-CEE2-4C94-9650-3333818CDBA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45111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8435" name="Notes Placeholder 2"/>
          <p:cNvSpPr>
            <a:spLocks noGrp="1"/>
          </p:cNvSpPr>
          <p:nvPr>
            <p:ph type="body" idx="1"/>
          </p:nvPr>
        </p:nvSpPr>
        <p:spPr>
          <a:extLst/>
        </p:spPr>
        <p:txBody>
          <a:bodyPr wrap="square" numCol="1" anchor="t" anchorCtr="0" compatLnSpc="1">
            <a:prstTxWarp prst="textNoShape">
              <a:avLst/>
            </a:prstTxWarp>
          </a:bodyPr>
          <a:lstStyle/>
          <a:p>
            <a:pPr defTabSz="455613">
              <a:spcBef>
                <a:spcPct val="0"/>
              </a:spcBef>
            </a:pPr>
            <a:endParaRPr lang="en-US" sz="800" dirty="0">
              <a:solidFill>
                <a:srgbClr val="000000"/>
              </a:solidFill>
            </a:endParaRPr>
          </a:p>
        </p:txBody>
      </p:sp>
      <p:sp>
        <p:nvSpPr>
          <p:cNvPr id="93188" name="Header Placeholder 3"/>
          <p:cNvSpPr txBox="1">
            <a:spLocks noGrp="1"/>
          </p:cNvSpPr>
          <p:nvPr/>
        </p:nvSpPr>
        <p:spPr bwMode="auto">
          <a:xfrm>
            <a:off x="0"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BA Cognos 10 Template</a:t>
            </a:r>
          </a:p>
        </p:txBody>
      </p:sp>
      <p:sp>
        <p:nvSpPr>
          <p:cNvPr id="93189" name="Date Placeholder 4"/>
          <p:cNvSpPr txBox="1">
            <a:spLocks noGrp="1"/>
          </p:cNvSpPr>
          <p:nvPr/>
        </p:nvSpPr>
        <p:spPr bwMode="auto">
          <a:xfrm>
            <a:off x="3884613" y="0"/>
            <a:ext cx="2971800" cy="458788"/>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0EF11561-2295-4019-9DC2-63252397EA53}" type="datetime1">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2/26/2018</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
        <p:nvSpPr>
          <p:cNvPr id="93190" name="Footer Placeholder 5"/>
          <p:cNvSpPr txBox="1">
            <a:spLocks noGrp="1"/>
          </p:cNvSpPr>
          <p:nvPr/>
        </p:nvSpPr>
        <p:spPr bwMode="auto">
          <a:xfrm>
            <a:off x="0"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r>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t>Presenter name here.ppt</a:t>
            </a:r>
          </a:p>
        </p:txBody>
      </p:sp>
      <p:sp>
        <p:nvSpPr>
          <p:cNvPr id="93191" name="Slide Number Placeholder 6"/>
          <p:cNvSpPr txBox="1">
            <a:spLocks noGrp="1"/>
          </p:cNvSpPr>
          <p:nvPr/>
        </p:nvSpPr>
        <p:spPr bwMode="auto">
          <a:xfrm>
            <a:off x="3884613" y="8685213"/>
            <a:ext cx="2971800" cy="458787"/>
          </a:xfrm>
          <a:prstGeom prst="rect">
            <a:avLst/>
          </a:prstGeom>
          <a:noFill/>
          <a:ln w="9525">
            <a:noFill/>
            <a:miter lim="800000"/>
            <a:headEnd/>
            <a:tailEnd/>
          </a:ln>
        </p:spPr>
        <p:txBody>
          <a:bodyPr/>
          <a:lstStyle/>
          <a:p>
            <a:pPr algn="ctr" defTabSz="823913" hangingPunct="0">
              <a:tabLst>
                <a:tab pos="723900" algn="l"/>
                <a:tab pos="1447800" algn="l"/>
                <a:tab pos="2171700" algn="l"/>
                <a:tab pos="2895600" algn="l"/>
              </a:tabLst>
            </a:pPr>
            <a:fld id="{74CBB7FA-2333-4267-802D-7D896EDB3D8B}" type="slidenum">
              <a:rPr lang="en-US" sz="5300">
                <a:solidFill>
                  <a:srgbClr val="000000"/>
                </a:solidFill>
                <a:latin typeface="Times New Roman" pitchFamily="18" charset="0"/>
                <a:ea typeface="Arial Unicode MS" pitchFamily="34" charset="-128"/>
                <a:cs typeface="Arial Unicode MS" pitchFamily="34" charset="-128"/>
                <a:sym typeface="Helvetica Light" pitchFamily="34" charset="0"/>
              </a:rPr>
              <a:pPr algn="ctr" defTabSz="823913" hangingPunct="0">
                <a:tabLst>
                  <a:tab pos="723900" algn="l"/>
                  <a:tab pos="1447800" algn="l"/>
                  <a:tab pos="2171700" algn="l"/>
                  <a:tab pos="2895600" algn="l"/>
                </a:tabLst>
              </a:pPr>
              <a:t>39</a:t>
            </a:fld>
            <a:endParaRPr lang="en-US" sz="5300">
              <a:solidFill>
                <a:srgbClr val="000000"/>
              </a:solidFill>
              <a:latin typeface="Times New Roman" pitchFamily="18" charset="0"/>
              <a:ea typeface="Arial Unicode MS" pitchFamily="34" charset="-128"/>
              <a:cs typeface="Arial Unicode MS" pitchFamily="34" charset="-128"/>
              <a:sym typeface="Helvetica Light" pitchFamily="34" charset="0"/>
            </a:endParaRPr>
          </a:p>
        </p:txBody>
      </p:sp>
    </p:spTree>
    <p:extLst>
      <p:ext uri="{BB962C8B-B14F-4D97-AF65-F5344CB8AC3E}">
        <p14:creationId xmlns:p14="http://schemas.microsoft.com/office/powerpoint/2010/main" val="3648038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zNext_16-9_PPT-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4" name="Text Placeholder 2"/>
          <p:cNvSpPr>
            <a:spLocks noGrp="1"/>
          </p:cNvSpPr>
          <p:nvPr>
            <p:ph type="body" idx="12"/>
          </p:nvPr>
        </p:nvSpPr>
        <p:spPr>
          <a:xfrm>
            <a:off x="419100" y="2425313"/>
            <a:ext cx="7414846" cy="355541"/>
          </a:xfrm>
          <a:prstGeom prst="rect">
            <a:avLst/>
          </a:prstGeom>
        </p:spPr>
        <p:txBody>
          <a:bodyPr lIns="91438" tIns="45719" rIns="91438" bIns="45719" anchor="t"/>
          <a:lstStyle>
            <a:lvl1pPr marL="0" indent="0" algn="l">
              <a:buNone/>
              <a:defRPr sz="1400" b="0" i="0">
                <a:solidFill>
                  <a:schemeClr val="tx1"/>
                </a:solidFill>
                <a:latin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5" name="Text Placeholder 2"/>
          <p:cNvSpPr>
            <a:spLocks noGrp="1"/>
          </p:cNvSpPr>
          <p:nvPr>
            <p:ph type="body" idx="13" hasCustomPrompt="1"/>
          </p:nvPr>
        </p:nvSpPr>
        <p:spPr>
          <a:xfrm>
            <a:off x="419102" y="3105883"/>
            <a:ext cx="926123" cy="199394"/>
          </a:xfrm>
          <a:prstGeom prst="rect">
            <a:avLst/>
          </a:prstGeom>
        </p:spPr>
        <p:txBody>
          <a:bodyPr lIns="91438" tIns="45719" rIns="91438" bIns="45719" anchor="b"/>
          <a:lstStyle>
            <a:lvl1pPr marL="0" indent="0" algn="l">
              <a:buNone/>
              <a:defRPr sz="800" b="0" i="0">
                <a:solidFill>
                  <a:schemeClr val="tx1"/>
                </a:solidFill>
                <a:latin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Date</a:t>
            </a:r>
          </a:p>
        </p:txBody>
      </p:sp>
      <p:sp>
        <p:nvSpPr>
          <p:cNvPr id="6" name="Text Placeholder 2"/>
          <p:cNvSpPr>
            <a:spLocks noGrp="1"/>
          </p:cNvSpPr>
          <p:nvPr>
            <p:ph type="body" idx="15"/>
          </p:nvPr>
        </p:nvSpPr>
        <p:spPr>
          <a:xfrm>
            <a:off x="419100" y="1695601"/>
            <a:ext cx="7414846" cy="724205"/>
          </a:xfrm>
          <a:prstGeom prst="rect">
            <a:avLst/>
          </a:prstGeom>
        </p:spPr>
        <p:txBody>
          <a:bodyPr lIns="91438" tIns="45719" rIns="91438" bIns="45719" anchor="b"/>
          <a:lstStyle>
            <a:lvl1pPr marL="0" indent="0" algn="l">
              <a:buNone/>
              <a:defRPr lang="en-US" sz="3600" b="0" kern="1200" dirty="0" smtClean="0">
                <a:solidFill>
                  <a:schemeClr val="tx1"/>
                </a:solidFill>
                <a:latin typeface="Arial" panose="020B0604020202020204" pitchFamily="34" charset="0"/>
                <a:ea typeface="MS PGothic" pitchFamily="34" charset="-128"/>
                <a:cs typeface="Arial" panose="020B0604020202020204" pitchFamily="34" charset="0"/>
                <a:sym typeface="Gill Sans"/>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7575337"/>
      </p:ext>
    </p:extLst>
  </p:cSld>
  <p:clrMapOvr>
    <a:masterClrMapping/>
  </p:clrMapOvr>
  <p:extLst mod="1">
    <p:ext uri="{DCECCB84-F9BA-43D5-87BE-67443E8EF086}">
      <p15:sldGuideLst xmlns:p15="http://schemas.microsoft.com/office/powerpoint/2012/main">
        <p15:guide id="1" orient="horz" pos="1896" userDrawn="1">
          <p15:clr>
            <a:srgbClr val="FBAE40"/>
          </p15:clr>
        </p15:guide>
        <p15:guide id="2" pos="3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0"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Slide with bulleted list and icons (enter slide title here) </a:t>
            </a:r>
          </a:p>
        </p:txBody>
      </p:sp>
      <p:sp>
        <p:nvSpPr>
          <p:cNvPr id="24" name="Picture Placeholder 8"/>
          <p:cNvSpPr>
            <a:spLocks noGrp="1"/>
          </p:cNvSpPr>
          <p:nvPr>
            <p:ph type="pic" sz="quarter" idx="18" hasCustomPrompt="1"/>
          </p:nvPr>
        </p:nvSpPr>
        <p:spPr>
          <a:xfrm>
            <a:off x="3806424" y="1715215"/>
            <a:ext cx="4708927" cy="2962916"/>
          </a:xfrm>
        </p:spPr>
        <p:txBody>
          <a:bodyPr/>
          <a:lstStyle>
            <a:lvl1pPr>
              <a:defRPr/>
            </a:lvl1pPr>
          </a:lstStyle>
          <a:p>
            <a:r>
              <a:rPr lang="en-US" dirty="0"/>
              <a:t>Insert</a:t>
            </a:r>
          </a:p>
          <a:p>
            <a:r>
              <a:rPr lang="en-US" dirty="0"/>
              <a:t>Image</a:t>
            </a:r>
          </a:p>
          <a:p>
            <a:r>
              <a:rPr lang="en-US" dirty="0"/>
              <a:t>here</a:t>
            </a:r>
          </a:p>
          <a:p>
            <a:endParaRPr lang="en-US" dirty="0"/>
          </a:p>
        </p:txBody>
      </p:sp>
      <p:sp>
        <p:nvSpPr>
          <p:cNvPr id="25" name="Text Placeholder 20"/>
          <p:cNvSpPr>
            <a:spLocks noGrp="1"/>
          </p:cNvSpPr>
          <p:nvPr>
            <p:ph type="body" sz="quarter" idx="17" hasCustomPrompt="1"/>
          </p:nvPr>
        </p:nvSpPr>
        <p:spPr>
          <a:xfrm>
            <a:off x="628651" y="1740002"/>
            <a:ext cx="2549123" cy="636736"/>
          </a:xfrm>
        </p:spPr>
        <p:txBody>
          <a:bodyPr/>
          <a:lstStyle>
            <a:lvl1pPr marL="257175" indent="-257175">
              <a:buFont typeface="Arial" charset="0"/>
              <a:buChar char="•"/>
              <a:defRPr baseline="0"/>
            </a:lvl1pPr>
            <a:lvl2pPr>
              <a:defRPr baseline="0"/>
            </a:lvl2pPr>
            <a:lvl3pPr marL="214313" indent="-214313">
              <a:buClr>
                <a:schemeClr val="accent2"/>
              </a:buClr>
              <a:buFont typeface="Arial" charset="0"/>
              <a:buChar char="•"/>
              <a:defRPr/>
            </a:lvl3pPr>
          </a:lstStyle>
          <a:p>
            <a:pPr lvl="2"/>
            <a:r>
              <a:rPr lang="en-US" dirty="0"/>
              <a:t>List item#1</a:t>
            </a:r>
          </a:p>
          <a:p>
            <a:pPr lvl="2"/>
            <a:r>
              <a:rPr lang="en-US" dirty="0"/>
              <a:t>List item #2</a:t>
            </a:r>
          </a:p>
          <a:p>
            <a:pPr lvl="2"/>
            <a:r>
              <a:rPr lang="en-US" dirty="0"/>
              <a:t>List item #3</a:t>
            </a:r>
          </a:p>
          <a:p>
            <a:pPr lvl="2"/>
            <a:r>
              <a:rPr lang="en-US" dirty="0"/>
              <a:t>List item #4</a:t>
            </a:r>
          </a:p>
          <a:p>
            <a:pPr lvl="2"/>
            <a:r>
              <a:rPr lang="en-US" dirty="0"/>
              <a:t>List item #5</a:t>
            </a:r>
          </a:p>
        </p:txBody>
      </p:sp>
    </p:spTree>
    <p:extLst>
      <p:ext uri="{BB962C8B-B14F-4D97-AF65-F5344CB8AC3E}">
        <p14:creationId xmlns:p14="http://schemas.microsoft.com/office/powerpoint/2010/main" val="36875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6"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Diagram slide (enter slide title here) </a:t>
            </a:r>
          </a:p>
        </p:txBody>
      </p:sp>
      <p:sp>
        <p:nvSpPr>
          <p:cNvPr id="11" name="Text Placeholder 20"/>
          <p:cNvSpPr>
            <a:spLocks noGrp="1"/>
          </p:cNvSpPr>
          <p:nvPr>
            <p:ph type="body" sz="quarter" idx="27" hasCustomPrompt="1"/>
          </p:nvPr>
        </p:nvSpPr>
        <p:spPr>
          <a:xfrm>
            <a:off x="628651" y="3840444"/>
            <a:ext cx="2033525" cy="636736"/>
          </a:xfrm>
        </p:spPr>
        <p:txBody>
          <a:bodyPr/>
          <a:lstStyle>
            <a:lvl1pPr>
              <a:defRPr baseline="0"/>
            </a:lvl1pPr>
            <a:lvl2pPr>
              <a:defRPr baseline="0"/>
            </a:lvl2pPr>
          </a:lstStyle>
          <a:p>
            <a:pPr lvl="0"/>
            <a:r>
              <a:rPr lang="en-US" dirty="0"/>
              <a:t>Insert Main text</a:t>
            </a:r>
          </a:p>
          <a:p>
            <a:pPr lvl="1"/>
            <a:r>
              <a:rPr lang="en-US" dirty="0"/>
              <a:t>Insert descriptor</a:t>
            </a:r>
          </a:p>
          <a:p>
            <a:pPr lvl="1"/>
            <a:endParaRPr lang="en-US" dirty="0"/>
          </a:p>
        </p:txBody>
      </p:sp>
      <p:sp>
        <p:nvSpPr>
          <p:cNvPr id="12" name="Picture Placeholder 8"/>
          <p:cNvSpPr>
            <a:spLocks noGrp="1"/>
          </p:cNvSpPr>
          <p:nvPr>
            <p:ph type="pic" sz="quarter" idx="18" hasCustomPrompt="1"/>
          </p:nvPr>
        </p:nvSpPr>
        <p:spPr>
          <a:xfrm>
            <a:off x="628651" y="1636285"/>
            <a:ext cx="1483103" cy="2188847"/>
          </a:xfrm>
        </p:spPr>
        <p:txBody>
          <a:bodyPr/>
          <a:lstStyle>
            <a:lvl1pPr>
              <a:defRPr/>
            </a:lvl1pPr>
          </a:lstStyle>
          <a:p>
            <a:r>
              <a:rPr lang="en-US" dirty="0"/>
              <a:t>Insert</a:t>
            </a:r>
          </a:p>
          <a:p>
            <a:r>
              <a:rPr lang="en-US" dirty="0"/>
              <a:t>Icon/image</a:t>
            </a:r>
          </a:p>
          <a:p>
            <a:r>
              <a:rPr lang="en-US" dirty="0"/>
              <a:t>here</a:t>
            </a:r>
          </a:p>
          <a:p>
            <a:endParaRPr lang="en-US" dirty="0"/>
          </a:p>
        </p:txBody>
      </p:sp>
      <p:sp>
        <p:nvSpPr>
          <p:cNvPr id="13" name="Picture Placeholder 8"/>
          <p:cNvSpPr>
            <a:spLocks noGrp="1"/>
          </p:cNvSpPr>
          <p:nvPr>
            <p:ph type="pic" sz="quarter" idx="28" hasCustomPrompt="1"/>
          </p:nvPr>
        </p:nvSpPr>
        <p:spPr>
          <a:xfrm>
            <a:off x="3547111" y="1636285"/>
            <a:ext cx="1483103" cy="2188847"/>
          </a:xfrm>
        </p:spPr>
        <p:txBody>
          <a:bodyPr/>
          <a:lstStyle>
            <a:lvl1pPr>
              <a:defRPr/>
            </a:lvl1pPr>
          </a:lstStyle>
          <a:p>
            <a:r>
              <a:rPr lang="en-US" dirty="0"/>
              <a:t>Insert</a:t>
            </a:r>
          </a:p>
          <a:p>
            <a:r>
              <a:rPr lang="en-US" dirty="0"/>
              <a:t>Icon/image</a:t>
            </a:r>
          </a:p>
          <a:p>
            <a:r>
              <a:rPr lang="en-US" dirty="0"/>
              <a:t>here</a:t>
            </a:r>
          </a:p>
          <a:p>
            <a:endParaRPr lang="en-US" dirty="0"/>
          </a:p>
        </p:txBody>
      </p:sp>
      <p:sp>
        <p:nvSpPr>
          <p:cNvPr id="14" name="Text Placeholder 20"/>
          <p:cNvSpPr>
            <a:spLocks noGrp="1"/>
          </p:cNvSpPr>
          <p:nvPr>
            <p:ph type="body" sz="quarter" idx="29" hasCustomPrompt="1"/>
          </p:nvPr>
        </p:nvSpPr>
        <p:spPr>
          <a:xfrm>
            <a:off x="3555238" y="3825168"/>
            <a:ext cx="2033525" cy="636736"/>
          </a:xfrm>
        </p:spPr>
        <p:txBody>
          <a:bodyPr/>
          <a:lstStyle>
            <a:lvl1pPr>
              <a:defRPr baseline="0"/>
            </a:lvl1pPr>
            <a:lvl2pPr>
              <a:defRPr baseline="0"/>
            </a:lvl2pPr>
          </a:lstStyle>
          <a:p>
            <a:pPr lvl="0"/>
            <a:r>
              <a:rPr lang="en-US" dirty="0"/>
              <a:t>Insert Main text</a:t>
            </a:r>
          </a:p>
          <a:p>
            <a:pPr lvl="1"/>
            <a:r>
              <a:rPr lang="en-US" dirty="0"/>
              <a:t>Insert descriptor</a:t>
            </a:r>
          </a:p>
          <a:p>
            <a:pPr lvl="1"/>
            <a:endParaRPr lang="en-US" dirty="0"/>
          </a:p>
        </p:txBody>
      </p:sp>
      <p:sp>
        <p:nvSpPr>
          <p:cNvPr id="15" name="Picture Placeholder 8"/>
          <p:cNvSpPr>
            <a:spLocks noGrp="1"/>
          </p:cNvSpPr>
          <p:nvPr>
            <p:ph type="pic" sz="quarter" idx="30" hasCustomPrompt="1"/>
          </p:nvPr>
        </p:nvSpPr>
        <p:spPr>
          <a:xfrm>
            <a:off x="6375021" y="1636285"/>
            <a:ext cx="1483103" cy="2188847"/>
          </a:xfrm>
        </p:spPr>
        <p:txBody>
          <a:bodyPr/>
          <a:lstStyle>
            <a:lvl1pPr>
              <a:defRPr/>
            </a:lvl1pPr>
          </a:lstStyle>
          <a:p>
            <a:r>
              <a:rPr lang="en-US" dirty="0"/>
              <a:t>Insert</a:t>
            </a:r>
          </a:p>
          <a:p>
            <a:r>
              <a:rPr lang="en-US" dirty="0"/>
              <a:t>Icon/image</a:t>
            </a:r>
          </a:p>
          <a:p>
            <a:r>
              <a:rPr lang="en-US" dirty="0"/>
              <a:t>here</a:t>
            </a:r>
          </a:p>
          <a:p>
            <a:endParaRPr lang="en-US" dirty="0"/>
          </a:p>
        </p:txBody>
      </p:sp>
      <p:sp>
        <p:nvSpPr>
          <p:cNvPr id="16" name="Text Placeholder 20"/>
          <p:cNvSpPr>
            <a:spLocks noGrp="1"/>
          </p:cNvSpPr>
          <p:nvPr>
            <p:ph type="body" sz="quarter" idx="31" hasCustomPrompt="1"/>
          </p:nvPr>
        </p:nvSpPr>
        <p:spPr>
          <a:xfrm>
            <a:off x="6375021" y="3825132"/>
            <a:ext cx="2033525" cy="636736"/>
          </a:xfrm>
        </p:spPr>
        <p:txBody>
          <a:bodyPr/>
          <a:lstStyle>
            <a:lvl1pPr>
              <a:defRPr baseline="0"/>
            </a:lvl1pPr>
            <a:lvl2pPr>
              <a:defRPr baseline="0"/>
            </a:lvl2pPr>
          </a:lstStyle>
          <a:p>
            <a:pPr lvl="0"/>
            <a:r>
              <a:rPr lang="en-US" dirty="0"/>
              <a:t>Insert Main text</a:t>
            </a:r>
          </a:p>
          <a:p>
            <a:pPr lvl="1"/>
            <a:r>
              <a:rPr lang="en-US" dirty="0"/>
              <a:t>Insert descriptor</a:t>
            </a:r>
          </a:p>
          <a:p>
            <a:pPr lvl="1"/>
            <a:endParaRPr lang="en-US" dirty="0"/>
          </a:p>
        </p:txBody>
      </p:sp>
    </p:spTree>
    <p:extLst>
      <p:ext uri="{BB962C8B-B14F-4D97-AF65-F5344CB8AC3E}">
        <p14:creationId xmlns:p14="http://schemas.microsoft.com/office/powerpoint/2010/main" val="1152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Diagram slide #2 (4 step process) (enter slide title here) </a:t>
            </a:r>
          </a:p>
        </p:txBody>
      </p:sp>
      <p:sp>
        <p:nvSpPr>
          <p:cNvPr id="6" name="Right Triangle 5"/>
          <p:cNvSpPr/>
          <p:nvPr userDrawn="1"/>
        </p:nvSpPr>
        <p:spPr>
          <a:xfrm rot="13701127">
            <a:off x="1906894" y="2749388"/>
            <a:ext cx="279234" cy="25279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71" tIns="34286" rIns="68571" bIns="34286" rtlCol="0" anchor="ctr"/>
          <a:lstStyle/>
          <a:p>
            <a:pPr algn="ctr" defTabSz="685800"/>
            <a:endParaRPr lang="en-US" sz="1400" dirty="0">
              <a:solidFill>
                <a:srgbClr val="F19026"/>
              </a:solidFill>
              <a:latin typeface="Calibri"/>
            </a:endParaRPr>
          </a:p>
        </p:txBody>
      </p:sp>
      <p:sp>
        <p:nvSpPr>
          <p:cNvPr id="7" name="Picture Placeholder 4"/>
          <p:cNvSpPr>
            <a:spLocks noGrp="1"/>
          </p:cNvSpPr>
          <p:nvPr>
            <p:ph type="pic" sz="quarter" idx="13" hasCustomPrompt="1"/>
          </p:nvPr>
        </p:nvSpPr>
        <p:spPr>
          <a:xfrm>
            <a:off x="323850" y="1743722"/>
            <a:ext cx="1535430" cy="2142478"/>
          </a:xfrm>
        </p:spPr>
        <p:txBody>
          <a:bodyPr/>
          <a:lstStyle/>
          <a:p>
            <a:r>
              <a:rPr lang="en-US" dirty="0"/>
              <a:t>Step-1</a:t>
            </a:r>
          </a:p>
          <a:p>
            <a:r>
              <a:rPr lang="en-US" dirty="0"/>
              <a:t>(insert pic/icon here)</a:t>
            </a:r>
          </a:p>
        </p:txBody>
      </p:sp>
      <p:sp>
        <p:nvSpPr>
          <p:cNvPr id="8" name="Picture Placeholder 4"/>
          <p:cNvSpPr>
            <a:spLocks noGrp="1"/>
          </p:cNvSpPr>
          <p:nvPr>
            <p:ph type="pic" sz="quarter" idx="14" hasCustomPrompt="1"/>
          </p:nvPr>
        </p:nvSpPr>
        <p:spPr>
          <a:xfrm>
            <a:off x="2451335" y="1743722"/>
            <a:ext cx="1535430" cy="2142478"/>
          </a:xfrm>
        </p:spPr>
        <p:txBody>
          <a:bodyPr/>
          <a:lstStyle>
            <a:lvl1pPr>
              <a:defRPr/>
            </a:lvl1pPr>
          </a:lstStyle>
          <a:p>
            <a:r>
              <a:rPr lang="en-US" dirty="0"/>
              <a:t>Step-2</a:t>
            </a:r>
          </a:p>
          <a:p>
            <a:r>
              <a:rPr lang="en-US" dirty="0"/>
              <a:t>(insert </a:t>
            </a:r>
          </a:p>
          <a:p>
            <a:r>
              <a:rPr lang="en-US" dirty="0"/>
              <a:t>pic/icon here)</a:t>
            </a:r>
          </a:p>
        </p:txBody>
      </p:sp>
      <p:sp>
        <p:nvSpPr>
          <p:cNvPr id="10" name="Picture Placeholder 4"/>
          <p:cNvSpPr>
            <a:spLocks noGrp="1"/>
          </p:cNvSpPr>
          <p:nvPr>
            <p:ph type="pic" sz="quarter" idx="15" hasCustomPrompt="1"/>
          </p:nvPr>
        </p:nvSpPr>
        <p:spPr>
          <a:xfrm>
            <a:off x="4774277" y="1743722"/>
            <a:ext cx="1535430" cy="2142478"/>
          </a:xfrm>
        </p:spPr>
        <p:txBody>
          <a:bodyPr/>
          <a:lstStyle>
            <a:lvl1pPr>
              <a:defRPr/>
            </a:lvl1pPr>
          </a:lstStyle>
          <a:p>
            <a:r>
              <a:rPr lang="en-US" dirty="0"/>
              <a:t>Step-3</a:t>
            </a:r>
          </a:p>
          <a:p>
            <a:r>
              <a:rPr lang="en-US" dirty="0"/>
              <a:t>(insert </a:t>
            </a:r>
          </a:p>
          <a:p>
            <a:r>
              <a:rPr lang="en-US" dirty="0"/>
              <a:t>Pic/icon here)</a:t>
            </a:r>
          </a:p>
        </p:txBody>
      </p:sp>
      <p:sp>
        <p:nvSpPr>
          <p:cNvPr id="12" name="Picture Placeholder 4"/>
          <p:cNvSpPr>
            <a:spLocks noGrp="1"/>
          </p:cNvSpPr>
          <p:nvPr>
            <p:ph type="pic" sz="quarter" idx="16" hasCustomPrompt="1"/>
          </p:nvPr>
        </p:nvSpPr>
        <p:spPr>
          <a:xfrm>
            <a:off x="7028086" y="1743722"/>
            <a:ext cx="1535430" cy="2142478"/>
          </a:xfrm>
        </p:spPr>
        <p:txBody>
          <a:bodyPr/>
          <a:lstStyle/>
          <a:p>
            <a:r>
              <a:rPr lang="en-US" dirty="0"/>
              <a:t>Step-4</a:t>
            </a:r>
          </a:p>
          <a:p>
            <a:r>
              <a:rPr lang="en-US" dirty="0"/>
              <a:t>(insert pic/icon here)</a:t>
            </a:r>
          </a:p>
        </p:txBody>
      </p:sp>
      <p:sp>
        <p:nvSpPr>
          <p:cNvPr id="18" name="Right Triangle 17"/>
          <p:cNvSpPr/>
          <p:nvPr userDrawn="1"/>
        </p:nvSpPr>
        <p:spPr>
          <a:xfrm rot="13701127">
            <a:off x="4137390" y="2749389"/>
            <a:ext cx="279234" cy="25279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71" tIns="34286" rIns="68571" bIns="34286" rtlCol="0" anchor="ctr"/>
          <a:lstStyle/>
          <a:p>
            <a:pPr algn="ctr" defTabSz="685800"/>
            <a:endParaRPr lang="en-US" sz="1400" dirty="0">
              <a:solidFill>
                <a:srgbClr val="F19026"/>
              </a:solidFill>
              <a:latin typeface="Calibri"/>
            </a:endParaRPr>
          </a:p>
        </p:txBody>
      </p:sp>
      <p:sp>
        <p:nvSpPr>
          <p:cNvPr id="19" name="Right Triangle 18"/>
          <p:cNvSpPr/>
          <p:nvPr userDrawn="1"/>
        </p:nvSpPr>
        <p:spPr>
          <a:xfrm rot="13701127">
            <a:off x="6447902" y="2749389"/>
            <a:ext cx="279234" cy="25279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71" tIns="34286" rIns="68571" bIns="34286" rtlCol="0" anchor="ctr"/>
          <a:lstStyle/>
          <a:p>
            <a:pPr algn="ctr" defTabSz="685800"/>
            <a:endParaRPr lang="en-US" sz="1400" dirty="0">
              <a:solidFill>
                <a:srgbClr val="F19026"/>
              </a:solidFill>
              <a:latin typeface="Calibri"/>
            </a:endParaRPr>
          </a:p>
        </p:txBody>
      </p:sp>
      <p:sp>
        <p:nvSpPr>
          <p:cNvPr id="15" name="Text Placeholder 20"/>
          <p:cNvSpPr>
            <a:spLocks noGrp="1"/>
          </p:cNvSpPr>
          <p:nvPr>
            <p:ph type="body" sz="quarter" idx="23" hasCustomPrompt="1"/>
          </p:nvPr>
        </p:nvSpPr>
        <p:spPr>
          <a:xfrm>
            <a:off x="314800" y="3886200"/>
            <a:ext cx="2033525" cy="636736"/>
          </a:xfrm>
        </p:spPr>
        <p:txBody>
          <a:bodyPr/>
          <a:lstStyle>
            <a:lvl1pPr>
              <a:defRPr baseline="0"/>
            </a:lvl1pPr>
            <a:lvl2pPr>
              <a:defRPr baseline="0"/>
            </a:lvl2pPr>
          </a:lstStyle>
          <a:p>
            <a:pPr lvl="0"/>
            <a:r>
              <a:rPr lang="en-US" dirty="0"/>
              <a:t>Insert Main text</a:t>
            </a:r>
          </a:p>
          <a:p>
            <a:pPr lvl="1"/>
            <a:r>
              <a:rPr lang="en-US" dirty="0"/>
              <a:t>Insert descriptor</a:t>
            </a:r>
          </a:p>
          <a:p>
            <a:pPr lvl="1"/>
            <a:endParaRPr lang="en-US" dirty="0"/>
          </a:p>
        </p:txBody>
      </p:sp>
      <p:sp>
        <p:nvSpPr>
          <p:cNvPr id="20" name="Text Placeholder 20"/>
          <p:cNvSpPr>
            <a:spLocks noGrp="1"/>
          </p:cNvSpPr>
          <p:nvPr>
            <p:ph type="body" sz="quarter" idx="24" hasCustomPrompt="1"/>
          </p:nvPr>
        </p:nvSpPr>
        <p:spPr>
          <a:xfrm>
            <a:off x="2348325" y="3886200"/>
            <a:ext cx="2033525"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21" name="Text Placeholder 20"/>
          <p:cNvSpPr>
            <a:spLocks noGrp="1"/>
          </p:cNvSpPr>
          <p:nvPr>
            <p:ph type="body" sz="quarter" idx="25" hasCustomPrompt="1"/>
          </p:nvPr>
        </p:nvSpPr>
        <p:spPr>
          <a:xfrm>
            <a:off x="4496466" y="3886200"/>
            <a:ext cx="2033525"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22" name="Text Placeholder 20"/>
          <p:cNvSpPr>
            <a:spLocks noGrp="1"/>
          </p:cNvSpPr>
          <p:nvPr>
            <p:ph type="body" sz="quarter" idx="26" hasCustomPrompt="1"/>
          </p:nvPr>
        </p:nvSpPr>
        <p:spPr>
          <a:xfrm>
            <a:off x="6529991" y="3886200"/>
            <a:ext cx="2033525" cy="636736"/>
          </a:xfrm>
        </p:spPr>
        <p:txBody>
          <a:bodyPr/>
          <a:lstStyle>
            <a:lvl1pPr>
              <a:defRPr baseline="0"/>
            </a:lvl1pPr>
            <a:lvl2pPr>
              <a:defRPr baseline="0"/>
            </a:lvl2pPr>
          </a:lstStyle>
          <a:p>
            <a:pPr lvl="0"/>
            <a:r>
              <a:rPr lang="en-US" dirty="0"/>
              <a:t>Insert Main text</a:t>
            </a:r>
          </a:p>
          <a:p>
            <a:pPr lvl="1"/>
            <a:r>
              <a:rPr lang="en-US" dirty="0"/>
              <a:t>Insert descriptor</a:t>
            </a:r>
          </a:p>
        </p:txBody>
      </p:sp>
    </p:spTree>
    <p:extLst>
      <p:ext uri="{BB962C8B-B14F-4D97-AF65-F5344CB8AC3E}">
        <p14:creationId xmlns:p14="http://schemas.microsoft.com/office/powerpoint/2010/main" val="1748312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Content rich slide # 1 (enter slide title here) </a:t>
            </a:r>
          </a:p>
        </p:txBody>
      </p:sp>
      <p:sp>
        <p:nvSpPr>
          <p:cNvPr id="11" name="Text Placeholder 20"/>
          <p:cNvSpPr>
            <a:spLocks noGrp="1"/>
          </p:cNvSpPr>
          <p:nvPr>
            <p:ph type="body" sz="quarter" idx="17" hasCustomPrompt="1"/>
          </p:nvPr>
        </p:nvSpPr>
        <p:spPr>
          <a:xfrm>
            <a:off x="628650" y="1740001"/>
            <a:ext cx="8004810" cy="2611019"/>
          </a:xfrm>
        </p:spPr>
        <p:txBody>
          <a:bodyPr/>
          <a:lstStyle>
            <a:lvl1pPr marL="0" indent="0">
              <a:buFont typeface="Arial" charset="0"/>
              <a:buNone/>
              <a:defRPr baseline="0"/>
            </a:lvl1pPr>
            <a:lvl2pPr marL="342900" indent="-342900">
              <a:buFont typeface="+mj-lt"/>
              <a:buAutoNum type="arabicPeriod"/>
              <a:defRPr baseline="0"/>
            </a:lvl2pPr>
            <a:lvl3pPr marL="257175" indent="-257175">
              <a:buClr>
                <a:schemeClr val="accent2"/>
              </a:buClr>
              <a:buFont typeface="+mj-lt"/>
              <a:buAutoNum type="arabicPeriod"/>
              <a:defRPr baseline="0"/>
            </a:lvl3pPr>
          </a:lstStyle>
          <a:p>
            <a:pPr lvl="2"/>
            <a:r>
              <a:rPr lang="en-US" dirty="0"/>
              <a:t>List item #1</a:t>
            </a:r>
          </a:p>
          <a:p>
            <a:pPr lvl="2"/>
            <a:r>
              <a:rPr lang="en-US" dirty="0"/>
              <a:t>List item #2</a:t>
            </a:r>
          </a:p>
          <a:p>
            <a:pPr lvl="2"/>
            <a:r>
              <a:rPr lang="en-US" dirty="0"/>
              <a:t>List item #3</a:t>
            </a:r>
          </a:p>
          <a:p>
            <a:pPr lvl="2"/>
            <a:r>
              <a:rPr lang="en-US" dirty="0"/>
              <a:t>List item #4</a:t>
            </a:r>
          </a:p>
          <a:p>
            <a:pPr lvl="2"/>
            <a:r>
              <a:rPr lang="en-US" dirty="0"/>
              <a:t>List item #5</a:t>
            </a:r>
          </a:p>
          <a:p>
            <a:pPr lvl="2"/>
            <a:r>
              <a:rPr lang="en-US" dirty="0"/>
              <a:t>List item #6</a:t>
            </a:r>
          </a:p>
        </p:txBody>
      </p:sp>
    </p:spTree>
    <p:extLst>
      <p:ext uri="{BB962C8B-B14F-4D97-AF65-F5344CB8AC3E}">
        <p14:creationId xmlns:p14="http://schemas.microsoft.com/office/powerpoint/2010/main" val="509753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Content rich slide #2 (enter slide title here) </a:t>
            </a:r>
          </a:p>
        </p:txBody>
      </p:sp>
      <p:sp>
        <p:nvSpPr>
          <p:cNvPr id="7" name="Text Placeholder 6"/>
          <p:cNvSpPr>
            <a:spLocks noGrp="1"/>
          </p:cNvSpPr>
          <p:nvPr>
            <p:ph type="body" sz="quarter" idx="10" hasCustomPrompt="1"/>
          </p:nvPr>
        </p:nvSpPr>
        <p:spPr>
          <a:xfrm>
            <a:off x="628650" y="1790701"/>
            <a:ext cx="3966210" cy="1447799"/>
          </a:xfrm>
        </p:spPr>
        <p:txBody>
          <a:bodyPr/>
          <a:lstStyle>
            <a:lvl2pPr>
              <a:defRPr baseline="0"/>
            </a:lvl2pPr>
            <a:lvl3pPr marL="214313" indent="-214313">
              <a:buFont typeface="Arial" charset="0"/>
              <a:buChar char="•"/>
              <a:defRPr baseline="0"/>
            </a:lvl3pPr>
          </a:lstStyle>
          <a:p>
            <a:pPr lvl="0"/>
            <a:r>
              <a:rPr lang="en-US" dirty="0"/>
              <a:t>First level</a:t>
            </a:r>
          </a:p>
          <a:p>
            <a:pPr lvl="1"/>
            <a:r>
              <a:rPr lang="en-US" dirty="0"/>
              <a:t>Second level</a:t>
            </a:r>
          </a:p>
          <a:p>
            <a:pPr lvl="2"/>
            <a:r>
              <a:rPr lang="en-US" dirty="0"/>
              <a:t>Third level</a:t>
            </a:r>
          </a:p>
          <a:p>
            <a:pPr lvl="2"/>
            <a:r>
              <a:rPr lang="en-US" dirty="0"/>
              <a:t>Third level</a:t>
            </a:r>
          </a:p>
          <a:p>
            <a:pPr lvl="2"/>
            <a:r>
              <a:rPr lang="en-US" dirty="0"/>
              <a:t>Third level</a:t>
            </a:r>
          </a:p>
        </p:txBody>
      </p:sp>
      <p:sp>
        <p:nvSpPr>
          <p:cNvPr id="11" name="Text Placeholder 10"/>
          <p:cNvSpPr>
            <a:spLocks noGrp="1"/>
          </p:cNvSpPr>
          <p:nvPr>
            <p:ph type="body" sz="quarter" idx="11" hasCustomPrompt="1"/>
          </p:nvPr>
        </p:nvSpPr>
        <p:spPr>
          <a:xfrm>
            <a:off x="4777264" y="1798440"/>
            <a:ext cx="3924300" cy="1440061"/>
          </a:xfrm>
        </p:spPr>
        <p:txBody>
          <a:bodyPr/>
          <a:lstStyle>
            <a:lvl2pPr>
              <a:defRPr baseline="0"/>
            </a:lvl2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2" hasCustomPrompt="1"/>
          </p:nvPr>
        </p:nvSpPr>
        <p:spPr>
          <a:xfrm>
            <a:off x="628651" y="3673079"/>
            <a:ext cx="3966210" cy="1143000"/>
          </a:xfrm>
        </p:spPr>
        <p:txBody>
          <a:bodyPr/>
          <a:lstStyle>
            <a:lvl1pPr>
              <a:defRPr baseline="0"/>
            </a:lvl1pPr>
          </a:lstStyle>
          <a:p>
            <a:pPr lvl="0"/>
            <a:r>
              <a:rPr lang="en-US" dirty="0"/>
              <a:t>Forward indent</a:t>
            </a:r>
          </a:p>
          <a:p>
            <a:pPr lvl="1"/>
            <a:r>
              <a:rPr lang="en-US" dirty="0"/>
              <a:t>to go down </a:t>
            </a:r>
          </a:p>
          <a:p>
            <a:pPr lvl="2"/>
            <a:r>
              <a:rPr lang="en-US" dirty="0"/>
              <a:t>the hierarchy</a:t>
            </a:r>
          </a:p>
        </p:txBody>
      </p:sp>
      <p:sp>
        <p:nvSpPr>
          <p:cNvPr id="14" name="Text Placeholder 12"/>
          <p:cNvSpPr>
            <a:spLocks noGrp="1"/>
          </p:cNvSpPr>
          <p:nvPr>
            <p:ph type="body" sz="quarter" idx="13" hasCustomPrompt="1"/>
          </p:nvPr>
        </p:nvSpPr>
        <p:spPr>
          <a:xfrm>
            <a:off x="4735354" y="3673079"/>
            <a:ext cx="3966210" cy="1143000"/>
          </a:xfrm>
        </p:spPr>
        <p:txBody>
          <a:bodyPr/>
          <a:lstStyle>
            <a:lvl1pPr>
              <a:defRPr baseline="0"/>
            </a:lvl1pPr>
          </a:lstStyle>
          <a:p>
            <a:pPr lvl="3"/>
            <a:r>
              <a:rPr lang="en-US" dirty="0"/>
              <a:t>Backward indent</a:t>
            </a:r>
          </a:p>
          <a:p>
            <a:pPr lvl="1"/>
            <a:r>
              <a:rPr lang="en-US" dirty="0"/>
              <a:t>to go up</a:t>
            </a:r>
          </a:p>
          <a:p>
            <a:pPr lvl="0"/>
            <a:r>
              <a:rPr lang="en-US" dirty="0"/>
              <a:t>the hierarchy</a:t>
            </a:r>
          </a:p>
        </p:txBody>
      </p:sp>
    </p:spTree>
    <p:extLst>
      <p:ext uri="{BB962C8B-B14F-4D97-AF65-F5344CB8AC3E}">
        <p14:creationId xmlns:p14="http://schemas.microsoft.com/office/powerpoint/2010/main" val="1699159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628650" y="971779"/>
            <a:ext cx="7886700" cy="349430"/>
          </a:xfrm>
          <a:prstGeom prst="rect">
            <a:avLst/>
          </a:prstGeom>
        </p:spPr>
        <p:txBody>
          <a:bodyPr vert="horz" lIns="68580" tIns="34290" rIns="68580" bIns="34290" rtlCol="0" anchor="ctr">
            <a:normAutofit/>
          </a:bodyPr>
          <a:lstStyle>
            <a:lvl1pPr>
              <a:defRPr baseline="0"/>
            </a:lvl1pPr>
          </a:lstStyle>
          <a:p>
            <a:r>
              <a:rPr lang="en-US" dirty="0"/>
              <a:t>Sample logo grid slide (enter slide title here) </a:t>
            </a:r>
          </a:p>
        </p:txBody>
      </p:sp>
      <p:sp>
        <p:nvSpPr>
          <p:cNvPr id="5" name="Picture Placeholder 4"/>
          <p:cNvSpPr>
            <a:spLocks noGrp="1"/>
          </p:cNvSpPr>
          <p:nvPr>
            <p:ph type="pic" sz="quarter" idx="10" hasCustomPrompt="1"/>
          </p:nvPr>
        </p:nvSpPr>
        <p:spPr>
          <a:xfrm>
            <a:off x="628650" y="1574007"/>
            <a:ext cx="1847850" cy="818674"/>
          </a:xfrm>
        </p:spPr>
        <p:txBody>
          <a:bodyPr/>
          <a:lstStyle/>
          <a:p>
            <a:r>
              <a:rPr lang="en-US" dirty="0"/>
              <a:t>Logo 1 (insert here)</a:t>
            </a:r>
          </a:p>
        </p:txBody>
      </p:sp>
      <p:sp>
        <p:nvSpPr>
          <p:cNvPr id="33" name="Picture Placeholder 4"/>
          <p:cNvSpPr>
            <a:spLocks noGrp="1"/>
          </p:cNvSpPr>
          <p:nvPr>
            <p:ph type="pic" sz="quarter" idx="11" hasCustomPrompt="1"/>
          </p:nvPr>
        </p:nvSpPr>
        <p:spPr>
          <a:xfrm>
            <a:off x="3798570" y="1574007"/>
            <a:ext cx="1847850" cy="818674"/>
          </a:xfrm>
        </p:spPr>
        <p:txBody>
          <a:bodyPr/>
          <a:lstStyle/>
          <a:p>
            <a:r>
              <a:rPr lang="en-US" dirty="0"/>
              <a:t>Logo 2 (insert here)</a:t>
            </a:r>
          </a:p>
        </p:txBody>
      </p:sp>
      <p:sp>
        <p:nvSpPr>
          <p:cNvPr id="34" name="Picture Placeholder 4"/>
          <p:cNvSpPr>
            <a:spLocks noGrp="1"/>
          </p:cNvSpPr>
          <p:nvPr>
            <p:ph type="pic" sz="quarter" idx="12" hasCustomPrompt="1"/>
          </p:nvPr>
        </p:nvSpPr>
        <p:spPr>
          <a:xfrm>
            <a:off x="6884670" y="1574007"/>
            <a:ext cx="1847850" cy="818674"/>
          </a:xfrm>
        </p:spPr>
        <p:txBody>
          <a:bodyPr/>
          <a:lstStyle/>
          <a:p>
            <a:r>
              <a:rPr lang="en-US" dirty="0"/>
              <a:t>Logo 3 (insert here)</a:t>
            </a:r>
          </a:p>
        </p:txBody>
      </p:sp>
      <p:sp>
        <p:nvSpPr>
          <p:cNvPr id="35" name="Picture Placeholder 4"/>
          <p:cNvSpPr>
            <a:spLocks noGrp="1"/>
          </p:cNvSpPr>
          <p:nvPr>
            <p:ph type="pic" sz="quarter" idx="13" hasCustomPrompt="1"/>
          </p:nvPr>
        </p:nvSpPr>
        <p:spPr>
          <a:xfrm>
            <a:off x="628650" y="2686527"/>
            <a:ext cx="1847850" cy="818674"/>
          </a:xfrm>
        </p:spPr>
        <p:txBody>
          <a:bodyPr/>
          <a:lstStyle/>
          <a:p>
            <a:r>
              <a:rPr lang="en-US" dirty="0"/>
              <a:t>Logo 4 (insert here)</a:t>
            </a:r>
          </a:p>
        </p:txBody>
      </p:sp>
      <p:sp>
        <p:nvSpPr>
          <p:cNvPr id="36" name="Picture Placeholder 4"/>
          <p:cNvSpPr>
            <a:spLocks noGrp="1"/>
          </p:cNvSpPr>
          <p:nvPr>
            <p:ph type="pic" sz="quarter" idx="14" hasCustomPrompt="1"/>
          </p:nvPr>
        </p:nvSpPr>
        <p:spPr>
          <a:xfrm>
            <a:off x="3798570" y="2686527"/>
            <a:ext cx="1847850" cy="818674"/>
          </a:xfrm>
        </p:spPr>
        <p:txBody>
          <a:bodyPr/>
          <a:lstStyle/>
          <a:p>
            <a:r>
              <a:rPr lang="en-US"/>
              <a:t>Logo 5 </a:t>
            </a:r>
            <a:r>
              <a:rPr lang="en-US" dirty="0"/>
              <a:t>(insert here)</a:t>
            </a:r>
          </a:p>
        </p:txBody>
      </p:sp>
      <p:sp>
        <p:nvSpPr>
          <p:cNvPr id="37" name="Picture Placeholder 4"/>
          <p:cNvSpPr>
            <a:spLocks noGrp="1"/>
          </p:cNvSpPr>
          <p:nvPr>
            <p:ph type="pic" sz="quarter" idx="15" hasCustomPrompt="1"/>
          </p:nvPr>
        </p:nvSpPr>
        <p:spPr>
          <a:xfrm>
            <a:off x="6884670" y="2686527"/>
            <a:ext cx="1847850" cy="818674"/>
          </a:xfrm>
        </p:spPr>
        <p:txBody>
          <a:bodyPr/>
          <a:lstStyle/>
          <a:p>
            <a:r>
              <a:rPr lang="en-US" dirty="0"/>
              <a:t>Logo 6 (insert here)</a:t>
            </a:r>
          </a:p>
        </p:txBody>
      </p:sp>
      <p:sp>
        <p:nvSpPr>
          <p:cNvPr id="38" name="Picture Placeholder 4"/>
          <p:cNvSpPr>
            <a:spLocks noGrp="1"/>
          </p:cNvSpPr>
          <p:nvPr>
            <p:ph type="pic" sz="quarter" idx="16" hasCustomPrompt="1"/>
          </p:nvPr>
        </p:nvSpPr>
        <p:spPr>
          <a:xfrm>
            <a:off x="628650" y="3799047"/>
            <a:ext cx="1847850" cy="818674"/>
          </a:xfrm>
        </p:spPr>
        <p:txBody>
          <a:bodyPr/>
          <a:lstStyle/>
          <a:p>
            <a:r>
              <a:rPr lang="en-US"/>
              <a:t>Logo 7 </a:t>
            </a:r>
            <a:r>
              <a:rPr lang="en-US" dirty="0"/>
              <a:t>(insert here)</a:t>
            </a:r>
          </a:p>
        </p:txBody>
      </p:sp>
      <p:sp>
        <p:nvSpPr>
          <p:cNvPr id="39" name="Picture Placeholder 4"/>
          <p:cNvSpPr>
            <a:spLocks noGrp="1"/>
          </p:cNvSpPr>
          <p:nvPr>
            <p:ph type="pic" sz="quarter" idx="17" hasCustomPrompt="1"/>
          </p:nvPr>
        </p:nvSpPr>
        <p:spPr>
          <a:xfrm>
            <a:off x="3798570" y="3799047"/>
            <a:ext cx="1847850" cy="818674"/>
          </a:xfrm>
        </p:spPr>
        <p:txBody>
          <a:bodyPr/>
          <a:lstStyle/>
          <a:p>
            <a:r>
              <a:rPr lang="en-US" dirty="0"/>
              <a:t>Logo 8 (insert here)</a:t>
            </a:r>
          </a:p>
        </p:txBody>
      </p:sp>
      <p:sp>
        <p:nvSpPr>
          <p:cNvPr id="40" name="Picture Placeholder 4"/>
          <p:cNvSpPr>
            <a:spLocks noGrp="1"/>
          </p:cNvSpPr>
          <p:nvPr>
            <p:ph type="pic" sz="quarter" idx="18" hasCustomPrompt="1"/>
          </p:nvPr>
        </p:nvSpPr>
        <p:spPr>
          <a:xfrm>
            <a:off x="6877050" y="3799047"/>
            <a:ext cx="1847850" cy="818674"/>
          </a:xfrm>
        </p:spPr>
        <p:txBody>
          <a:bodyPr/>
          <a:lstStyle/>
          <a:p>
            <a:r>
              <a:rPr lang="en-US" dirty="0"/>
              <a:t>Logo 9 (insert here)</a:t>
            </a:r>
          </a:p>
        </p:txBody>
      </p:sp>
    </p:spTree>
    <p:extLst>
      <p:ext uri="{BB962C8B-B14F-4D97-AF65-F5344CB8AC3E}">
        <p14:creationId xmlns:p14="http://schemas.microsoft.com/office/powerpoint/2010/main" val="1109344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55145"/>
            <a:ext cx="6858000" cy="1477328"/>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5741090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4226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637027"/>
            <a:ext cx="7886700" cy="78483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6911358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371600"/>
            <a:ext cx="43053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003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4" name="Picture 3" descr="zNext_16-9_PPT-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19" name="Title 1"/>
          <p:cNvSpPr>
            <a:spLocks noGrp="1"/>
          </p:cNvSpPr>
          <p:nvPr>
            <p:ph type="title"/>
          </p:nvPr>
        </p:nvSpPr>
        <p:spPr>
          <a:xfrm>
            <a:off x="457200" y="1120433"/>
            <a:ext cx="5988844" cy="276999"/>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Rectangle 19"/>
          <p:cNvSpPr>
            <a:spLocks noChangeArrowheads="1"/>
          </p:cNvSpPr>
          <p:nvPr userDrawn="1"/>
        </p:nvSpPr>
        <p:spPr bwMode="black">
          <a:xfrm>
            <a:off x="6969782" y="4729818"/>
            <a:ext cx="1371600" cy="197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hangingPunct="1">
              <a:defRPr/>
            </a:pPr>
            <a:r>
              <a:rPr lang="en-US" altLang="en-US" sz="800" dirty="0">
                <a:solidFill>
                  <a:schemeClr val="tx1"/>
                </a:solidFill>
                <a:latin typeface="Arial" panose="020B0604020202020204" pitchFamily="34" charset="0"/>
                <a:cs typeface="Arial" panose="020B0604020202020204" pitchFamily="34" charset="0"/>
              </a:rPr>
              <a:t>© 2017 IBM Corporation</a:t>
            </a:r>
            <a:endParaRPr lang="en-US" altLang="en-US" sz="2200" dirty="0">
              <a:solidFill>
                <a:schemeClr val="tx1"/>
              </a:solidFill>
              <a:latin typeface="Arial" panose="020B0604020202020204" pitchFamily="34" charset="0"/>
              <a:cs typeface="Arial" panose="020B0604020202020204" pitchFamily="34" charset="0"/>
            </a:endParaRPr>
          </a:p>
        </p:txBody>
      </p:sp>
      <p:sp>
        <p:nvSpPr>
          <p:cNvPr id="21" name="Rectangle 7"/>
          <p:cNvSpPr txBox="1">
            <a:spLocks noChangeArrowheads="1"/>
          </p:cNvSpPr>
          <p:nvPr userDrawn="1"/>
        </p:nvSpPr>
        <p:spPr bwMode="black">
          <a:xfrm>
            <a:off x="8543652" y="4727435"/>
            <a:ext cx="366712" cy="200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l" eaLnBrk="1" hangingPunct="1"/>
            <a:fld id="{524E6D1E-A310-4DC6-B4E1-6B5AE7710D7A}" type="slidenum">
              <a:rPr lang="en-US" altLang="en-US" sz="800">
                <a:solidFill>
                  <a:schemeClr val="tx1"/>
                </a:solidFill>
                <a:latin typeface="Arial" panose="020B0604020202020204" pitchFamily="34" charset="0"/>
                <a:ea typeface="HelvNeue Light for IBM" panose="020B0403020202020204" pitchFamily="34" charset="0"/>
                <a:cs typeface="Arial" panose="020B0604020202020204" pitchFamily="34" charset="0"/>
              </a:rPr>
              <a:pPr algn="l" eaLnBrk="1" hangingPunct="1"/>
              <a:t>‹#›</a:t>
            </a:fld>
            <a:endParaRPr lang="en-US" altLang="en-US" sz="800" dirty="0">
              <a:solidFill>
                <a:schemeClr val="tx1"/>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8" name="Content Placeholder 2"/>
          <p:cNvSpPr>
            <a:spLocks noGrp="1"/>
          </p:cNvSpPr>
          <p:nvPr>
            <p:ph idx="10"/>
          </p:nvPr>
        </p:nvSpPr>
        <p:spPr>
          <a:xfrm>
            <a:off x="457202" y="1460019"/>
            <a:ext cx="5988844" cy="2504196"/>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86" algn="l"/>
              </a:tabLst>
              <a:defRPr sz="1600">
                <a:solidFill>
                  <a:schemeClr val="tx1"/>
                </a:solidFill>
                <a:latin typeface="Arial" panose="020B0604020202020204" pitchFamily="34" charset="0"/>
                <a:cs typeface="Arial" panose="020B0604020202020204" pitchFamily="34" charset="0"/>
              </a:defRPr>
            </a:lvl1pPr>
            <a:lvl2pPr marL="514337"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526"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60"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348"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58912340"/>
      </p:ext>
    </p:extLst>
  </p:cSld>
  <p:clrMapOvr>
    <a:masterClrMapping/>
  </p:clrMapOvr>
  <p:extLst mod="1">
    <p:ext uri="{DCECCB84-F9BA-43D5-87BE-67443E8EF086}">
      <p15:sldGuideLst xmlns:p15="http://schemas.microsoft.com/office/powerpoint/2012/main">
        <p15:guide id="1" orient="horz" pos="3084" userDrawn="1">
          <p15:clr>
            <a:srgbClr val="FBAE40"/>
          </p15:clr>
        </p15:guide>
        <p15:guide id="2" pos="33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346249"/>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4963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661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3137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712053"/>
            <a:ext cx="2949575" cy="830997"/>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683247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712053"/>
            <a:ext cx="2949575" cy="830997"/>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089580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2920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5418" y="458391"/>
            <a:ext cx="438582" cy="428505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458391"/>
            <a:ext cx="6591300" cy="42850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71016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p:cNvSpPr>
            <a:spLocks noGrp="1" noChangeArrowheads="1"/>
          </p:cNvSpPr>
          <p:nvPr>
            <p:ph type="sldNum" sz="quarter" idx="10"/>
          </p:nvPr>
        </p:nvSpPr>
        <p:spPr/>
        <p:txBody>
          <a:bodyPr/>
          <a:lstStyle>
            <a:lvl1pPr defTabSz="685800">
              <a:defRPr b="1"/>
            </a:lvl1pPr>
          </a:lstStyle>
          <a:p>
            <a:pPr>
              <a:defRPr/>
            </a:pPr>
            <a:fld id="{5FE81570-8CBF-4779-A06B-BCD4A18664DE}"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721469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1pPr defTabSz="685800">
              <a:defRPr b="1"/>
            </a:lvl1pPr>
          </a:lstStyle>
          <a:p>
            <a:pPr>
              <a:defRPr/>
            </a:pPr>
            <a:fld id="{BB927591-2EB1-40A5-A8B5-67811EE728A8}"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3651247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p:cNvSpPr>
            <a:spLocks noGrp="1" noChangeArrowheads="1"/>
          </p:cNvSpPr>
          <p:nvPr>
            <p:ph type="sldNum" sz="quarter" idx="10"/>
          </p:nvPr>
        </p:nvSpPr>
        <p:spPr/>
        <p:txBody>
          <a:bodyPr/>
          <a:lstStyle>
            <a:lvl1pPr defTabSz="685800">
              <a:defRPr b="1"/>
            </a:lvl1pPr>
          </a:lstStyle>
          <a:p>
            <a:pPr>
              <a:defRPr/>
            </a:pPr>
            <a:fld id="{DB30DC54-8B27-47E1-B96C-930284C07C2C}"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40526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b="85017"/>
          <a:stretch/>
        </p:blipFill>
        <p:spPr>
          <a:xfrm>
            <a:off x="0" y="4557208"/>
            <a:ext cx="9144000" cy="586292"/>
          </a:xfrm>
          <a:prstGeom prst="rect">
            <a:avLst/>
          </a:prstGeom>
        </p:spPr>
      </p:pic>
      <p:sp>
        <p:nvSpPr>
          <p:cNvPr id="19" name="Title 1"/>
          <p:cNvSpPr>
            <a:spLocks noGrp="1"/>
          </p:cNvSpPr>
          <p:nvPr>
            <p:ph type="title"/>
          </p:nvPr>
        </p:nvSpPr>
        <p:spPr>
          <a:xfrm>
            <a:off x="457200" y="342320"/>
            <a:ext cx="5988844" cy="276999"/>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Rectangle 19"/>
          <p:cNvSpPr>
            <a:spLocks noChangeArrowheads="1"/>
          </p:cNvSpPr>
          <p:nvPr userDrawn="1"/>
        </p:nvSpPr>
        <p:spPr bwMode="black">
          <a:xfrm>
            <a:off x="0" y="4847426"/>
            <a:ext cx="1371600" cy="197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800" dirty="0">
                <a:solidFill>
                  <a:schemeClr val="bg1"/>
                </a:solidFill>
                <a:latin typeface="Arial" panose="020B0604020202020204" pitchFamily="34" charset="0"/>
                <a:cs typeface="Arial" panose="020B0604020202020204" pitchFamily="34" charset="0"/>
              </a:rPr>
              <a:t>© 2017 IBM Corporation</a:t>
            </a:r>
            <a:endParaRPr lang="en-US" altLang="en-US" sz="2200" dirty="0">
              <a:solidFill>
                <a:schemeClr val="bg1"/>
              </a:solidFill>
              <a:latin typeface="Arial" panose="020B0604020202020204" pitchFamily="34" charset="0"/>
              <a:cs typeface="Arial" panose="020B0604020202020204" pitchFamily="34" charset="0"/>
            </a:endParaRPr>
          </a:p>
        </p:txBody>
      </p:sp>
      <p:sp>
        <p:nvSpPr>
          <p:cNvPr id="21" name="Rectangle 7"/>
          <p:cNvSpPr txBox="1">
            <a:spLocks noChangeArrowheads="1"/>
          </p:cNvSpPr>
          <p:nvPr userDrawn="1"/>
        </p:nvSpPr>
        <p:spPr bwMode="black">
          <a:xfrm>
            <a:off x="7526616" y="4698429"/>
            <a:ext cx="366712" cy="16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baseline="0">
                <a:solidFill>
                  <a:schemeClr val="bg1"/>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baseline="0" dirty="0">
              <a:solidFill>
                <a:schemeClr val="bg1"/>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8" name="Content Placeholder 2"/>
          <p:cNvSpPr>
            <a:spLocks noGrp="1"/>
          </p:cNvSpPr>
          <p:nvPr>
            <p:ph idx="10"/>
          </p:nvPr>
        </p:nvSpPr>
        <p:spPr>
          <a:xfrm>
            <a:off x="457202" y="681905"/>
            <a:ext cx="5988844" cy="2504196"/>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86" algn="l"/>
              </a:tabLst>
              <a:defRPr sz="1600">
                <a:solidFill>
                  <a:schemeClr val="tx1"/>
                </a:solidFill>
                <a:latin typeface="Arial" panose="020B0604020202020204" pitchFamily="34" charset="0"/>
                <a:cs typeface="Arial" panose="020B0604020202020204" pitchFamily="34" charset="0"/>
              </a:defRPr>
            </a:lvl1pPr>
            <a:lvl2pPr marL="514337"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526"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60"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348"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6444" y="4696471"/>
            <a:ext cx="731520" cy="28335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9230" y="4685501"/>
            <a:ext cx="1047750" cy="161925"/>
          </a:xfrm>
          <a:prstGeom prst="rect">
            <a:avLst/>
          </a:prstGeom>
        </p:spPr>
      </p:pic>
    </p:spTree>
    <p:extLst>
      <p:ext uri="{BB962C8B-B14F-4D97-AF65-F5344CB8AC3E}">
        <p14:creationId xmlns:p14="http://schemas.microsoft.com/office/powerpoint/2010/main" val="1581628850"/>
      </p:ext>
    </p:extLst>
  </p:cSld>
  <p:clrMapOvr>
    <a:masterClrMapping/>
  </p:clrMapOvr>
  <p:extLst mod="1">
    <p:ext uri="{DCECCB84-F9BA-43D5-87BE-67443E8EF086}">
      <p15:sldGuideLst xmlns:p15="http://schemas.microsoft.com/office/powerpoint/2012/main">
        <p15:guide id="1" orient="horz" pos="3036" userDrawn="1">
          <p15:clr>
            <a:srgbClr val="FBAE40"/>
          </p15:clr>
        </p15:guide>
        <p15:guide id="2" pos="54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4638" y="1063229"/>
            <a:ext cx="4221162" cy="363497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063229"/>
            <a:ext cx="4221163" cy="363497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1pPr defTabSz="685800">
              <a:defRPr b="1"/>
            </a:lvl1pPr>
          </a:lstStyle>
          <a:p>
            <a:pPr>
              <a:defRPr/>
            </a:pPr>
            <a:fld id="{C245BF8C-3752-4E1F-A7F3-E2717C645CBE}"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248586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p:txBody>
          <a:bodyPr/>
          <a:lstStyle>
            <a:lvl1pPr defTabSz="685800">
              <a:defRPr b="1"/>
            </a:lvl1pPr>
          </a:lstStyle>
          <a:p>
            <a:pPr>
              <a:defRPr/>
            </a:pPr>
            <a:fld id="{27674959-7742-486F-954D-D1443A65B31F}"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575936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p:txBody>
          <a:bodyPr/>
          <a:lstStyle>
            <a:lvl1pPr defTabSz="685800">
              <a:defRPr b="1"/>
            </a:lvl1pPr>
          </a:lstStyle>
          <a:p>
            <a:pPr>
              <a:defRPr/>
            </a:pPr>
            <a:fld id="{924F1E65-DB9C-499B-8F22-626F4CCD7CFE}"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3115031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defTabSz="685800">
              <a:defRPr b="1"/>
            </a:lvl1pPr>
          </a:lstStyle>
          <a:p>
            <a:pPr>
              <a:defRPr/>
            </a:pPr>
            <a:fld id="{DE740F57-ACF5-4F4F-8F88-A50D25869200}"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3832829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1pPr defTabSz="685800">
              <a:defRPr b="1"/>
            </a:lvl1pPr>
          </a:lstStyle>
          <a:p>
            <a:pPr>
              <a:defRPr/>
            </a:pPr>
            <a:fld id="{B52B97F0-4EA9-4C4A-BB3A-2451B32354F9}"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4015815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1pPr defTabSz="685800">
              <a:defRPr b="1"/>
            </a:lvl1pPr>
          </a:lstStyle>
          <a:p>
            <a:pPr>
              <a:defRPr/>
            </a:pPr>
            <a:fld id="{1FB53324-3D90-4565-92BC-25CA6A338C59}"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2408811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1pPr defTabSz="685800">
              <a:defRPr b="1"/>
            </a:lvl1pPr>
          </a:lstStyle>
          <a:p>
            <a:pPr>
              <a:defRPr/>
            </a:pPr>
            <a:fld id="{22D8EBDF-43CD-459C-B3FF-BA380845E330}"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19679548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445294"/>
            <a:ext cx="2147888" cy="4252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4639" y="445294"/>
            <a:ext cx="6294437" cy="425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1pPr defTabSz="685800">
              <a:defRPr b="1"/>
            </a:lvl1pPr>
          </a:lstStyle>
          <a:p>
            <a:pPr>
              <a:defRPr/>
            </a:pPr>
            <a:fld id="{331A9DBB-704D-4FED-88E3-B892CBDC4E75}" type="slidenum">
              <a:rPr lang="en-US" altLang="en-US"/>
              <a:pPr>
                <a:defRPr/>
              </a:pPr>
              <a:t>‹#›</a:t>
            </a:fld>
            <a:r>
              <a:rPr lang="en-US" altLang="en-US"/>
              <a:t> IBM Confidential</a:t>
            </a:r>
          </a:p>
          <a:p>
            <a:pPr>
              <a:defRPr/>
            </a:pPr>
            <a:endParaRPr lang="en-US" altLang="en-US"/>
          </a:p>
        </p:txBody>
      </p:sp>
    </p:spTree>
    <p:extLst>
      <p:ext uri="{BB962C8B-B14F-4D97-AF65-F5344CB8AC3E}">
        <p14:creationId xmlns:p14="http://schemas.microsoft.com/office/powerpoint/2010/main" val="842001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20" descr="1-3-9_graphics_071913-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1639" y="4943475"/>
            <a:ext cx="396875"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PrimaryGraphic4white-01.png"/>
          <p:cNvPicPr>
            <a:picLocks noChangeAspect="1"/>
          </p:cNvPicPr>
          <p:nvPr userDrawn="1"/>
        </p:nvPicPr>
        <p:blipFill>
          <a:blip r:embed="rId3" cstate="print">
            <a:extLst>
              <a:ext uri="{28A0092B-C50C-407E-A947-70E740481C1C}">
                <a14:useLocalDpi xmlns:a14="http://schemas.microsoft.com/office/drawing/2010/main" val="0"/>
              </a:ext>
            </a:extLst>
          </a:blip>
          <a:srcRect l="7222" t="17349" b="20213"/>
          <a:stretch>
            <a:fillRect/>
          </a:stretch>
        </p:blipFill>
        <p:spPr bwMode="auto">
          <a:xfrm>
            <a:off x="330200" y="2638425"/>
            <a:ext cx="84836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25"/>
          <p:cNvSpPr>
            <a:spLocks noChangeShapeType="1"/>
          </p:cNvSpPr>
          <p:nvPr userDrawn="1"/>
        </p:nvSpPr>
        <p:spPr bwMode="auto">
          <a:xfrm>
            <a:off x="344489" y="411956"/>
            <a:ext cx="845502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srgbClr val="000000"/>
              </a:solidFill>
              <a:ea typeface="MS PGothic" panose="020B0600070205080204" pitchFamily="34" charset="-128"/>
            </a:endParaRPr>
          </a:p>
        </p:txBody>
      </p:sp>
      <p:pic>
        <p:nvPicPr>
          <p:cNvPr id="6" name="Picture 14" descr="ibm.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07364" y="36910"/>
            <a:ext cx="725487" cy="47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7"/>
          <p:cNvSpPr>
            <a:spLocks noGrp="1" noChangeArrowheads="1"/>
          </p:cNvSpPr>
          <p:nvPr>
            <p:ph type="ctrTitle"/>
          </p:nvPr>
        </p:nvSpPr>
        <p:spPr>
          <a:xfrm>
            <a:off x="355601" y="1757363"/>
            <a:ext cx="8131175" cy="808435"/>
          </a:xfrm>
        </p:spPr>
        <p:txBody>
          <a:bodyPr anchor="b"/>
          <a:lstStyle>
            <a:lvl1pPr>
              <a:lnSpc>
                <a:spcPct val="76000"/>
              </a:lnSpc>
              <a:defRPr sz="2625" b="0" i="0">
                <a:solidFill>
                  <a:schemeClr val="bg1"/>
                </a:solidFill>
                <a:latin typeface="Arial"/>
                <a:cs typeface="Arial"/>
              </a:defRPr>
            </a:lvl1pPr>
          </a:lstStyle>
          <a:p>
            <a:pPr lvl="0"/>
            <a:r>
              <a:rPr lang="en-US" noProof="0" dirty="0"/>
              <a:t>Click to edit Master title style</a:t>
            </a:r>
          </a:p>
        </p:txBody>
      </p:sp>
    </p:spTree>
    <p:extLst>
      <p:ext uri="{BB962C8B-B14F-4D97-AF65-F5344CB8AC3E}">
        <p14:creationId xmlns:p14="http://schemas.microsoft.com/office/powerpoint/2010/main" val="1840457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55145"/>
            <a:ext cx="6858000" cy="1477328"/>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84559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zNext_16-9_PPT-0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2" name="Rectangle 1"/>
          <p:cNvSpPr/>
          <p:nvPr userDrawn="1"/>
        </p:nvSpPr>
        <p:spPr>
          <a:xfrm>
            <a:off x="7605346" y="4530236"/>
            <a:ext cx="1266092" cy="50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Arial" panose="020B0604020202020204" pitchFamily="34" charset="0"/>
              <a:cs typeface="Arial" panose="020B0604020202020204" pitchFamily="34" charset="0"/>
            </a:endParaRPr>
          </a:p>
        </p:txBody>
      </p:sp>
      <p:sp>
        <p:nvSpPr>
          <p:cNvPr id="9" name="Text Placeholder 2"/>
          <p:cNvSpPr>
            <a:spLocks noGrp="1"/>
          </p:cNvSpPr>
          <p:nvPr>
            <p:ph type="body" idx="15"/>
          </p:nvPr>
        </p:nvSpPr>
        <p:spPr>
          <a:xfrm>
            <a:off x="1245575" y="1695601"/>
            <a:ext cx="7414846" cy="724205"/>
          </a:xfrm>
          <a:prstGeom prst="rect">
            <a:avLst/>
          </a:prstGeom>
        </p:spPr>
        <p:txBody>
          <a:bodyPr lIns="91438" tIns="45719" rIns="91438" bIns="45719" anchor="ctr"/>
          <a:lstStyle>
            <a:lvl1pPr marL="0" indent="0" algn="r">
              <a:buNone/>
              <a:defRPr lang="en-US" sz="3600" b="0" kern="1200" dirty="0" smtClean="0">
                <a:solidFill>
                  <a:schemeClr val="tx1"/>
                </a:solidFill>
                <a:latin typeface="Arial" panose="020B0604020202020204" pitchFamily="34" charset="0"/>
                <a:ea typeface="MS PGothic" pitchFamily="34" charset="-128"/>
                <a:cs typeface="Arial" panose="020B0604020202020204" pitchFamily="34" charset="0"/>
                <a:sym typeface="Gill Sans"/>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18999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5421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637027"/>
            <a:ext cx="7886700" cy="78483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9290691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371600"/>
            <a:ext cx="43053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552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346249"/>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4684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5634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404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712053"/>
            <a:ext cx="2949575" cy="830997"/>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6846451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712053"/>
            <a:ext cx="2949575" cy="830997"/>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3507984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6067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5418" y="458391"/>
            <a:ext cx="438582" cy="428505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458391"/>
            <a:ext cx="6591300" cy="42850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370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Line 4"/>
          <p:cNvSpPr>
            <a:spLocks noChangeShapeType="1"/>
          </p:cNvSpPr>
          <p:nvPr userDrawn="1"/>
        </p:nvSpPr>
        <p:spPr bwMode="auto">
          <a:xfrm flipV="1">
            <a:off x="274639" y="425054"/>
            <a:ext cx="85947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prstClr val="black"/>
              </a:solidFill>
              <a:latin typeface="Arial" panose="020B0604020202020204" pitchFamily="34" charset="0"/>
            </a:endParaRPr>
          </a:p>
        </p:txBody>
      </p:sp>
      <p:pic>
        <p:nvPicPr>
          <p:cNvPr id="5" name="Picture 13"/>
          <p:cNvPicPr>
            <a:picLocks noChangeAspect="1"/>
          </p:cNvPicPr>
          <p:nvPr userDrawn="1"/>
        </p:nvPicPr>
        <p:blipFill>
          <a:blip r:embed="rId2" cstate="print">
            <a:extLst>
              <a:ext uri="{28A0092B-C50C-407E-A947-70E740481C1C}">
                <a14:useLocalDpi xmlns:a14="http://schemas.microsoft.com/office/drawing/2010/main" val="0"/>
              </a:ext>
            </a:extLst>
          </a:blip>
          <a:srcRect r="28326" b="-1923"/>
          <a:stretch>
            <a:fillRect/>
          </a:stretch>
        </p:blipFill>
        <p:spPr bwMode="auto">
          <a:xfrm>
            <a:off x="8286751" y="196453"/>
            <a:ext cx="582613" cy="16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userDrawn="1"/>
        </p:nvSpPr>
        <p:spPr bwMode="auto">
          <a:xfrm flipV="1">
            <a:off x="274639" y="4767263"/>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prstClr val="black"/>
              </a:solidFill>
              <a:latin typeface="Arial" panose="020B0604020202020204" pitchFamily="34" charset="0"/>
            </a:endParaRPr>
          </a:p>
        </p:txBody>
      </p:sp>
      <p:sp>
        <p:nvSpPr>
          <p:cNvPr id="7" name="Rectangle 6"/>
          <p:cNvSpPr>
            <a:spLocks noChangeArrowheads="1"/>
          </p:cNvSpPr>
          <p:nvPr userDrawn="1"/>
        </p:nvSpPr>
        <p:spPr bwMode="black">
          <a:xfrm>
            <a:off x="7497763" y="4887516"/>
            <a:ext cx="13716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0" bIns="34529"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defTabSz="685800" fontAlgn="base">
              <a:spcBef>
                <a:spcPct val="0"/>
              </a:spcBef>
              <a:spcAft>
                <a:spcPct val="0"/>
              </a:spcAft>
              <a:defRPr/>
            </a:pPr>
            <a:r>
              <a:rPr lang="en-US" altLang="en-US" sz="600" dirty="0">
                <a:solidFill>
                  <a:prstClr val="black"/>
                </a:solidFill>
                <a:cs typeface="Arial" panose="020B0604020202020204" pitchFamily="34" charset="0"/>
              </a:rPr>
              <a:t>© 2017 IBM Corporation</a:t>
            </a:r>
            <a:endParaRPr lang="en-US" altLang="en-US" sz="1350" dirty="0">
              <a:solidFill>
                <a:prstClr val="black"/>
              </a:solidFill>
              <a:cs typeface="Arial" panose="020B0604020202020204" pitchFamily="34" charset="0"/>
            </a:endParaRPr>
          </a:p>
        </p:txBody>
      </p:sp>
      <p:sp>
        <p:nvSpPr>
          <p:cNvPr id="8" name="Rectangle 7"/>
          <p:cNvSpPr txBox="1">
            <a:spLocks noChangeArrowheads="1"/>
          </p:cNvSpPr>
          <p:nvPr userDrawn="1"/>
        </p:nvSpPr>
        <p:spPr bwMode="black">
          <a:xfrm>
            <a:off x="274638" y="4864894"/>
            <a:ext cx="366712" cy="200025"/>
          </a:xfrm>
          <a:prstGeom prst="rect">
            <a:avLst/>
          </a:prstGeom>
          <a:noFill/>
          <a:ln>
            <a:noFill/>
          </a:ln>
          <a:effectLst/>
          <a:extLst/>
        </p:spPr>
        <p:txBody>
          <a:bodyPr lIns="69056" tIns="34529" rIns="69056" bIns="34529" anchor="ctr"/>
          <a:lstStyle>
            <a:lvl1pPr defTabSz="457200">
              <a:defRPr>
                <a:solidFill>
                  <a:schemeClr val="tx1"/>
                </a:solidFill>
                <a:latin typeface="Arial" panose="020B0604020202020204" pitchFamily="34" charset="0"/>
                <a:ea typeface="ＭＳ Ｐゴシック" panose="020B0600070205080204" pitchFamily="34" charset="-128"/>
              </a:defRPr>
            </a:lvl1pPr>
            <a:lvl2pPr marL="742950" indent="-285750" defTabSz="457200">
              <a:defRPr>
                <a:solidFill>
                  <a:schemeClr val="tx1"/>
                </a:solidFill>
                <a:latin typeface="Arial" panose="020B0604020202020204" pitchFamily="34" charset="0"/>
                <a:ea typeface="ＭＳ Ｐゴシック" panose="020B0600070205080204" pitchFamily="34" charset="-128"/>
              </a:defRPr>
            </a:lvl2pPr>
            <a:lvl3pPr marL="1143000" indent="-228600" defTabSz="457200">
              <a:defRPr>
                <a:solidFill>
                  <a:schemeClr val="tx1"/>
                </a:solidFill>
                <a:latin typeface="Arial" panose="020B0604020202020204" pitchFamily="34" charset="0"/>
                <a:ea typeface="ＭＳ Ｐゴシック" panose="020B0600070205080204" pitchFamily="34" charset="-128"/>
              </a:defRPr>
            </a:lvl3pPr>
            <a:lvl4pPr marL="1600200" indent="-228600" defTabSz="457200">
              <a:defRPr>
                <a:solidFill>
                  <a:schemeClr val="tx1"/>
                </a:solidFill>
                <a:latin typeface="Arial" panose="020B0604020202020204" pitchFamily="34" charset="0"/>
                <a:ea typeface="ＭＳ Ｐゴシック" panose="020B0600070205080204" pitchFamily="34" charset="-128"/>
              </a:defRPr>
            </a:lvl4pPr>
            <a:lvl5pPr marL="2057400" indent="-228600" defTabSz="457200">
              <a:defRPr>
                <a:solidFill>
                  <a:schemeClr val="tx1"/>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fld id="{1D42BFC4-2ECE-4AF3-A745-BBFA02BAA209}" type="slidenum">
              <a:rPr lang="en-US" altLang="en-US" sz="600" smtClean="0">
                <a:solidFill>
                  <a:prstClr val="black"/>
                </a:solidFill>
                <a:ea typeface="HelvNeue Light for IBM"/>
                <a:cs typeface="HelvNeue Light for IBM"/>
                <a:sym typeface="Gill Sans"/>
              </a:rPr>
              <a:pPr fontAlgn="base">
                <a:spcBef>
                  <a:spcPct val="0"/>
                </a:spcBef>
                <a:spcAft>
                  <a:spcPct val="0"/>
                </a:spcAft>
                <a:defRPr/>
              </a:pPr>
              <a:t>‹#›</a:t>
            </a:fld>
            <a:endParaRPr lang="en-US" altLang="en-US" sz="600">
              <a:solidFill>
                <a:prstClr val="black"/>
              </a:solidFill>
              <a:ea typeface="HelvNeue Light for IBM"/>
              <a:cs typeface="HelvNeue Light for IBM"/>
              <a:sym typeface="Gill Sans"/>
            </a:endParaRPr>
          </a:p>
        </p:txBody>
      </p:sp>
      <p:sp>
        <p:nvSpPr>
          <p:cNvPr id="2" name="Title 1"/>
          <p:cNvSpPr>
            <a:spLocks noGrp="1"/>
          </p:cNvSpPr>
          <p:nvPr>
            <p:ph type="title"/>
          </p:nvPr>
        </p:nvSpPr>
        <p:spPr>
          <a:xfrm>
            <a:off x="274638" y="489260"/>
            <a:ext cx="8594725" cy="342900"/>
          </a:xfrm>
          <a:prstGeom prst="rect">
            <a:avLst/>
          </a:prstGeom>
        </p:spPr>
        <p:txBody>
          <a:bodyPr/>
          <a:lstStyle>
            <a:lvl1pPr>
              <a:defRPr sz="2100" b="1">
                <a:solidFill>
                  <a:schemeClr val="accent3"/>
                </a:solidFill>
              </a:defRPr>
            </a:lvl1pPr>
          </a:lstStyle>
          <a:p>
            <a:r>
              <a:rPr lang="en-US"/>
              <a:t>Click to edit Master title style</a:t>
            </a:r>
          </a:p>
        </p:txBody>
      </p:sp>
      <p:sp>
        <p:nvSpPr>
          <p:cNvPr id="3" name="Content Placeholder 2"/>
          <p:cNvSpPr>
            <a:spLocks noGrp="1"/>
          </p:cNvSpPr>
          <p:nvPr>
            <p:ph idx="1"/>
          </p:nvPr>
        </p:nvSpPr>
        <p:spPr>
          <a:xfrm>
            <a:off x="274638" y="1208301"/>
            <a:ext cx="8594725" cy="335994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868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b="85017"/>
          <a:stretch/>
        </p:blipFill>
        <p:spPr>
          <a:xfrm>
            <a:off x="0" y="4557208"/>
            <a:ext cx="9144000" cy="586292"/>
          </a:xfrm>
          <a:prstGeom prst="rect">
            <a:avLst/>
          </a:prstGeom>
        </p:spPr>
      </p:pic>
      <p:sp>
        <p:nvSpPr>
          <p:cNvPr id="19" name="Title 1"/>
          <p:cNvSpPr>
            <a:spLocks noGrp="1"/>
          </p:cNvSpPr>
          <p:nvPr>
            <p:ph type="title"/>
          </p:nvPr>
        </p:nvSpPr>
        <p:spPr>
          <a:xfrm>
            <a:off x="457200" y="342320"/>
            <a:ext cx="5988844" cy="276999"/>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Rectangle 19"/>
          <p:cNvSpPr>
            <a:spLocks noChangeArrowheads="1"/>
          </p:cNvSpPr>
          <p:nvPr userDrawn="1"/>
        </p:nvSpPr>
        <p:spPr bwMode="black">
          <a:xfrm>
            <a:off x="0" y="4847426"/>
            <a:ext cx="1371600" cy="197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800" dirty="0">
                <a:solidFill>
                  <a:schemeClr val="bg1"/>
                </a:solidFill>
                <a:latin typeface="Arial" panose="020B0604020202020204" pitchFamily="34" charset="0"/>
                <a:cs typeface="Arial" panose="020B0604020202020204" pitchFamily="34" charset="0"/>
              </a:rPr>
              <a:t>© 2017 IBM Corporation</a:t>
            </a:r>
            <a:endParaRPr lang="en-US" altLang="en-US" sz="2200" dirty="0">
              <a:solidFill>
                <a:schemeClr val="bg1"/>
              </a:solidFill>
              <a:latin typeface="Arial" panose="020B0604020202020204" pitchFamily="34" charset="0"/>
              <a:cs typeface="Arial" panose="020B0604020202020204" pitchFamily="34" charset="0"/>
            </a:endParaRPr>
          </a:p>
        </p:txBody>
      </p:sp>
      <p:sp>
        <p:nvSpPr>
          <p:cNvPr id="21" name="Rectangle 7"/>
          <p:cNvSpPr txBox="1">
            <a:spLocks noChangeArrowheads="1"/>
          </p:cNvSpPr>
          <p:nvPr userDrawn="1"/>
        </p:nvSpPr>
        <p:spPr bwMode="black">
          <a:xfrm>
            <a:off x="7526616" y="4698429"/>
            <a:ext cx="366712" cy="16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baseline="0">
                <a:solidFill>
                  <a:schemeClr val="bg1"/>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baseline="0" dirty="0">
              <a:solidFill>
                <a:schemeClr val="bg1"/>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8" name="Content Placeholder 2"/>
          <p:cNvSpPr>
            <a:spLocks noGrp="1"/>
          </p:cNvSpPr>
          <p:nvPr>
            <p:ph idx="10"/>
          </p:nvPr>
        </p:nvSpPr>
        <p:spPr>
          <a:xfrm>
            <a:off x="457202" y="681905"/>
            <a:ext cx="5988844" cy="2504196"/>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86" algn="l"/>
              </a:tabLst>
              <a:defRPr sz="1600">
                <a:solidFill>
                  <a:schemeClr val="tx1"/>
                </a:solidFill>
                <a:latin typeface="Arial" panose="020B0604020202020204" pitchFamily="34" charset="0"/>
                <a:cs typeface="Arial" panose="020B0604020202020204" pitchFamily="34" charset="0"/>
              </a:defRPr>
            </a:lvl1pPr>
            <a:lvl2pPr marL="514337"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526"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60"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348"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6444" y="4696471"/>
            <a:ext cx="731520" cy="28335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9230" y="4685501"/>
            <a:ext cx="1047750" cy="161925"/>
          </a:xfrm>
          <a:prstGeom prst="rect">
            <a:avLst/>
          </a:prstGeom>
        </p:spPr>
      </p:pic>
    </p:spTree>
    <p:extLst>
      <p:ext uri="{BB962C8B-B14F-4D97-AF65-F5344CB8AC3E}">
        <p14:creationId xmlns:p14="http://schemas.microsoft.com/office/powerpoint/2010/main" val="59417922"/>
      </p:ext>
    </p:extLst>
  </p:cSld>
  <p:clrMapOvr>
    <a:masterClrMapping/>
  </p:clrMapOvr>
  <p:extLst mod="1">
    <p:ext uri="{DCECCB84-F9BA-43D5-87BE-67443E8EF086}">
      <p15:sldGuideLst xmlns:p15="http://schemas.microsoft.com/office/powerpoint/2012/main">
        <p15:guide id="1" orient="horz" pos="3036">
          <p15:clr>
            <a:srgbClr val="FBAE40"/>
          </p15:clr>
        </p15:guide>
        <p15:guide id="2"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80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Text Placeholder 20"/>
          <p:cNvSpPr>
            <a:spLocks noGrp="1"/>
          </p:cNvSpPr>
          <p:nvPr>
            <p:ph type="body" sz="quarter" idx="11" hasCustomPrompt="1"/>
          </p:nvPr>
        </p:nvSpPr>
        <p:spPr>
          <a:xfrm>
            <a:off x="628650" y="1688209"/>
            <a:ext cx="6564630" cy="955932"/>
          </a:xfrm>
        </p:spPr>
        <p:txBody>
          <a:bodyPr/>
          <a:lstStyle>
            <a:lvl1pPr>
              <a:defRPr baseline="0"/>
            </a:lvl1pPr>
            <a:lvl2pPr>
              <a:defRPr/>
            </a:lvl2pPr>
          </a:lstStyle>
          <a:p>
            <a:pPr lvl="0"/>
            <a:r>
              <a:rPr lang="en-US" dirty="0"/>
              <a:t>Ross Mauri  (replace with name of presenter)</a:t>
            </a:r>
          </a:p>
          <a:p>
            <a:pPr lvl="1"/>
            <a:r>
              <a:rPr lang="en-US" dirty="0"/>
              <a:t>General Manager, IBM z Systems and LinuxONE (replace with designation)</a:t>
            </a:r>
          </a:p>
        </p:txBody>
      </p:sp>
      <p:sp>
        <p:nvSpPr>
          <p:cNvPr id="30"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Autofit/>
          </a:bodyPr>
          <a:lstStyle>
            <a:lvl1pPr>
              <a:defRPr u="none" baseline="0"/>
            </a:lvl1pPr>
          </a:lstStyle>
          <a:p>
            <a:r>
              <a:rPr lang="en-US" dirty="0"/>
              <a:t>Intro slide/ title slide (enter slide title here) </a:t>
            </a:r>
          </a:p>
        </p:txBody>
      </p:sp>
      <p:sp>
        <p:nvSpPr>
          <p:cNvPr id="31" name="Text Placeholder 12"/>
          <p:cNvSpPr>
            <a:spLocks noGrp="1"/>
          </p:cNvSpPr>
          <p:nvPr>
            <p:ph type="body" sz="quarter" idx="12" hasCustomPrompt="1"/>
          </p:nvPr>
        </p:nvSpPr>
        <p:spPr>
          <a:xfrm>
            <a:off x="628651" y="3673079"/>
            <a:ext cx="3966210" cy="1143000"/>
          </a:xfrm>
        </p:spPr>
        <p:txBody>
          <a:bodyPr/>
          <a:lstStyle>
            <a:lvl1pPr>
              <a:defRPr baseline="0"/>
            </a:lvl1pPr>
          </a:lstStyle>
          <a:p>
            <a:pPr lvl="0"/>
            <a:r>
              <a:rPr lang="en-US" dirty="0"/>
              <a:t>Forward indent</a:t>
            </a:r>
          </a:p>
          <a:p>
            <a:pPr lvl="1"/>
            <a:r>
              <a:rPr lang="en-US" dirty="0"/>
              <a:t>to go down </a:t>
            </a:r>
          </a:p>
          <a:p>
            <a:pPr lvl="2"/>
            <a:r>
              <a:rPr lang="en-US" dirty="0"/>
              <a:t>the hierarchy</a:t>
            </a:r>
          </a:p>
        </p:txBody>
      </p:sp>
      <p:sp>
        <p:nvSpPr>
          <p:cNvPr id="32" name="Text Placeholder 12"/>
          <p:cNvSpPr>
            <a:spLocks noGrp="1"/>
          </p:cNvSpPr>
          <p:nvPr>
            <p:ph type="body" sz="quarter" idx="13" hasCustomPrompt="1"/>
          </p:nvPr>
        </p:nvSpPr>
        <p:spPr>
          <a:xfrm>
            <a:off x="4735354" y="3673079"/>
            <a:ext cx="3966210" cy="1143000"/>
          </a:xfrm>
        </p:spPr>
        <p:txBody>
          <a:bodyPr/>
          <a:lstStyle>
            <a:lvl1pPr>
              <a:defRPr baseline="0"/>
            </a:lvl1pPr>
          </a:lstStyle>
          <a:p>
            <a:pPr lvl="2"/>
            <a:r>
              <a:rPr lang="en-US" dirty="0"/>
              <a:t>Backward indent</a:t>
            </a:r>
          </a:p>
          <a:p>
            <a:pPr lvl="1"/>
            <a:r>
              <a:rPr lang="en-US" dirty="0"/>
              <a:t>to go up</a:t>
            </a:r>
          </a:p>
          <a:p>
            <a:pPr lvl="0"/>
            <a:r>
              <a:rPr lang="en-US" dirty="0"/>
              <a:t>the hierarchy</a:t>
            </a:r>
          </a:p>
        </p:txBody>
      </p:sp>
    </p:spTree>
    <p:extLst>
      <p:ext uri="{BB962C8B-B14F-4D97-AF65-F5344CB8AC3E}">
        <p14:creationId xmlns:p14="http://schemas.microsoft.com/office/powerpoint/2010/main" val="46727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Slide with 4 icon grid (enter slide title here) </a:t>
            </a:r>
          </a:p>
        </p:txBody>
      </p:sp>
      <p:sp>
        <p:nvSpPr>
          <p:cNvPr id="21" name="Text Placeholder 20"/>
          <p:cNvSpPr>
            <a:spLocks noGrp="1"/>
          </p:cNvSpPr>
          <p:nvPr>
            <p:ph type="body" sz="quarter" idx="17" hasCustomPrompt="1"/>
          </p:nvPr>
        </p:nvSpPr>
        <p:spPr>
          <a:xfrm>
            <a:off x="1544167" y="1760498"/>
            <a:ext cx="3132534" cy="636736"/>
          </a:xfrm>
        </p:spPr>
        <p:txBody>
          <a:bodyPr/>
          <a:lstStyle>
            <a:lvl1pPr>
              <a:defRPr/>
            </a:lvl1pPr>
            <a:lvl2pPr>
              <a:defRPr baseline="0"/>
            </a:lvl2pPr>
          </a:lstStyle>
          <a:p>
            <a:pPr lvl="0"/>
            <a:r>
              <a:rPr lang="en-US" dirty="0"/>
              <a:t>Insert Main text</a:t>
            </a:r>
          </a:p>
          <a:p>
            <a:pPr lvl="1"/>
            <a:r>
              <a:rPr lang="en-US" dirty="0"/>
              <a:t>Insert descriptor</a:t>
            </a:r>
          </a:p>
        </p:txBody>
      </p:sp>
      <p:sp>
        <p:nvSpPr>
          <p:cNvPr id="9" name="Picture Placeholder 8"/>
          <p:cNvSpPr>
            <a:spLocks noGrp="1"/>
          </p:cNvSpPr>
          <p:nvPr>
            <p:ph type="pic" sz="quarter" idx="18" hasCustomPrompt="1"/>
          </p:nvPr>
        </p:nvSpPr>
        <p:spPr>
          <a:xfrm>
            <a:off x="628650" y="1760935"/>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34" name="Text Placeholder 20"/>
          <p:cNvSpPr>
            <a:spLocks noGrp="1"/>
          </p:cNvSpPr>
          <p:nvPr>
            <p:ph type="body" sz="quarter" idx="19" hasCustomPrompt="1"/>
          </p:nvPr>
        </p:nvSpPr>
        <p:spPr>
          <a:xfrm>
            <a:off x="5865444" y="1760498"/>
            <a:ext cx="3132534"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35" name="Picture Placeholder 8"/>
          <p:cNvSpPr>
            <a:spLocks noGrp="1"/>
          </p:cNvSpPr>
          <p:nvPr>
            <p:ph type="pic" sz="quarter" idx="20" hasCustomPrompt="1"/>
          </p:nvPr>
        </p:nvSpPr>
        <p:spPr>
          <a:xfrm>
            <a:off x="4949853" y="1760935"/>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36" name="Picture Placeholder 8"/>
          <p:cNvSpPr>
            <a:spLocks noGrp="1"/>
          </p:cNvSpPr>
          <p:nvPr>
            <p:ph type="pic" sz="quarter" idx="21" hasCustomPrompt="1"/>
          </p:nvPr>
        </p:nvSpPr>
        <p:spPr>
          <a:xfrm>
            <a:off x="628650" y="3341150"/>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37" name="Text Placeholder 20"/>
          <p:cNvSpPr>
            <a:spLocks noGrp="1"/>
          </p:cNvSpPr>
          <p:nvPr>
            <p:ph type="body" sz="quarter" idx="22" hasCustomPrompt="1"/>
          </p:nvPr>
        </p:nvSpPr>
        <p:spPr>
          <a:xfrm>
            <a:off x="1544167" y="3341151"/>
            <a:ext cx="3132534"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38" name="Picture Placeholder 8"/>
          <p:cNvSpPr>
            <a:spLocks noGrp="1"/>
          </p:cNvSpPr>
          <p:nvPr>
            <p:ph type="pic" sz="quarter" idx="23" hasCustomPrompt="1"/>
          </p:nvPr>
        </p:nvSpPr>
        <p:spPr>
          <a:xfrm>
            <a:off x="4949853" y="3341150"/>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40" name="Text Placeholder 20"/>
          <p:cNvSpPr>
            <a:spLocks noGrp="1"/>
          </p:cNvSpPr>
          <p:nvPr>
            <p:ph type="body" sz="quarter" idx="24" hasCustomPrompt="1"/>
          </p:nvPr>
        </p:nvSpPr>
        <p:spPr>
          <a:xfrm>
            <a:off x="5865444" y="3345704"/>
            <a:ext cx="3132534" cy="636736"/>
          </a:xfrm>
        </p:spPr>
        <p:txBody>
          <a:bodyPr/>
          <a:lstStyle>
            <a:lvl1pPr>
              <a:defRPr baseline="0"/>
            </a:lvl1pPr>
            <a:lvl2pPr>
              <a:defRPr baseline="0"/>
            </a:lvl2pPr>
          </a:lstStyle>
          <a:p>
            <a:pPr lvl="0"/>
            <a:r>
              <a:rPr lang="en-US" dirty="0"/>
              <a:t>Insert Main text</a:t>
            </a:r>
          </a:p>
          <a:p>
            <a:pPr lvl="1"/>
            <a:r>
              <a:rPr lang="en-US" dirty="0"/>
              <a:t>Insert descriptor</a:t>
            </a:r>
          </a:p>
        </p:txBody>
      </p:sp>
    </p:spTree>
    <p:extLst>
      <p:ext uri="{BB962C8B-B14F-4D97-AF65-F5344CB8AC3E}">
        <p14:creationId xmlns:p14="http://schemas.microsoft.com/office/powerpoint/2010/main" val="160268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3" name="Title Placeholder 1"/>
          <p:cNvSpPr>
            <a:spLocks noGrp="1"/>
          </p:cNvSpPr>
          <p:nvPr>
            <p:ph type="title" hasCustomPrompt="1"/>
          </p:nvPr>
        </p:nvSpPr>
        <p:spPr>
          <a:xfrm>
            <a:off x="628650" y="679146"/>
            <a:ext cx="7886700" cy="833285"/>
          </a:xfrm>
          <a:prstGeom prst="rect">
            <a:avLst/>
          </a:prstGeom>
        </p:spPr>
        <p:txBody>
          <a:bodyPr vert="horz" lIns="68580" tIns="34290" rIns="68580" bIns="34290" rtlCol="0" anchor="ctr">
            <a:normAutofit/>
          </a:bodyPr>
          <a:lstStyle>
            <a:lvl1pPr>
              <a:defRPr baseline="0"/>
            </a:lvl1pPr>
          </a:lstStyle>
          <a:p>
            <a:r>
              <a:rPr lang="en-US" dirty="0"/>
              <a:t>Slide with 3 icon grid (enter slide title here) </a:t>
            </a:r>
          </a:p>
        </p:txBody>
      </p:sp>
      <p:sp>
        <p:nvSpPr>
          <p:cNvPr id="25" name="Picture Placeholder 8"/>
          <p:cNvSpPr>
            <a:spLocks noGrp="1"/>
          </p:cNvSpPr>
          <p:nvPr>
            <p:ph type="pic" sz="quarter" idx="18" hasCustomPrompt="1"/>
          </p:nvPr>
        </p:nvSpPr>
        <p:spPr>
          <a:xfrm>
            <a:off x="1264442" y="1760935"/>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26" name="Picture Placeholder 8"/>
          <p:cNvSpPr>
            <a:spLocks noGrp="1"/>
          </p:cNvSpPr>
          <p:nvPr>
            <p:ph type="pic" sz="quarter" idx="19" hasCustomPrompt="1"/>
          </p:nvPr>
        </p:nvSpPr>
        <p:spPr>
          <a:xfrm>
            <a:off x="4011460" y="1760935"/>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27" name="Picture Placeholder 8"/>
          <p:cNvSpPr>
            <a:spLocks noGrp="1"/>
          </p:cNvSpPr>
          <p:nvPr>
            <p:ph type="pic" sz="quarter" idx="20" hasCustomPrompt="1"/>
          </p:nvPr>
        </p:nvSpPr>
        <p:spPr>
          <a:xfrm>
            <a:off x="6884200" y="1760935"/>
            <a:ext cx="915591" cy="1065609"/>
          </a:xfrm>
        </p:spPr>
        <p:txBody>
          <a:bodyPr/>
          <a:lstStyle>
            <a:lvl1pPr>
              <a:defRPr/>
            </a:lvl1pPr>
          </a:lstStyle>
          <a:p>
            <a:r>
              <a:rPr lang="en-US" dirty="0"/>
              <a:t>Insert</a:t>
            </a:r>
          </a:p>
          <a:p>
            <a:r>
              <a:rPr lang="en-US" dirty="0"/>
              <a:t>Icon</a:t>
            </a:r>
          </a:p>
          <a:p>
            <a:r>
              <a:rPr lang="en-US" dirty="0"/>
              <a:t>here</a:t>
            </a:r>
          </a:p>
          <a:p>
            <a:endParaRPr lang="en-US" dirty="0"/>
          </a:p>
        </p:txBody>
      </p:sp>
      <p:sp>
        <p:nvSpPr>
          <p:cNvPr id="28" name="Text Placeholder 20"/>
          <p:cNvSpPr>
            <a:spLocks noGrp="1"/>
          </p:cNvSpPr>
          <p:nvPr>
            <p:ph type="body" sz="quarter" idx="17" hasCustomPrompt="1"/>
          </p:nvPr>
        </p:nvSpPr>
        <p:spPr>
          <a:xfrm>
            <a:off x="361717" y="3134059"/>
            <a:ext cx="2549123"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10" name="Text Placeholder 20"/>
          <p:cNvSpPr>
            <a:spLocks noGrp="1"/>
          </p:cNvSpPr>
          <p:nvPr>
            <p:ph type="body" sz="quarter" idx="23" hasCustomPrompt="1"/>
          </p:nvPr>
        </p:nvSpPr>
        <p:spPr>
          <a:xfrm>
            <a:off x="3303037" y="3134059"/>
            <a:ext cx="2549123" cy="636736"/>
          </a:xfrm>
        </p:spPr>
        <p:txBody>
          <a:bodyPr/>
          <a:lstStyle>
            <a:lvl1pPr>
              <a:defRPr baseline="0"/>
            </a:lvl1pPr>
            <a:lvl2pPr>
              <a:defRPr baseline="0"/>
            </a:lvl2pPr>
          </a:lstStyle>
          <a:p>
            <a:pPr lvl="0"/>
            <a:r>
              <a:rPr lang="en-US" dirty="0"/>
              <a:t>Insert Main text</a:t>
            </a:r>
          </a:p>
          <a:p>
            <a:pPr lvl="1"/>
            <a:r>
              <a:rPr lang="en-US" dirty="0"/>
              <a:t>Insert descriptor</a:t>
            </a:r>
          </a:p>
        </p:txBody>
      </p:sp>
      <p:sp>
        <p:nvSpPr>
          <p:cNvPr id="11" name="Text Placeholder 20"/>
          <p:cNvSpPr>
            <a:spLocks noGrp="1"/>
          </p:cNvSpPr>
          <p:nvPr>
            <p:ph type="body" sz="quarter" idx="24" hasCustomPrompt="1"/>
          </p:nvPr>
        </p:nvSpPr>
        <p:spPr>
          <a:xfrm>
            <a:off x="6244357" y="3134059"/>
            <a:ext cx="2549123" cy="636736"/>
          </a:xfrm>
        </p:spPr>
        <p:txBody>
          <a:bodyPr/>
          <a:lstStyle>
            <a:lvl1pPr>
              <a:defRPr baseline="0"/>
            </a:lvl1pPr>
            <a:lvl2pPr>
              <a:defRPr baseline="0"/>
            </a:lvl2pPr>
          </a:lstStyle>
          <a:p>
            <a:pPr lvl="0"/>
            <a:r>
              <a:rPr lang="en-US" dirty="0"/>
              <a:t>Insert Main text</a:t>
            </a:r>
          </a:p>
          <a:p>
            <a:pPr lvl="1"/>
            <a:r>
              <a:rPr lang="en-US" dirty="0"/>
              <a:t>Insert descriptor</a:t>
            </a:r>
          </a:p>
        </p:txBody>
      </p:sp>
    </p:spTree>
    <p:extLst>
      <p:ext uri="{BB962C8B-B14F-4D97-AF65-F5344CB8AC3E}">
        <p14:creationId xmlns:p14="http://schemas.microsoft.com/office/powerpoint/2010/main" val="11078437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3.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8.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49381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702" r:id="rId3"/>
    <p:sldLayoutId id="2147483652" r:id="rId4"/>
    <p:sldLayoutId id="2147483715" r:id="rId5"/>
    <p:sldLayoutId id="2147483754" r:id="rId6"/>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628650" y="963752"/>
            <a:ext cx="7886700" cy="365485"/>
          </a:xfrm>
          <a:prstGeom prst="rect">
            <a:avLst/>
          </a:prstGeom>
        </p:spPr>
        <p:txBody>
          <a:bodyPr vert="horz" lIns="68580" tIns="34290" rIns="68580" bIns="34290" rtlCol="0" anchor="ctr">
            <a:spAutoFit/>
          </a:bodyPr>
          <a:lstStyle/>
          <a:p>
            <a:r>
              <a:rPr lang="en-US" dirty="0"/>
              <a:t>Header text </a:t>
            </a:r>
          </a:p>
        </p:txBody>
      </p:sp>
      <p:sp>
        <p:nvSpPr>
          <p:cNvPr id="4"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dirty="0"/>
              <a:t>Tier One</a:t>
            </a:r>
          </a:p>
          <a:p>
            <a:pPr lvl="1"/>
            <a:r>
              <a:rPr lang="en-US" dirty="0"/>
              <a:t>Tier Two</a:t>
            </a:r>
          </a:p>
          <a:p>
            <a:pPr lvl="2"/>
            <a:r>
              <a:rPr lang="en-US" dirty="0"/>
              <a:t>Tier three</a:t>
            </a:r>
          </a:p>
          <a:p>
            <a:pPr lvl="3"/>
            <a:r>
              <a:rPr lang="en-US" dirty="0"/>
              <a:t>Tier four</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Lst>
  <p:txStyles>
    <p:titleStyle>
      <a:lvl1pPr algn="l" defTabSz="685800" rtl="0" eaLnBrk="1" latinLnBrk="0" hangingPunct="1">
        <a:lnSpc>
          <a:spcPct val="90000"/>
        </a:lnSpc>
        <a:spcBef>
          <a:spcPct val="0"/>
        </a:spcBef>
        <a:buNone/>
        <a:defRPr sz="2100" b="0" i="0" u="none" strike="noStrike" kern="1200" baseline="0">
          <a:solidFill>
            <a:schemeClr val="bg1"/>
          </a:solidFill>
          <a:effectLst/>
          <a:latin typeface="Arial" charset="0"/>
          <a:ea typeface="Arial" charset="0"/>
          <a:cs typeface="Arial" charset="0"/>
        </a:defRPr>
      </a:lvl1pPr>
    </p:titleStyle>
    <p:bodyStyle>
      <a:lvl1pPr marL="0" indent="0" algn="l" defTabSz="685800" rtl="0" eaLnBrk="1" latinLnBrk="0" hangingPunct="1">
        <a:lnSpc>
          <a:spcPct val="90000"/>
        </a:lnSpc>
        <a:spcBef>
          <a:spcPts val="750"/>
        </a:spcBef>
        <a:buFont typeface="Arial"/>
        <a:buNone/>
        <a:defRPr sz="1800" i="0" kern="1200">
          <a:solidFill>
            <a:schemeClr val="bg1"/>
          </a:solidFill>
          <a:latin typeface="Arial" charset="0"/>
          <a:ea typeface="Arial" charset="0"/>
          <a:cs typeface="Arial" charset="0"/>
        </a:defRPr>
      </a:lvl1pPr>
      <a:lvl2pPr marL="0" indent="0" algn="l" defTabSz="685800" rtl="0" eaLnBrk="1" latinLnBrk="0" hangingPunct="1">
        <a:lnSpc>
          <a:spcPct val="90000"/>
        </a:lnSpc>
        <a:spcBef>
          <a:spcPts val="375"/>
        </a:spcBef>
        <a:buFont typeface="Arial"/>
        <a:buNone/>
        <a:defRPr sz="1500" i="0" kern="1200" baseline="0">
          <a:solidFill>
            <a:schemeClr val="accent1"/>
          </a:solidFill>
          <a:latin typeface="Arial" charset="0"/>
          <a:ea typeface="Arial" charset="0"/>
          <a:cs typeface="Arial" charset="0"/>
        </a:defRPr>
      </a:lvl2pPr>
      <a:lvl3pPr marL="0" indent="0" algn="l" defTabSz="685800" rtl="0" eaLnBrk="1" latinLnBrk="0" hangingPunct="1">
        <a:lnSpc>
          <a:spcPct val="90000"/>
        </a:lnSpc>
        <a:spcBef>
          <a:spcPts val="375"/>
        </a:spcBef>
        <a:buFont typeface="Arial"/>
        <a:buNone/>
        <a:defRPr sz="1400" i="0" kern="1200" baseline="0">
          <a:solidFill>
            <a:schemeClr val="bg1"/>
          </a:solidFill>
          <a:latin typeface="Arial" charset="0"/>
          <a:ea typeface="Arial" charset="0"/>
          <a:cs typeface="Arial" charset="0"/>
        </a:defRPr>
      </a:lvl3pPr>
      <a:lvl4pPr marL="0" indent="0" algn="l" defTabSz="685800" rtl="0" eaLnBrk="1" latinLnBrk="0" hangingPunct="1">
        <a:lnSpc>
          <a:spcPct val="90000"/>
        </a:lnSpc>
        <a:spcBef>
          <a:spcPts val="375"/>
        </a:spcBef>
        <a:buFont typeface="Arial"/>
        <a:buNone/>
        <a:defRPr sz="1400" i="0" kern="1200" baseline="0">
          <a:solidFill>
            <a:schemeClr val="bg1"/>
          </a:solidFill>
          <a:latin typeface="Arial" charset="0"/>
          <a:ea typeface="Arial" charset="0"/>
          <a:cs typeface="Arial" charset="0"/>
        </a:defRPr>
      </a:lvl4pPr>
      <a:lvl5pPr marL="0" indent="0" algn="l" defTabSz="685800" rtl="0" eaLnBrk="1" latinLnBrk="0" hangingPunct="1">
        <a:lnSpc>
          <a:spcPct val="90000"/>
        </a:lnSpc>
        <a:spcBef>
          <a:spcPts val="375"/>
        </a:spcBef>
        <a:buFont typeface="Arial"/>
        <a:buNone/>
        <a:defRPr sz="1400" i="0" kern="1200">
          <a:solidFill>
            <a:schemeClr val="accent2">
              <a:lumMod val="75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52400" y="458391"/>
            <a:ext cx="8991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2051" name="Rectangle 3"/>
          <p:cNvSpPr>
            <a:spLocks noGrp="1" noChangeArrowheads="1"/>
          </p:cNvSpPr>
          <p:nvPr>
            <p:ph type="body" idx="1"/>
          </p:nvPr>
        </p:nvSpPr>
        <p:spPr bwMode="auto">
          <a:xfrm>
            <a:off x="152400" y="1371600"/>
            <a:ext cx="8763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Line 4"/>
          <p:cNvSpPr>
            <a:spLocks noChangeShapeType="1"/>
          </p:cNvSpPr>
          <p:nvPr/>
        </p:nvSpPr>
        <p:spPr bwMode="auto">
          <a:xfrm>
            <a:off x="260351" y="411956"/>
            <a:ext cx="862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srgbClr val="000000"/>
              </a:solidFill>
              <a:latin typeface="Arial" panose="020B0604020202020204" pitchFamily="34" charset="0"/>
              <a:ea typeface="MS PGothic" panose="020B0600070205080204" pitchFamily="34" charset="-128"/>
            </a:endParaRPr>
          </a:p>
        </p:txBody>
      </p:sp>
      <p:sp>
        <p:nvSpPr>
          <p:cNvPr id="2053" name="Rectangle 6"/>
          <p:cNvSpPr>
            <a:spLocks noChangeArrowheads="1"/>
          </p:cNvSpPr>
          <p:nvPr/>
        </p:nvSpPr>
        <p:spPr bwMode="black">
          <a:xfrm>
            <a:off x="5927725" y="4899422"/>
            <a:ext cx="3054350" cy="162065"/>
          </a:xfrm>
          <a:prstGeom prst="rect">
            <a:avLst/>
          </a:prstGeom>
          <a:noFill/>
          <a:ln w="9525">
            <a:noFill/>
            <a:miter lim="800000"/>
            <a:headEnd/>
            <a:tailEnd/>
          </a:ln>
        </p:spPr>
        <p:txBody>
          <a:bodyPr lIns="69056" tIns="34529" rIns="69056" bIns="3452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defTabSz="685800" fontAlgn="base">
              <a:spcBef>
                <a:spcPct val="0"/>
              </a:spcBef>
              <a:spcAft>
                <a:spcPct val="0"/>
              </a:spcAft>
              <a:defRPr/>
            </a:pPr>
            <a:r>
              <a:rPr lang="en-US" sz="600">
                <a:solidFill>
                  <a:srgbClr val="000000"/>
                </a:solidFill>
                <a:latin typeface="Calibri" panose="020F0502020204030204" pitchFamily="34" charset="0"/>
              </a:rPr>
              <a:t>© 2014 IBM Corporation</a:t>
            </a:r>
            <a:endParaRPr lang="en-US" sz="1350">
              <a:solidFill>
                <a:srgbClr val="000000"/>
              </a:solidFill>
              <a:latin typeface="Calibri" panose="020F0502020204030204" pitchFamily="34" charset="0"/>
            </a:endParaRPr>
          </a:p>
        </p:txBody>
      </p:sp>
      <p:pic>
        <p:nvPicPr>
          <p:cNvPr id="2054" name="Picture 8" descr="IBM White"/>
          <p:cNvPicPr>
            <a:picLocks noChangeAspect="1" noChangeArrowheads="1"/>
          </p:cNvPicPr>
          <p:nvPr userDrawn="1"/>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8213725" y="171450"/>
            <a:ext cx="755650" cy="2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Rectangle 7"/>
          <p:cNvSpPr>
            <a:spLocks noChangeArrowheads="1"/>
          </p:cNvSpPr>
          <p:nvPr userDrawn="1"/>
        </p:nvSpPr>
        <p:spPr bwMode="auto">
          <a:xfrm>
            <a:off x="160338" y="4886325"/>
            <a:ext cx="552450" cy="185738"/>
          </a:xfrm>
          <a:prstGeom prst="rect">
            <a:avLst/>
          </a:prstGeom>
          <a:noFill/>
          <a:ln w="9525">
            <a:noFill/>
            <a:miter lim="800000"/>
            <a:headEnd/>
            <a:tailEnd/>
          </a:ln>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defTabSz="685800" fontAlgn="base">
              <a:spcBef>
                <a:spcPct val="0"/>
              </a:spcBef>
              <a:spcAft>
                <a:spcPct val="0"/>
              </a:spcAft>
              <a:defRPr/>
            </a:pPr>
            <a:fld id="{ADA135F0-21A0-4F11-A7DE-8ED71255CBB5}" type="slidenum">
              <a:rPr lang="en-US" sz="750" smtClean="0">
                <a:solidFill>
                  <a:srgbClr val="000000"/>
                </a:solidFill>
                <a:latin typeface="Calibri" panose="020F0502020204030204" pitchFamily="34" charset="0"/>
              </a:rPr>
              <a:pPr defTabSz="685800" fontAlgn="base">
                <a:spcBef>
                  <a:spcPct val="0"/>
                </a:spcBef>
                <a:spcAft>
                  <a:spcPct val="0"/>
                </a:spcAft>
                <a:defRPr/>
              </a:pPr>
              <a:t>‹#›</a:t>
            </a:fld>
            <a:endParaRPr lang="en-US" sz="750">
              <a:solidFill>
                <a:srgbClr val="000000"/>
              </a:solidFill>
              <a:latin typeface="Calibri" panose="020F0502020204030204" pitchFamily="34" charset="0"/>
            </a:endParaRPr>
          </a:p>
        </p:txBody>
      </p:sp>
    </p:spTree>
    <p:extLst>
      <p:ext uri="{BB962C8B-B14F-4D97-AF65-F5344CB8AC3E}">
        <p14:creationId xmlns:p14="http://schemas.microsoft.com/office/powerpoint/2010/main" val="141609160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fade/>
  </p:transition>
  <p:txStyles>
    <p:titleStyle>
      <a:lvl1pPr algn="l" rtl="0" eaLnBrk="0" fontAlgn="base" hangingPunct="0">
        <a:spcBef>
          <a:spcPct val="0"/>
        </a:spcBef>
        <a:spcAft>
          <a:spcPct val="0"/>
        </a:spcAft>
        <a:defRPr sz="1650" kern="1200">
          <a:solidFill>
            <a:schemeClr val="accent1"/>
          </a:solidFill>
          <a:latin typeface="+mj-lt"/>
          <a:ea typeface="+mj-ea"/>
          <a:cs typeface="+mj-cs"/>
        </a:defRPr>
      </a:lvl1pPr>
      <a:lvl2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5pPr>
      <a:lvl6pPr marL="3429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6pPr>
      <a:lvl7pPr marL="6858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7pPr>
      <a:lvl8pPr marL="10287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8pPr>
      <a:lvl9pPr marL="13716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9pPr>
    </p:titleStyle>
    <p:bodyStyle>
      <a:lvl1pPr marL="128588" indent="-128588" algn="l" rtl="0" eaLnBrk="0" fontAlgn="base" hangingPunct="0">
        <a:spcBef>
          <a:spcPct val="20000"/>
        </a:spcBef>
        <a:spcAft>
          <a:spcPct val="0"/>
        </a:spcAft>
        <a:buClr>
          <a:schemeClr val="tx1"/>
        </a:buClr>
        <a:buFont typeface="Wingdings" panose="05000000000000000000" pitchFamily="2" charset="2"/>
        <a:buChar char="§"/>
        <a:defRPr sz="1200" kern="1200">
          <a:solidFill>
            <a:schemeClr val="tx1"/>
          </a:solidFill>
          <a:latin typeface="+mn-lt"/>
          <a:ea typeface="+mn-ea"/>
          <a:cs typeface="+mn-cs"/>
        </a:defRPr>
      </a:lvl1pPr>
      <a:lvl2pPr marL="429816" indent="-172641" algn="l" rtl="0" eaLnBrk="0" fontAlgn="base" hangingPunct="0">
        <a:spcBef>
          <a:spcPct val="20000"/>
        </a:spcBef>
        <a:spcAft>
          <a:spcPct val="0"/>
        </a:spcAft>
        <a:buClr>
          <a:schemeClr val="tx1"/>
        </a:buClr>
        <a:buFont typeface="Arial" panose="020B0604020202020204" pitchFamily="34" charset="0"/>
        <a:buChar char="–"/>
        <a:defRPr sz="1200" kern="1200">
          <a:solidFill>
            <a:schemeClr val="tx1"/>
          </a:solidFill>
          <a:latin typeface="+mn-lt"/>
          <a:ea typeface="+mn-ea"/>
          <a:cs typeface="+mn-cs"/>
        </a:defRPr>
      </a:lvl2pPr>
      <a:lvl3pPr marL="770335"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3pPr>
      <a:lvl4pPr marL="1112044"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4pPr>
      <a:lvl5pPr marL="1454944"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bwMode="auto">
          <a:xfrm>
            <a:off x="274639" y="1063229"/>
            <a:ext cx="8594725" cy="363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0483" name="Line 3"/>
          <p:cNvSpPr>
            <a:spLocks noChangeShapeType="1"/>
          </p:cNvSpPr>
          <p:nvPr/>
        </p:nvSpPr>
        <p:spPr bwMode="auto">
          <a:xfrm flipV="1">
            <a:off x="274639" y="411956"/>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srgbClr val="000000"/>
              </a:solidFill>
              <a:ea typeface="MS PGothic" panose="020B0600070205080204" pitchFamily="34" charset="-128"/>
            </a:endParaRPr>
          </a:p>
        </p:txBody>
      </p:sp>
      <p:sp>
        <p:nvSpPr>
          <p:cNvPr id="1028" name="Rectangle 6"/>
          <p:cNvSpPr>
            <a:spLocks noChangeArrowheads="1"/>
          </p:cNvSpPr>
          <p:nvPr/>
        </p:nvSpPr>
        <p:spPr bwMode="black">
          <a:xfrm>
            <a:off x="7589838" y="4902994"/>
            <a:ext cx="1371600" cy="138113"/>
          </a:xfrm>
          <a:prstGeom prst="rect">
            <a:avLst/>
          </a:prstGeom>
          <a:noFill/>
          <a:ln>
            <a:noFill/>
          </a:ln>
          <a:extLst>
            <a:ext uri="{909E8E84-426E-40dd-AFC4-6F175D3DCCD1}"/>
            <a:ext uri="{91240B29-F687-4f45-9708-019B960494DF}"/>
          </a:extLst>
        </p:spPr>
        <p:txBody>
          <a:bodyPr lIns="69056" tIns="34529" rIns="69056" bIns="34529"/>
          <a:lstStyle>
            <a:lvl1pPr eaLnBrk="0" hangingPunct="0">
              <a:defRPr sz="1400" i="1">
                <a:solidFill>
                  <a:srgbClr val="000400"/>
                </a:solidFill>
                <a:latin typeface="Arial" panose="020B0604020202020204" pitchFamily="34" charset="0"/>
                <a:ea typeface="SimSun" panose="02010600030101010101" pitchFamily="2" charset="-122"/>
              </a:defRPr>
            </a:lvl1pPr>
            <a:lvl2pPr marL="742950" indent="-285750" eaLnBrk="0" hangingPunct="0">
              <a:defRPr sz="1400" i="1">
                <a:solidFill>
                  <a:srgbClr val="000400"/>
                </a:solidFill>
                <a:latin typeface="Arial" panose="020B0604020202020204" pitchFamily="34" charset="0"/>
                <a:ea typeface="SimSun" panose="02010600030101010101" pitchFamily="2" charset="-122"/>
              </a:defRPr>
            </a:lvl2pPr>
            <a:lvl3pPr marL="1143000" indent="-228600" eaLnBrk="0" hangingPunct="0">
              <a:defRPr sz="1400" i="1">
                <a:solidFill>
                  <a:srgbClr val="000400"/>
                </a:solidFill>
                <a:latin typeface="Arial" panose="020B0604020202020204" pitchFamily="34" charset="0"/>
                <a:ea typeface="SimSun" panose="02010600030101010101" pitchFamily="2" charset="-122"/>
              </a:defRPr>
            </a:lvl3pPr>
            <a:lvl4pPr marL="1600200" indent="-228600" eaLnBrk="0" hangingPunct="0">
              <a:defRPr sz="1400" i="1">
                <a:solidFill>
                  <a:srgbClr val="000400"/>
                </a:solidFill>
                <a:latin typeface="Arial" panose="020B0604020202020204" pitchFamily="34" charset="0"/>
                <a:ea typeface="SimSun" panose="02010600030101010101" pitchFamily="2" charset="-122"/>
              </a:defRPr>
            </a:lvl4pPr>
            <a:lvl5pPr marL="2057400" indent="-228600" eaLnBrk="0" hangingPunct="0">
              <a:defRPr sz="1400" i="1">
                <a:solidFill>
                  <a:srgbClr val="000400"/>
                </a:solidFill>
                <a:latin typeface="Arial" panose="020B0604020202020204" pitchFamily="34" charset="0"/>
                <a:ea typeface="SimSun" panose="02010600030101010101" pitchFamily="2" charset="-122"/>
              </a:defRPr>
            </a:lvl5pPr>
            <a:lvl6pPr marL="2514600" indent="-228600" defTabSz="457200" eaLnBrk="0" fontAlgn="base" hangingPunct="0">
              <a:lnSpc>
                <a:spcPct val="90000"/>
              </a:lnSpc>
              <a:spcBef>
                <a:spcPct val="50000"/>
              </a:spcBef>
              <a:spcAft>
                <a:spcPct val="0"/>
              </a:spcAft>
              <a:buClr>
                <a:schemeClr val="tx1"/>
              </a:buClr>
              <a:buFont typeface="Wingdings" panose="05000000000000000000" pitchFamily="2" charset="2"/>
              <a:defRPr sz="1400" i="1">
                <a:solidFill>
                  <a:srgbClr val="000400"/>
                </a:solidFill>
                <a:latin typeface="Arial" panose="020B0604020202020204" pitchFamily="34" charset="0"/>
                <a:ea typeface="SimSun" panose="02010600030101010101" pitchFamily="2" charset="-122"/>
              </a:defRPr>
            </a:lvl6pPr>
            <a:lvl7pPr marL="2971800" indent="-228600" defTabSz="457200" eaLnBrk="0" fontAlgn="base" hangingPunct="0">
              <a:lnSpc>
                <a:spcPct val="90000"/>
              </a:lnSpc>
              <a:spcBef>
                <a:spcPct val="50000"/>
              </a:spcBef>
              <a:spcAft>
                <a:spcPct val="0"/>
              </a:spcAft>
              <a:buClr>
                <a:schemeClr val="tx1"/>
              </a:buClr>
              <a:buFont typeface="Wingdings" panose="05000000000000000000" pitchFamily="2" charset="2"/>
              <a:defRPr sz="1400" i="1">
                <a:solidFill>
                  <a:srgbClr val="000400"/>
                </a:solidFill>
                <a:latin typeface="Arial" panose="020B0604020202020204" pitchFamily="34" charset="0"/>
                <a:ea typeface="SimSun" panose="02010600030101010101" pitchFamily="2" charset="-122"/>
              </a:defRPr>
            </a:lvl7pPr>
            <a:lvl8pPr marL="3429000" indent="-228600" defTabSz="457200" eaLnBrk="0" fontAlgn="base" hangingPunct="0">
              <a:lnSpc>
                <a:spcPct val="90000"/>
              </a:lnSpc>
              <a:spcBef>
                <a:spcPct val="50000"/>
              </a:spcBef>
              <a:spcAft>
                <a:spcPct val="0"/>
              </a:spcAft>
              <a:buClr>
                <a:schemeClr val="tx1"/>
              </a:buClr>
              <a:buFont typeface="Wingdings" panose="05000000000000000000" pitchFamily="2" charset="2"/>
              <a:defRPr sz="1400" i="1">
                <a:solidFill>
                  <a:srgbClr val="000400"/>
                </a:solidFill>
                <a:latin typeface="Arial" panose="020B0604020202020204" pitchFamily="34" charset="0"/>
                <a:ea typeface="SimSun" panose="02010600030101010101" pitchFamily="2" charset="-122"/>
              </a:defRPr>
            </a:lvl8pPr>
            <a:lvl9pPr marL="3886200" indent="-228600" defTabSz="457200" eaLnBrk="0" fontAlgn="base" hangingPunct="0">
              <a:lnSpc>
                <a:spcPct val="90000"/>
              </a:lnSpc>
              <a:spcBef>
                <a:spcPct val="50000"/>
              </a:spcBef>
              <a:spcAft>
                <a:spcPct val="0"/>
              </a:spcAft>
              <a:buClr>
                <a:schemeClr val="tx1"/>
              </a:buClr>
              <a:buFont typeface="Wingdings" panose="05000000000000000000" pitchFamily="2" charset="2"/>
              <a:defRPr sz="1400" i="1">
                <a:solidFill>
                  <a:srgbClr val="000400"/>
                </a:solidFill>
                <a:latin typeface="Arial" panose="020B0604020202020204" pitchFamily="34" charset="0"/>
                <a:ea typeface="SimSun" panose="02010600030101010101" pitchFamily="2" charset="-122"/>
              </a:defRPr>
            </a:lvl9pPr>
          </a:lstStyle>
          <a:p>
            <a:pPr algn="r" defTabSz="342900" eaLnBrk="1" fontAlgn="base" hangingPunct="1">
              <a:spcBef>
                <a:spcPct val="0"/>
              </a:spcBef>
              <a:spcAft>
                <a:spcPct val="0"/>
              </a:spcAft>
              <a:defRPr/>
            </a:pPr>
            <a:r>
              <a:rPr lang="en-US" altLang="en-US" sz="600" i="0">
                <a:solidFill>
                  <a:srgbClr val="000000"/>
                </a:solidFill>
              </a:rPr>
              <a:t>© 2014 IBM Corporation</a:t>
            </a:r>
            <a:endParaRPr lang="en-US" altLang="en-US" sz="1350" i="0">
              <a:solidFill>
                <a:srgbClr val="000000"/>
              </a:solidFill>
            </a:endParaRPr>
          </a:p>
        </p:txBody>
      </p:sp>
      <p:pic>
        <p:nvPicPr>
          <p:cNvPr id="20485" name="Picture 5" descr="R120_G137_B251-2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80401" y="170260"/>
            <a:ext cx="588963"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6"/>
          <p:cNvSpPr>
            <a:spLocks noGrp="1" noChangeArrowheads="1"/>
          </p:cNvSpPr>
          <p:nvPr>
            <p:ph type="title"/>
          </p:nvPr>
        </p:nvSpPr>
        <p:spPr bwMode="auto">
          <a:xfrm>
            <a:off x="274639" y="445294"/>
            <a:ext cx="8594725" cy="50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923655" name="Rectangle 7"/>
          <p:cNvSpPr>
            <a:spLocks noGrp="1" noChangeArrowheads="1"/>
          </p:cNvSpPr>
          <p:nvPr>
            <p:ph type="sldNum" sz="quarter" idx="4"/>
          </p:nvPr>
        </p:nvSpPr>
        <p:spPr bwMode="black">
          <a:xfrm>
            <a:off x="296864" y="4902994"/>
            <a:ext cx="1436687" cy="126206"/>
          </a:xfrm>
          <a:prstGeom prst="rect">
            <a:avLst/>
          </a:prstGeom>
          <a:noFill/>
          <a:ln>
            <a:noFill/>
          </a:ln>
          <a:effectLst/>
          <a:extLst>
            <a:ext uri="{909E8E84-426E-40dd-AFC4-6F175D3DCCD1}"/>
            <a:ext uri="{91240B29-F687-4f45-9708-019B960494DF}"/>
            <a:ext uri="{AF507438-7753-43e0-B8FC-AC1667EBCBE1}"/>
          </a:extLst>
        </p:spPr>
        <p:txBody>
          <a:bodyPr vert="horz" wrap="square" lIns="92075" tIns="46038" rIns="92075" bIns="46038" numCol="1" anchor="t" anchorCtr="0" compatLnSpc="1">
            <a:prstTxWarp prst="textNoShape">
              <a:avLst/>
            </a:prstTxWarp>
          </a:bodyPr>
          <a:lstStyle>
            <a:lvl1pPr defTabSz="342900" eaLnBrk="1" hangingPunct="1">
              <a:defRPr sz="600" b="0">
                <a:solidFill>
                  <a:srgbClr val="000000"/>
                </a:solidFill>
                <a:ea typeface="SimSun" panose="02010600030101010101" pitchFamily="2" charset="-122"/>
              </a:defRPr>
            </a:lvl1pPr>
          </a:lstStyle>
          <a:p>
            <a:pPr fontAlgn="base">
              <a:spcBef>
                <a:spcPct val="0"/>
              </a:spcBef>
              <a:spcAft>
                <a:spcPct val="0"/>
              </a:spcAft>
              <a:defRPr/>
            </a:pPr>
            <a:fld id="{7BB4A697-391D-435D-A449-221863CD1D1B}" type="slidenum">
              <a:rPr lang="en-US" altLang="en-US"/>
              <a:pPr fontAlgn="base">
                <a:spcBef>
                  <a:spcPct val="0"/>
                </a:spcBef>
                <a:spcAft>
                  <a:spcPct val="0"/>
                </a:spcAft>
                <a:defRPr/>
              </a:pPr>
              <a:t>‹#›</a:t>
            </a:fld>
            <a:r>
              <a:rPr lang="en-US" altLang="en-US"/>
              <a:t> IBM Confidential</a:t>
            </a:r>
          </a:p>
          <a:p>
            <a:pPr fontAlgn="base">
              <a:spcBef>
                <a:spcPct val="0"/>
              </a:spcBef>
              <a:spcAft>
                <a:spcPct val="0"/>
              </a:spcAft>
              <a:defRPr/>
            </a:pPr>
            <a:endParaRPr lang="en-US" altLang="en-US"/>
          </a:p>
        </p:txBody>
      </p:sp>
    </p:spTree>
    <p:extLst>
      <p:ext uri="{BB962C8B-B14F-4D97-AF65-F5344CB8AC3E}">
        <p14:creationId xmlns:p14="http://schemas.microsoft.com/office/powerpoint/2010/main" val="203738669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hdr="0" ftr="0" dt="0"/>
  <p:txStyles>
    <p:titleStyle>
      <a:lvl1pPr algn="l" rtl="0" eaLnBrk="0" fontAlgn="base" hangingPunct="0">
        <a:lnSpc>
          <a:spcPct val="90000"/>
        </a:lnSpc>
        <a:spcBef>
          <a:spcPct val="0"/>
        </a:spcBef>
        <a:spcAft>
          <a:spcPct val="0"/>
        </a:spcAft>
        <a:defRPr sz="1650">
          <a:solidFill>
            <a:schemeClr val="hlink"/>
          </a:solidFill>
          <a:latin typeface="+mj-lt"/>
          <a:ea typeface="+mj-ea"/>
          <a:cs typeface="+mj-cs"/>
        </a:defRPr>
      </a:lvl1pPr>
      <a:lvl2pPr algn="l" rtl="0" eaLnBrk="0" fontAlgn="base" hangingPunct="0">
        <a:lnSpc>
          <a:spcPct val="90000"/>
        </a:lnSpc>
        <a:spcBef>
          <a:spcPct val="0"/>
        </a:spcBef>
        <a:spcAft>
          <a:spcPct val="0"/>
        </a:spcAft>
        <a:defRPr sz="1650">
          <a:solidFill>
            <a:schemeClr val="hlink"/>
          </a:solidFill>
          <a:latin typeface="Arial" pitchFamily="34" charset="0"/>
          <a:cs typeface="Arial" pitchFamily="34" charset="0"/>
        </a:defRPr>
      </a:lvl2pPr>
      <a:lvl3pPr algn="l" rtl="0" eaLnBrk="0" fontAlgn="base" hangingPunct="0">
        <a:lnSpc>
          <a:spcPct val="90000"/>
        </a:lnSpc>
        <a:spcBef>
          <a:spcPct val="0"/>
        </a:spcBef>
        <a:spcAft>
          <a:spcPct val="0"/>
        </a:spcAft>
        <a:defRPr sz="1650">
          <a:solidFill>
            <a:schemeClr val="hlink"/>
          </a:solidFill>
          <a:latin typeface="Arial" pitchFamily="34" charset="0"/>
          <a:cs typeface="Arial" pitchFamily="34" charset="0"/>
        </a:defRPr>
      </a:lvl3pPr>
      <a:lvl4pPr algn="l" rtl="0" eaLnBrk="0" fontAlgn="base" hangingPunct="0">
        <a:lnSpc>
          <a:spcPct val="90000"/>
        </a:lnSpc>
        <a:spcBef>
          <a:spcPct val="0"/>
        </a:spcBef>
        <a:spcAft>
          <a:spcPct val="0"/>
        </a:spcAft>
        <a:defRPr sz="1650">
          <a:solidFill>
            <a:schemeClr val="hlink"/>
          </a:solidFill>
          <a:latin typeface="Arial" pitchFamily="34" charset="0"/>
          <a:cs typeface="Arial" pitchFamily="34" charset="0"/>
        </a:defRPr>
      </a:lvl4pPr>
      <a:lvl5pPr algn="l" rtl="0" eaLnBrk="0" fontAlgn="base" hangingPunct="0">
        <a:lnSpc>
          <a:spcPct val="90000"/>
        </a:lnSpc>
        <a:spcBef>
          <a:spcPct val="0"/>
        </a:spcBef>
        <a:spcAft>
          <a:spcPct val="0"/>
        </a:spcAft>
        <a:defRPr sz="1650">
          <a:solidFill>
            <a:schemeClr val="hlink"/>
          </a:solidFill>
          <a:latin typeface="Arial" pitchFamily="34" charset="0"/>
          <a:cs typeface="Arial" pitchFamily="34" charset="0"/>
        </a:defRPr>
      </a:lvl5pPr>
      <a:lvl6pPr marL="342900" algn="l" rtl="0" fontAlgn="base">
        <a:lnSpc>
          <a:spcPct val="90000"/>
        </a:lnSpc>
        <a:spcBef>
          <a:spcPct val="0"/>
        </a:spcBef>
        <a:spcAft>
          <a:spcPct val="0"/>
        </a:spcAft>
        <a:defRPr sz="1650">
          <a:solidFill>
            <a:schemeClr val="hlink"/>
          </a:solidFill>
          <a:latin typeface="Arial" pitchFamily="34" charset="0"/>
          <a:cs typeface="Arial" pitchFamily="34" charset="0"/>
        </a:defRPr>
      </a:lvl6pPr>
      <a:lvl7pPr marL="685800" algn="l" rtl="0" fontAlgn="base">
        <a:lnSpc>
          <a:spcPct val="90000"/>
        </a:lnSpc>
        <a:spcBef>
          <a:spcPct val="0"/>
        </a:spcBef>
        <a:spcAft>
          <a:spcPct val="0"/>
        </a:spcAft>
        <a:defRPr sz="1650">
          <a:solidFill>
            <a:schemeClr val="hlink"/>
          </a:solidFill>
          <a:latin typeface="Arial" pitchFamily="34" charset="0"/>
          <a:cs typeface="Arial" pitchFamily="34" charset="0"/>
        </a:defRPr>
      </a:lvl7pPr>
      <a:lvl8pPr marL="1028700" algn="l" rtl="0" fontAlgn="base">
        <a:lnSpc>
          <a:spcPct val="90000"/>
        </a:lnSpc>
        <a:spcBef>
          <a:spcPct val="0"/>
        </a:spcBef>
        <a:spcAft>
          <a:spcPct val="0"/>
        </a:spcAft>
        <a:defRPr sz="1650">
          <a:solidFill>
            <a:schemeClr val="hlink"/>
          </a:solidFill>
          <a:latin typeface="Arial" pitchFamily="34" charset="0"/>
          <a:cs typeface="Arial" pitchFamily="34" charset="0"/>
        </a:defRPr>
      </a:lvl8pPr>
      <a:lvl9pPr marL="1371600" algn="l" rtl="0" fontAlgn="base">
        <a:lnSpc>
          <a:spcPct val="90000"/>
        </a:lnSpc>
        <a:spcBef>
          <a:spcPct val="0"/>
        </a:spcBef>
        <a:spcAft>
          <a:spcPct val="0"/>
        </a:spcAft>
        <a:defRPr sz="1650">
          <a:solidFill>
            <a:schemeClr val="hlink"/>
          </a:solidFill>
          <a:latin typeface="Arial" pitchFamily="34" charset="0"/>
          <a:cs typeface="Arial" pitchFamily="34" charset="0"/>
        </a:defRPr>
      </a:lvl9pPr>
    </p:titleStyle>
    <p:bodyStyle>
      <a:lvl1pPr marL="129779" indent="-129779" algn="l" rtl="0" eaLnBrk="0" fontAlgn="base" hangingPunct="0">
        <a:spcBef>
          <a:spcPct val="50000"/>
        </a:spcBef>
        <a:spcAft>
          <a:spcPct val="0"/>
        </a:spcAft>
        <a:buClr>
          <a:schemeClr val="tx1"/>
        </a:buClr>
        <a:buFont typeface="Wingdings" panose="05000000000000000000" pitchFamily="2" charset="2"/>
        <a:buChar char="§"/>
        <a:defRPr sz="1200">
          <a:solidFill>
            <a:schemeClr val="tx1"/>
          </a:solidFill>
          <a:latin typeface="+mn-lt"/>
          <a:ea typeface="+mn-ea"/>
          <a:cs typeface="+mn-cs"/>
        </a:defRPr>
      </a:lvl1pPr>
      <a:lvl2pPr marL="382191" indent="-122635" algn="l" rtl="0" eaLnBrk="0" fontAlgn="base" hangingPunct="0">
        <a:spcBef>
          <a:spcPct val="0"/>
        </a:spcBef>
        <a:spcAft>
          <a:spcPct val="0"/>
        </a:spcAft>
        <a:buClr>
          <a:schemeClr val="tx1"/>
        </a:buClr>
        <a:buFont typeface="Arial" panose="020B0604020202020204" pitchFamily="34" charset="0"/>
        <a:buChar char="–"/>
        <a:defRPr sz="1200">
          <a:solidFill>
            <a:schemeClr val="tx1"/>
          </a:solidFill>
          <a:latin typeface="+mn-lt"/>
          <a:cs typeface="+mn-cs"/>
        </a:defRPr>
      </a:lvl2pPr>
      <a:lvl3pPr marL="641747" indent="-129779" algn="l" rtl="0" eaLnBrk="0" fontAlgn="base" hangingPunct="0">
        <a:spcBef>
          <a:spcPct val="0"/>
        </a:spcBef>
        <a:spcAft>
          <a:spcPct val="0"/>
        </a:spcAft>
        <a:buClr>
          <a:schemeClr val="tx1"/>
        </a:buClr>
        <a:buChar char="•"/>
        <a:defRPr sz="1200">
          <a:solidFill>
            <a:schemeClr val="tx1"/>
          </a:solidFill>
          <a:latin typeface="+mn-lt"/>
          <a:cs typeface="+mn-cs"/>
        </a:defRPr>
      </a:lvl3pPr>
      <a:lvl4pPr marL="902494" indent="-129779" algn="l" rtl="0" eaLnBrk="0" fontAlgn="base" hangingPunct="0">
        <a:spcBef>
          <a:spcPct val="20000"/>
        </a:spcBef>
        <a:spcAft>
          <a:spcPct val="0"/>
        </a:spcAft>
        <a:buClr>
          <a:schemeClr val="bg1"/>
        </a:buClr>
        <a:defRPr sz="1200">
          <a:solidFill>
            <a:schemeClr val="bg1"/>
          </a:solidFill>
          <a:latin typeface="+mn-lt"/>
          <a:cs typeface="+mn-cs"/>
        </a:defRPr>
      </a:lvl4pPr>
      <a:lvl5pPr marL="1154906" indent="-122635" algn="l" rtl="0" eaLnBrk="0" fontAlgn="base" hangingPunct="0">
        <a:spcBef>
          <a:spcPct val="20000"/>
        </a:spcBef>
        <a:spcAft>
          <a:spcPct val="0"/>
        </a:spcAft>
        <a:buClr>
          <a:schemeClr val="bg1"/>
        </a:buClr>
        <a:buChar char="»"/>
        <a:defRPr sz="1200">
          <a:solidFill>
            <a:schemeClr val="bg1"/>
          </a:solidFill>
          <a:latin typeface="+mn-lt"/>
          <a:cs typeface="+mn-cs"/>
        </a:defRPr>
      </a:lvl5pPr>
      <a:lvl6pPr marL="1497806" indent="-122635" algn="l" rtl="0" fontAlgn="base">
        <a:spcBef>
          <a:spcPct val="20000"/>
        </a:spcBef>
        <a:spcAft>
          <a:spcPct val="0"/>
        </a:spcAft>
        <a:buClr>
          <a:schemeClr val="bg1"/>
        </a:buClr>
        <a:buChar char="»"/>
        <a:defRPr sz="1200">
          <a:solidFill>
            <a:schemeClr val="bg1"/>
          </a:solidFill>
          <a:latin typeface="+mn-lt"/>
          <a:cs typeface="+mn-cs"/>
        </a:defRPr>
      </a:lvl6pPr>
      <a:lvl7pPr marL="1840706" indent="-122635" algn="l" rtl="0" fontAlgn="base">
        <a:spcBef>
          <a:spcPct val="20000"/>
        </a:spcBef>
        <a:spcAft>
          <a:spcPct val="0"/>
        </a:spcAft>
        <a:buClr>
          <a:schemeClr val="bg1"/>
        </a:buClr>
        <a:buChar char="»"/>
        <a:defRPr sz="1200">
          <a:solidFill>
            <a:schemeClr val="bg1"/>
          </a:solidFill>
          <a:latin typeface="+mn-lt"/>
          <a:cs typeface="+mn-cs"/>
        </a:defRPr>
      </a:lvl7pPr>
      <a:lvl8pPr marL="2183606" indent="-122635" algn="l" rtl="0" fontAlgn="base">
        <a:spcBef>
          <a:spcPct val="20000"/>
        </a:spcBef>
        <a:spcAft>
          <a:spcPct val="0"/>
        </a:spcAft>
        <a:buClr>
          <a:schemeClr val="bg1"/>
        </a:buClr>
        <a:buChar char="»"/>
        <a:defRPr sz="1200">
          <a:solidFill>
            <a:schemeClr val="bg1"/>
          </a:solidFill>
          <a:latin typeface="+mn-lt"/>
          <a:cs typeface="+mn-cs"/>
        </a:defRPr>
      </a:lvl8pPr>
      <a:lvl9pPr marL="2526506" indent="-122635" algn="l" rtl="0" fontAlgn="base">
        <a:spcBef>
          <a:spcPct val="20000"/>
        </a:spcBef>
        <a:spcAft>
          <a:spcPct val="0"/>
        </a:spcAft>
        <a:buClr>
          <a:schemeClr val="bg1"/>
        </a:buClr>
        <a:buChar char="»"/>
        <a:defRPr sz="1200">
          <a:solidFill>
            <a:schemeClr val="bg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A8EFD8E-DF32-4F6F-B2B2-C76C2975756A}"/>
              </a:ext>
            </a:extLst>
          </p:cNvPr>
          <p:cNvSpPr>
            <a:spLocks noGrp="1" noChangeArrowheads="1"/>
          </p:cNvSpPr>
          <p:nvPr>
            <p:ph type="title"/>
          </p:nvPr>
        </p:nvSpPr>
        <p:spPr bwMode="auto">
          <a:xfrm>
            <a:off x="152400" y="458391"/>
            <a:ext cx="8991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37891" name="Rectangle 3">
            <a:extLst>
              <a:ext uri="{FF2B5EF4-FFF2-40B4-BE49-F238E27FC236}">
                <a16:creationId xmlns:a16="http://schemas.microsoft.com/office/drawing/2014/main" id="{981C5A4C-30CA-4461-8569-0D5BE04681A5}"/>
              </a:ext>
            </a:extLst>
          </p:cNvPr>
          <p:cNvSpPr>
            <a:spLocks noGrp="1" noChangeArrowheads="1"/>
          </p:cNvSpPr>
          <p:nvPr>
            <p:ph type="body" idx="1"/>
          </p:nvPr>
        </p:nvSpPr>
        <p:spPr bwMode="auto">
          <a:xfrm>
            <a:off x="152400" y="1371600"/>
            <a:ext cx="8763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7892" name="Line 4">
            <a:extLst>
              <a:ext uri="{FF2B5EF4-FFF2-40B4-BE49-F238E27FC236}">
                <a16:creationId xmlns:a16="http://schemas.microsoft.com/office/drawing/2014/main" id="{D758DED8-7DC9-4F1E-B7CC-655A68FD2EED}"/>
              </a:ext>
            </a:extLst>
          </p:cNvPr>
          <p:cNvSpPr>
            <a:spLocks noChangeShapeType="1"/>
          </p:cNvSpPr>
          <p:nvPr/>
        </p:nvSpPr>
        <p:spPr bwMode="auto">
          <a:xfrm>
            <a:off x="260351" y="411956"/>
            <a:ext cx="862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3" name="Rectangle 6">
            <a:extLst>
              <a:ext uri="{FF2B5EF4-FFF2-40B4-BE49-F238E27FC236}">
                <a16:creationId xmlns:a16="http://schemas.microsoft.com/office/drawing/2014/main" id="{898DDF5C-9DFB-4643-AD72-1AEB3492F3DB}"/>
              </a:ext>
            </a:extLst>
          </p:cNvPr>
          <p:cNvSpPr>
            <a:spLocks noChangeArrowheads="1"/>
          </p:cNvSpPr>
          <p:nvPr/>
        </p:nvSpPr>
        <p:spPr bwMode="black">
          <a:xfrm>
            <a:off x="5927725" y="4899422"/>
            <a:ext cx="3054350" cy="162065"/>
          </a:xfrm>
          <a:prstGeom prst="rect">
            <a:avLst/>
          </a:prstGeom>
          <a:noFill/>
          <a:ln w="9525">
            <a:noFill/>
            <a:miter lim="800000"/>
            <a:headEnd/>
            <a:tailEnd/>
          </a:ln>
        </p:spPr>
        <p:txBody>
          <a:bodyPr lIns="69056" tIns="34529" rIns="69056" bIns="3452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sz="600">
                <a:solidFill>
                  <a:srgbClr val="000000"/>
                </a:solidFill>
                <a:latin typeface="Calibri" panose="020F0502020204030204" pitchFamily="34" charset="0"/>
              </a:rPr>
              <a:t>© 2014 IBM Corporation</a:t>
            </a:r>
            <a:endParaRPr lang="en-US" sz="1350">
              <a:solidFill>
                <a:srgbClr val="000000"/>
              </a:solidFill>
              <a:latin typeface="Calibri" panose="020F0502020204030204" pitchFamily="34" charset="0"/>
            </a:endParaRPr>
          </a:p>
        </p:txBody>
      </p:sp>
      <p:pic>
        <p:nvPicPr>
          <p:cNvPr id="37894" name="Picture 8" descr="IBM White">
            <a:extLst>
              <a:ext uri="{FF2B5EF4-FFF2-40B4-BE49-F238E27FC236}">
                <a16:creationId xmlns:a16="http://schemas.microsoft.com/office/drawing/2014/main" id="{488433D6-B3D4-4976-A8B5-94FBD29C6796}"/>
              </a:ext>
            </a:extLst>
          </p:cNvPr>
          <p:cNvPicPr>
            <a:picLocks noChangeAspect="1" noChangeArrowheads="1"/>
          </p:cNvPicPr>
          <p:nvPr userDrawn="1"/>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8213725" y="171450"/>
            <a:ext cx="755650" cy="2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Rectangle 7">
            <a:extLst>
              <a:ext uri="{FF2B5EF4-FFF2-40B4-BE49-F238E27FC236}">
                <a16:creationId xmlns:a16="http://schemas.microsoft.com/office/drawing/2014/main" id="{FE2668C9-493D-4092-8B26-15434454E7EE}"/>
              </a:ext>
            </a:extLst>
          </p:cNvPr>
          <p:cNvSpPr>
            <a:spLocks noChangeArrowheads="1"/>
          </p:cNvSpPr>
          <p:nvPr userDrawn="1"/>
        </p:nvSpPr>
        <p:spPr bwMode="auto">
          <a:xfrm>
            <a:off x="160338" y="4886325"/>
            <a:ext cx="552450" cy="185738"/>
          </a:xfrm>
          <a:prstGeom prst="rect">
            <a:avLst/>
          </a:prstGeom>
          <a:noFill/>
          <a:ln w="9525">
            <a:noFill/>
            <a:miter lim="800000"/>
            <a:headEnd/>
            <a:tailEnd/>
          </a:ln>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fld id="{8B8E2564-EFE9-4988-9555-BFA6E88A027B}" type="slidenum">
              <a:rPr lang="en-US" sz="750" smtClean="0">
                <a:solidFill>
                  <a:srgbClr val="000000"/>
                </a:solidFill>
                <a:latin typeface="Calibri" panose="020F0502020204030204" pitchFamily="34" charset="0"/>
              </a:rPr>
              <a:pPr eaLnBrk="1" hangingPunct="1">
                <a:defRPr/>
              </a:pPr>
              <a:t>‹#›</a:t>
            </a:fld>
            <a:endParaRPr lang="en-US" sz="750">
              <a:solidFill>
                <a:srgbClr val="000000"/>
              </a:solidFill>
              <a:latin typeface="Calibri" panose="020F0502020204030204" pitchFamily="34" charset="0"/>
            </a:endParaRPr>
          </a:p>
        </p:txBody>
      </p:sp>
    </p:spTree>
    <p:extLst>
      <p:ext uri="{BB962C8B-B14F-4D97-AF65-F5344CB8AC3E}">
        <p14:creationId xmlns:p14="http://schemas.microsoft.com/office/powerpoint/2010/main" val="404440695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ransition>
    <p:fade/>
  </p:transition>
  <p:txStyles>
    <p:titleStyle>
      <a:lvl1pPr algn="l" rtl="0" eaLnBrk="0" fontAlgn="base" hangingPunct="0">
        <a:spcBef>
          <a:spcPct val="0"/>
        </a:spcBef>
        <a:spcAft>
          <a:spcPct val="0"/>
        </a:spcAft>
        <a:defRPr sz="1650" kern="1200">
          <a:solidFill>
            <a:schemeClr val="accent1"/>
          </a:solidFill>
          <a:latin typeface="+mj-lt"/>
          <a:ea typeface="+mj-ea"/>
          <a:cs typeface="+mj-cs"/>
        </a:defRPr>
      </a:lvl1pPr>
      <a:lvl2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2pPr>
      <a:lvl3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3pPr>
      <a:lvl4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4pPr>
      <a:lvl5pPr algn="l" rtl="0" eaLnBrk="0" fontAlgn="base" hangingPunct="0">
        <a:spcBef>
          <a:spcPct val="0"/>
        </a:spcBef>
        <a:spcAft>
          <a:spcPct val="0"/>
        </a:spcAft>
        <a:defRPr sz="1650">
          <a:solidFill>
            <a:schemeClr val="accent1"/>
          </a:solidFill>
          <a:latin typeface="Calibri" panose="020F0502020204030204" pitchFamily="34" charset="0"/>
          <a:cs typeface="Arial" panose="020B0604020202020204" pitchFamily="34" charset="0"/>
        </a:defRPr>
      </a:lvl5pPr>
      <a:lvl6pPr marL="3429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6pPr>
      <a:lvl7pPr marL="6858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7pPr>
      <a:lvl8pPr marL="10287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8pPr>
      <a:lvl9pPr marL="1371600" algn="l" rtl="0" fontAlgn="base">
        <a:spcBef>
          <a:spcPct val="0"/>
        </a:spcBef>
        <a:spcAft>
          <a:spcPct val="0"/>
        </a:spcAft>
        <a:defRPr sz="1650">
          <a:solidFill>
            <a:schemeClr val="accent1"/>
          </a:solidFill>
          <a:latin typeface="Calibri" panose="020F0502020204030204" pitchFamily="34" charset="0"/>
          <a:cs typeface="Arial" panose="020B0604020202020204" pitchFamily="34" charset="0"/>
        </a:defRPr>
      </a:lvl9pPr>
    </p:titleStyle>
    <p:bodyStyle>
      <a:lvl1pPr marL="128588" indent="-128588" algn="l" rtl="0" eaLnBrk="0" fontAlgn="base" hangingPunct="0">
        <a:spcBef>
          <a:spcPct val="20000"/>
        </a:spcBef>
        <a:spcAft>
          <a:spcPct val="0"/>
        </a:spcAft>
        <a:buClr>
          <a:schemeClr val="tx1"/>
        </a:buClr>
        <a:buFont typeface="Wingdings" panose="05000000000000000000" pitchFamily="2" charset="2"/>
        <a:buChar char="§"/>
        <a:defRPr sz="1200" kern="1200">
          <a:solidFill>
            <a:schemeClr val="tx1"/>
          </a:solidFill>
          <a:latin typeface="+mn-lt"/>
          <a:ea typeface="+mn-ea"/>
          <a:cs typeface="+mn-cs"/>
        </a:defRPr>
      </a:lvl1pPr>
      <a:lvl2pPr marL="429816" indent="-172641" algn="l" rtl="0" eaLnBrk="0" fontAlgn="base" hangingPunct="0">
        <a:spcBef>
          <a:spcPct val="20000"/>
        </a:spcBef>
        <a:spcAft>
          <a:spcPct val="0"/>
        </a:spcAft>
        <a:buClr>
          <a:schemeClr val="tx1"/>
        </a:buClr>
        <a:buFont typeface="Arial" panose="020B0604020202020204" pitchFamily="34" charset="0"/>
        <a:buChar char="–"/>
        <a:defRPr sz="1200" kern="1200">
          <a:solidFill>
            <a:schemeClr val="tx1"/>
          </a:solidFill>
          <a:latin typeface="+mn-lt"/>
          <a:ea typeface="+mn-ea"/>
          <a:cs typeface="+mn-cs"/>
        </a:defRPr>
      </a:lvl2pPr>
      <a:lvl3pPr marL="770335"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3pPr>
      <a:lvl4pPr marL="1112044"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4pPr>
      <a:lvl5pPr marL="1454944" indent="-171450" algn="l" rtl="0" eaLnBrk="0" fontAlgn="base" hangingPunct="0">
        <a:spcBef>
          <a:spcPct val="20000"/>
        </a:spcBef>
        <a:spcAft>
          <a:spcPct val="0"/>
        </a:spcAft>
        <a:buClr>
          <a:schemeClr val="tx1"/>
        </a:buClr>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ythili@us.ibm.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gif"/><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image" Target="../media/image46.png"/><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diagramQuickStyle" Target="../diagrams/quickStyle7.xml"/><Relationship Id="rId18" Type="http://schemas.openxmlformats.org/officeDocument/2006/relationships/image" Target="../media/image57.emf"/><Relationship Id="rId3" Type="http://schemas.openxmlformats.org/officeDocument/2006/relationships/image" Target="../media/image47.png"/><Relationship Id="rId21" Type="http://schemas.openxmlformats.org/officeDocument/2006/relationships/image" Target="../media/image60.emf"/><Relationship Id="rId7" Type="http://schemas.openxmlformats.org/officeDocument/2006/relationships/image" Target="../media/image51.png"/><Relationship Id="rId12" Type="http://schemas.openxmlformats.org/officeDocument/2006/relationships/diagramLayout" Target="../diagrams/layout7.xml"/><Relationship Id="rId17" Type="http://schemas.openxmlformats.org/officeDocument/2006/relationships/image" Target="../media/image56.emf"/><Relationship Id="rId25"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emf"/><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diagramData" Target="../diagrams/data7.xml"/><Relationship Id="rId24" Type="http://schemas.openxmlformats.org/officeDocument/2006/relationships/image" Target="../media/image63.png"/><Relationship Id="rId5" Type="http://schemas.openxmlformats.org/officeDocument/2006/relationships/image" Target="../media/image49.png"/><Relationship Id="rId15" Type="http://schemas.microsoft.com/office/2007/relationships/diagramDrawing" Target="../diagrams/drawing7.xml"/><Relationship Id="rId23" Type="http://schemas.openxmlformats.org/officeDocument/2006/relationships/image" Target="../media/image62.png"/><Relationship Id="rId10" Type="http://schemas.openxmlformats.org/officeDocument/2006/relationships/image" Target="../media/image54.png"/><Relationship Id="rId19" Type="http://schemas.openxmlformats.org/officeDocument/2006/relationships/image" Target="../media/image58.emf"/><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diagramColors" Target="../diagrams/colors7.xml"/><Relationship Id="rId22"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docs.continuum.io/anaconda/pkg-docs.html"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gif"/></Relationships>
</file>

<file path=ppt/slides/_rels/slide39.xml.rels><?xml version="1.0" encoding="UTF-8" standalone="yes"?>
<Relationships xmlns="http://schemas.openxmlformats.org/package/2006/relationships"><Relationship Id="rId3" Type="http://schemas.openxmlformats.org/officeDocument/2006/relationships/hyperlink" Target="http://sloanreview.mit.edu/article/sales-gets-a-machine-learning-makeo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loanreview.mit.edu/article/sales-gets-a-machine-learning-makeover/#article-author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92.png"/><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hyperlink" Target="https://www.ibm.com/support/knowledgecenter/SS9PF4_1.1.0/src/tpc/mlz_home.html" TargetMode="External"/><Relationship Id="rId3" Type="http://schemas.openxmlformats.org/officeDocument/2006/relationships/hyperlink" Target="https://www.youtube.com/watch?v=WHenFAa6iPw&amp;feature=youtu.be&amp;list=PLenh213llmca-QogcjfSW9RHPtNye9N_p" TargetMode="External"/><Relationship Id="rId7" Type="http://schemas.openxmlformats.org/officeDocument/2006/relationships/hyperlink" Target="https://www.ibm.com/support/knowledgecenter/SSLTBW_2.2.0/com.ibm.zos.v2r2.azk/azk.htm" TargetMode="External"/><Relationship Id="rId2" Type="http://schemas.openxmlformats.org/officeDocument/2006/relationships/hyperlink" Target="https://www.youtube.com/watch?v=T2HtyNX7aHc" TargetMode="External"/><Relationship Id="rId1" Type="http://schemas.openxmlformats.org/officeDocument/2006/relationships/slideLayout" Target="../slideLayouts/slideLayout3.xml"/><Relationship Id="rId6" Type="http://schemas.openxmlformats.org/officeDocument/2006/relationships/hyperlink" Target="https://www-03.ibm.com/systems/z/os/zos/apache-spark.html" TargetMode="External"/><Relationship Id="rId5" Type="http://schemas.openxmlformats.org/officeDocument/2006/relationships/hyperlink" Target="https://www.youtube.com/watch?v=ws9rLnXyb3g&amp;feature=youtu.be" TargetMode="External"/><Relationship Id="rId10" Type="http://schemas.openxmlformats.org/officeDocument/2006/relationships/hyperlink" Target="https://www.ibm.com/us-en/marketplace/machine-learning-for-zos" TargetMode="External"/><Relationship Id="rId4" Type="http://schemas.openxmlformats.org/officeDocument/2006/relationships/hyperlink" Target="https://www.youtube.com/watch?v=Y7HQbKBR_l4" TargetMode="External"/><Relationship Id="rId9" Type="http://schemas.openxmlformats.org/officeDocument/2006/relationships/hyperlink" Target="http://www.redbooks.ibm.com/redbooks/pdfs/sg248325.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28650" y="2251228"/>
            <a:ext cx="6564630" cy="955932"/>
          </a:xfrm>
        </p:spPr>
        <p:txBody>
          <a:bodyPr>
            <a:normAutofit fontScale="85000" lnSpcReduction="20000"/>
          </a:bodyPr>
          <a:lstStyle/>
          <a:p>
            <a:r>
              <a:rPr lang="en-US" dirty="0" err="1"/>
              <a:t>Mythili</a:t>
            </a:r>
            <a:r>
              <a:rPr lang="en-US" dirty="0"/>
              <a:t> </a:t>
            </a:r>
            <a:r>
              <a:rPr lang="en-US" dirty="0" err="1"/>
              <a:t>Venkatakrishnan</a:t>
            </a:r>
            <a:endParaRPr lang="en-US" dirty="0"/>
          </a:p>
          <a:p>
            <a:r>
              <a:rPr lang="en-US" dirty="0"/>
              <a:t>IBM Distinguished Engineer, IBM Z, Analytics Technology &amp; Architecture Lead</a:t>
            </a:r>
          </a:p>
          <a:p>
            <a:r>
              <a:rPr lang="en-US" dirty="0">
                <a:hlinkClick r:id="rId2"/>
              </a:rPr>
              <a:t>mythili@us.ibm.com</a:t>
            </a:r>
            <a:endParaRPr lang="en-US" dirty="0"/>
          </a:p>
        </p:txBody>
      </p:sp>
      <p:sp>
        <p:nvSpPr>
          <p:cNvPr id="3" name="Title 2"/>
          <p:cNvSpPr>
            <a:spLocks noGrp="1"/>
          </p:cNvSpPr>
          <p:nvPr>
            <p:ph type="title"/>
          </p:nvPr>
        </p:nvSpPr>
        <p:spPr>
          <a:xfrm>
            <a:off x="628650" y="783922"/>
            <a:ext cx="7886700" cy="833285"/>
          </a:xfrm>
        </p:spPr>
        <p:txBody>
          <a:bodyPr/>
          <a:lstStyle/>
          <a:p>
            <a:r>
              <a:rPr lang="en-US" sz="2700" dirty="0"/>
              <a:t>Federated Analytics for the Enterprise</a:t>
            </a:r>
            <a:br>
              <a:rPr lang="en-US" sz="2700" dirty="0"/>
            </a:br>
            <a:r>
              <a:rPr lang="en-US" sz="1400" dirty="0"/>
              <a:t>February 2018</a:t>
            </a:r>
          </a:p>
        </p:txBody>
      </p:sp>
    </p:spTree>
    <p:extLst>
      <p:ext uri="{BB962C8B-B14F-4D97-AF65-F5344CB8AC3E}">
        <p14:creationId xmlns:p14="http://schemas.microsoft.com/office/powerpoint/2010/main" val="2336446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 y="113720"/>
            <a:ext cx="5988844" cy="276999"/>
          </a:xfrm>
        </p:spPr>
        <p:txBody>
          <a:bodyPr/>
          <a:lstStyle/>
          <a:p>
            <a:r>
              <a:rPr lang="en-US" dirty="0"/>
              <a:t>Key Themes</a:t>
            </a:r>
          </a:p>
        </p:txBody>
      </p:sp>
      <p:sp>
        <p:nvSpPr>
          <p:cNvPr id="3" name="Content Placeholder 2"/>
          <p:cNvSpPr>
            <a:spLocks noGrp="1"/>
          </p:cNvSpPr>
          <p:nvPr>
            <p:ph idx="10"/>
          </p:nvPr>
        </p:nvSpPr>
        <p:spPr>
          <a:xfrm>
            <a:off x="236220" y="643805"/>
            <a:ext cx="8674867" cy="3772920"/>
          </a:xfrm>
        </p:spPr>
        <p:txBody>
          <a:bodyPr/>
          <a:lstStyle/>
          <a:p>
            <a:pPr>
              <a:buFont typeface="Wingdings" panose="05000000000000000000" pitchFamily="2" charset="2"/>
              <a:buChar char="Ø"/>
            </a:pPr>
            <a:r>
              <a:rPr lang="en-US" sz="1600" dirty="0">
                <a:solidFill>
                  <a:srgbClr val="3366FF"/>
                </a:solidFill>
              </a:rPr>
              <a:t>Meet clients where they are today:</a:t>
            </a:r>
          </a:p>
          <a:p>
            <a:pPr lvl="1">
              <a:buFont typeface="Wingdings" panose="05000000000000000000" pitchFamily="2" charset="2"/>
              <a:buChar char="§"/>
            </a:pPr>
            <a:r>
              <a:rPr lang="en-US" sz="1400" dirty="0"/>
              <a:t>Integration with existing data warehouses &amp; reporting tools is critical</a:t>
            </a:r>
          </a:p>
          <a:p>
            <a:pPr lvl="1">
              <a:buFont typeface="Wingdings" panose="05000000000000000000" pitchFamily="2" charset="2"/>
              <a:buChar char="§"/>
            </a:pPr>
            <a:r>
              <a:rPr lang="en-US" dirty="0"/>
              <a:t>Understand analytic needs within the organization and define entry points accordingly</a:t>
            </a:r>
            <a:endParaRPr lang="en-US" sz="1400" dirty="0"/>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solidFill>
                  <a:srgbClr val="3366FF"/>
                </a:solidFill>
              </a:rPr>
              <a:t>Focus on providing additional value, not replacement </a:t>
            </a:r>
          </a:p>
          <a:p>
            <a:pPr lvl="1">
              <a:buFont typeface="Wingdings" panose="05000000000000000000" pitchFamily="2" charset="2"/>
              <a:buChar char="§"/>
            </a:pPr>
            <a:r>
              <a:rPr lang="en-US" sz="1400" dirty="0"/>
              <a:t>Federation of analytics across wide variety of data, incorporating more real time views</a:t>
            </a:r>
          </a:p>
          <a:p>
            <a:pPr lvl="1">
              <a:buFont typeface="Wingdings" panose="05000000000000000000" pitchFamily="2" charset="2"/>
              <a:buChar char="§"/>
            </a:pPr>
            <a:r>
              <a:rPr lang="en-US" dirty="0"/>
              <a:t>Target select reduction in ETL for cost savings, not removal of all ETL</a:t>
            </a:r>
            <a:endParaRPr lang="en-US" sz="1400" dirty="0"/>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solidFill>
                  <a:srgbClr val="3366FF"/>
                </a:solidFill>
              </a:rPr>
              <a:t>Modernization focused on open sourc</a:t>
            </a:r>
            <a:r>
              <a:rPr lang="en-US" dirty="0">
                <a:solidFill>
                  <a:srgbClr val="3366FF"/>
                </a:solidFill>
              </a:rPr>
              <a:t>e &amp; differentiated IBM Z capabilities</a:t>
            </a:r>
            <a:r>
              <a:rPr lang="en-US" sz="1600" dirty="0">
                <a:solidFill>
                  <a:srgbClr val="3366FF"/>
                </a:solidFill>
              </a:rPr>
              <a:t> </a:t>
            </a:r>
          </a:p>
          <a:p>
            <a:pPr lvl="1">
              <a:buFont typeface="Wingdings" panose="05000000000000000000" pitchFamily="2" charset="2"/>
              <a:buChar char="§"/>
            </a:pPr>
            <a:r>
              <a:rPr lang="en-US" dirty="0"/>
              <a:t>Base infrastructure for modernizing interfaces &amp; core analytic capabilities is key</a:t>
            </a:r>
          </a:p>
          <a:p>
            <a:pPr lvl="1">
              <a:buFont typeface="Wingdings" panose="05000000000000000000" pitchFamily="2" charset="2"/>
              <a:buChar char="§"/>
            </a:pPr>
            <a:r>
              <a:rPr lang="en-US" sz="1400" dirty="0"/>
              <a:t>Multiple &amp; tailored entry points possible depending on desired outcome</a:t>
            </a:r>
          </a:p>
          <a:p>
            <a:pPr>
              <a:buFont typeface="Wingdings" panose="05000000000000000000" pitchFamily="2" charset="2"/>
              <a:buChar char="Ø"/>
            </a:pPr>
            <a:endParaRPr lang="en-US" sz="1600" dirty="0"/>
          </a:p>
          <a:p>
            <a:endParaRPr lang="en-US" sz="1800" dirty="0"/>
          </a:p>
          <a:p>
            <a:endParaRPr lang="en-US" sz="1800" dirty="0"/>
          </a:p>
        </p:txBody>
      </p:sp>
    </p:spTree>
    <p:extLst>
      <p:ext uri="{BB962C8B-B14F-4D97-AF65-F5344CB8AC3E}">
        <p14:creationId xmlns:p14="http://schemas.microsoft.com/office/powerpoint/2010/main" val="111755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19" y="113720"/>
            <a:ext cx="8325889" cy="276999"/>
          </a:xfrm>
        </p:spPr>
        <p:txBody>
          <a:bodyPr/>
          <a:lstStyle/>
          <a:p>
            <a:r>
              <a:rPr lang="en-US" dirty="0">
                <a:solidFill>
                  <a:srgbClr val="0000FF"/>
                </a:solidFill>
              </a:rPr>
              <a:t>Use Cases Well-Aligned with Analytics on IBM Z:   Data Gravity</a:t>
            </a:r>
          </a:p>
        </p:txBody>
      </p:sp>
      <p:sp>
        <p:nvSpPr>
          <p:cNvPr id="3" name="Content Placeholder 2"/>
          <p:cNvSpPr>
            <a:spLocks noGrp="1"/>
          </p:cNvSpPr>
          <p:nvPr>
            <p:ph idx="10"/>
          </p:nvPr>
        </p:nvSpPr>
        <p:spPr>
          <a:xfrm>
            <a:off x="236219" y="592288"/>
            <a:ext cx="8392625" cy="3883119"/>
          </a:xfrm>
        </p:spPr>
        <p:txBody>
          <a:bodyPr/>
          <a:lstStyle/>
          <a:p>
            <a:pPr>
              <a:buFont typeface="Wingdings" panose="05000000000000000000" pitchFamily="2" charset="2"/>
              <a:buChar char="Ø"/>
            </a:pPr>
            <a:r>
              <a:rPr lang="en-US" sz="1600" dirty="0"/>
              <a:t>When predominance of data originates on IBM Z, z/OS  (transactions, member info, policy info, history, claims….)</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When data volume is large and distilling data at origination points provides operational efficiencies</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When real-time / near real-time insights are valuable and core systems of record are on IBM Z</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When security / data privacy needs to be preserved during analytic operations</a:t>
            </a:r>
          </a:p>
          <a:p>
            <a:pPr>
              <a:buFont typeface="Wingdings" panose="05000000000000000000" pitchFamily="2" charset="2"/>
              <a:buChar char="Ø"/>
            </a:pPr>
            <a:endParaRPr lang="en-US" sz="1600" dirty="0"/>
          </a:p>
          <a:p>
            <a:pPr>
              <a:buFont typeface="Wingdings" panose="05000000000000000000" pitchFamily="2" charset="2"/>
              <a:buChar char="Ø"/>
            </a:pPr>
            <a:r>
              <a:rPr lang="en-US" dirty="0"/>
              <a:t>When performance matters for</a:t>
            </a:r>
            <a:r>
              <a:rPr lang="en-US" sz="1600" dirty="0"/>
              <a:t> highly efficient access to variety of data on and off IBM Z</a:t>
            </a:r>
            <a:endParaRPr lang="en-US" sz="1800" dirty="0"/>
          </a:p>
        </p:txBody>
      </p:sp>
    </p:spTree>
    <p:extLst>
      <p:ext uri="{BB962C8B-B14F-4D97-AF65-F5344CB8AC3E}">
        <p14:creationId xmlns:p14="http://schemas.microsoft.com/office/powerpoint/2010/main" val="40844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896" y="1816497"/>
            <a:ext cx="4895557" cy="422611"/>
          </a:xfrm>
        </p:spPr>
        <p:txBody>
          <a:bodyPr/>
          <a:lstStyle/>
          <a:p>
            <a:r>
              <a:rPr lang="en-US" dirty="0"/>
              <a:t>Key Use Cases – Focus Areas</a:t>
            </a:r>
            <a:br>
              <a:rPr lang="en-US" dirty="0"/>
            </a:br>
            <a:r>
              <a:rPr lang="en-US" dirty="0"/>
              <a:t/>
            </a:r>
            <a:br>
              <a:rPr lang="en-US" dirty="0"/>
            </a:br>
            <a:endParaRPr lang="en-US" sz="1200" b="0" dirty="0"/>
          </a:p>
        </p:txBody>
      </p:sp>
      <p:sp>
        <p:nvSpPr>
          <p:cNvPr id="3" name="Title 1">
            <a:extLst>
              <a:ext uri="{FF2B5EF4-FFF2-40B4-BE49-F238E27FC236}">
                <a16:creationId xmlns:a16="http://schemas.microsoft.com/office/drawing/2014/main" id="{1C73B197-AA03-4401-8E6C-EA58DBD2D877}"/>
              </a:ext>
            </a:extLst>
          </p:cNvPr>
          <p:cNvSpPr txBox="1">
            <a:spLocks/>
          </p:cNvSpPr>
          <p:nvPr/>
        </p:nvSpPr>
        <p:spPr>
          <a:xfrm>
            <a:off x="2882705" y="2314729"/>
            <a:ext cx="3693941" cy="879809"/>
          </a:xfrm>
          <a:prstGeom prst="rect">
            <a:avLst/>
          </a:prstGeom>
        </p:spPr>
        <p:txBody>
          <a:bodyPr lIns="91438" tIns="45719" rIns="91438" bIns="45719"/>
          <a:lstStyle>
            <a:lvl1pPr algn="l" defTabSz="914378" rtl="0" eaLnBrk="1" latinLnBrk="0" hangingPunct="1">
              <a:lnSpc>
                <a:spcPct val="90000"/>
              </a:lnSpc>
              <a:spcBef>
                <a:spcPct val="0"/>
              </a:spcBef>
              <a:buNone/>
              <a:defRPr sz="1800" b="1" kern="1200">
                <a:solidFill>
                  <a:schemeClr val="tx1"/>
                </a:solidFill>
                <a:latin typeface="Arial" panose="020B0604020202020204" pitchFamily="34" charset="0"/>
                <a:ea typeface="+mj-ea"/>
                <a:cs typeface="Arial" panose="020B0604020202020204" pitchFamily="34" charset="0"/>
              </a:defRPr>
            </a:lvl1pPr>
          </a:lstStyle>
          <a:p>
            <a:pPr marL="171450" indent="-171450">
              <a:buFont typeface="Wingdings" panose="05000000000000000000" pitchFamily="2" charset="2"/>
              <a:buChar char="§"/>
            </a:pPr>
            <a:r>
              <a:rPr lang="en-US" sz="1400" b="0" dirty="0"/>
              <a:t>2 Modernization  </a:t>
            </a:r>
          </a:p>
          <a:p>
            <a:pPr marL="171450" indent="-171450">
              <a:buFont typeface="Wingdings" panose="05000000000000000000" pitchFamily="2" charset="2"/>
              <a:buChar char="§"/>
            </a:pPr>
            <a:r>
              <a:rPr lang="en-US" sz="1400" b="0" dirty="0"/>
              <a:t>Banking, Insurance, Retail &amp; Distribution, Analytic Value Add Services</a:t>
            </a:r>
          </a:p>
          <a:p>
            <a:endParaRPr lang="en-US" sz="1400" b="0" dirty="0"/>
          </a:p>
        </p:txBody>
      </p:sp>
    </p:spTree>
    <p:extLst>
      <p:ext uri="{BB962C8B-B14F-4D97-AF65-F5344CB8AC3E}">
        <p14:creationId xmlns:p14="http://schemas.microsoft.com/office/powerpoint/2010/main" val="133905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8"/>
          <p:cNvSpPr/>
          <p:nvPr/>
        </p:nvSpPr>
        <p:spPr>
          <a:xfrm>
            <a:off x="171100" y="500875"/>
            <a:ext cx="5490792" cy="2824216"/>
          </a:xfrm>
          <a:prstGeom prst="rect">
            <a:avLst/>
          </a:prstGeom>
          <a:solidFill>
            <a:srgbClr val="92D050">
              <a:alpha val="40000"/>
            </a:srgbClr>
          </a:soli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endParaRPr lang="zh-CN" altLang="en-US" sz="1050" kern="0">
              <a:solidFill>
                <a:srgbClr val="FFFFFF"/>
              </a:solidFill>
              <a:cs typeface="Arial"/>
            </a:endParaRPr>
          </a:p>
        </p:txBody>
      </p:sp>
      <p:sp>
        <p:nvSpPr>
          <p:cNvPr id="15" name="Shape 117"/>
          <p:cNvSpPr txBox="1">
            <a:spLocks/>
          </p:cNvSpPr>
          <p:nvPr/>
        </p:nvSpPr>
        <p:spPr>
          <a:xfrm>
            <a:off x="0" y="52489"/>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0000FF"/>
                </a:solidFill>
                <a:uFill>
                  <a:solidFill>
                    <a:srgbClr val="7889FB"/>
                  </a:solidFill>
                </a:uFill>
              </a:rPr>
              <a:t>Use Case: Modernization &amp; Data Exploration with Optimized Integration for Business &amp; Data Science Users</a:t>
            </a:r>
            <a:endParaRPr lang="en-US" b="1" dirty="0">
              <a:solidFill>
                <a:srgbClr val="0000FF"/>
              </a:solidFill>
              <a:uFill>
                <a:solidFill>
                  <a:srgbClr val="7889FB"/>
                </a:solidFill>
              </a:uFill>
            </a:endParaRPr>
          </a:p>
        </p:txBody>
      </p:sp>
      <p:sp>
        <p:nvSpPr>
          <p:cNvPr id="32" name="圆柱形 4"/>
          <p:cNvSpPr/>
          <p:nvPr/>
        </p:nvSpPr>
        <p:spPr>
          <a:xfrm>
            <a:off x="125223" y="3405491"/>
            <a:ext cx="769669" cy="488306"/>
          </a:xfrm>
          <a:prstGeom prst="can">
            <a:avLst/>
          </a:prstGeom>
          <a:gradFill>
            <a:gsLst>
              <a:gs pos="0">
                <a:srgbClr val="7889FB">
                  <a:lumMod val="5000"/>
                  <a:lumOff val="95000"/>
                </a:srgbClr>
              </a:gs>
              <a:gs pos="74000">
                <a:srgbClr val="7889FB">
                  <a:lumMod val="45000"/>
                  <a:lumOff val="55000"/>
                </a:srgbClr>
              </a:gs>
              <a:gs pos="83000">
                <a:srgbClr val="7889FB">
                  <a:lumMod val="45000"/>
                  <a:lumOff val="55000"/>
                </a:srgbClr>
              </a:gs>
              <a:gs pos="100000">
                <a:srgbClr val="7889FB">
                  <a:lumMod val="30000"/>
                  <a:lumOff val="70000"/>
                </a:srgbClr>
              </a:gs>
            </a:gsLst>
            <a:lin ang="5400000" scaled="1"/>
          </a:gra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50" kern="0" dirty="0">
                <a:solidFill>
                  <a:srgbClr val="000000"/>
                </a:solidFill>
                <a:cs typeface="Arial"/>
              </a:rPr>
              <a:t>DB2 z/OS</a:t>
            </a:r>
            <a:endParaRPr lang="zh-CN" altLang="en-US" sz="1050" kern="0" dirty="0">
              <a:solidFill>
                <a:srgbClr val="000000"/>
              </a:solidFill>
              <a:cs typeface="Arial"/>
            </a:endParaRPr>
          </a:p>
        </p:txBody>
      </p:sp>
      <p:sp>
        <p:nvSpPr>
          <p:cNvPr id="6" name="TextBox 51"/>
          <p:cNvSpPr txBox="1">
            <a:spLocks noChangeArrowheads="1"/>
          </p:cNvSpPr>
          <p:nvPr/>
        </p:nvSpPr>
        <p:spPr bwMode="auto">
          <a:xfrm>
            <a:off x="167715" y="2971262"/>
            <a:ext cx="935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600" kern="0" dirty="0">
                <a:solidFill>
                  <a:srgbClr val="000000"/>
                </a:solidFill>
                <a:cs typeface="Arial"/>
              </a:rPr>
              <a:t>z/OS</a:t>
            </a:r>
            <a:endParaRPr lang="zh-CN" altLang="en-US" sz="1600" kern="0" dirty="0">
              <a:solidFill>
                <a:srgbClr val="000000"/>
              </a:solidFill>
              <a:cs typeface="Arial"/>
            </a:endParaRPr>
          </a:p>
        </p:txBody>
      </p:sp>
      <p:sp>
        <p:nvSpPr>
          <p:cNvPr id="25" name="Rectangle 24"/>
          <p:cNvSpPr/>
          <p:nvPr/>
        </p:nvSpPr>
        <p:spPr bwMode="auto">
          <a:xfrm>
            <a:off x="4280544" y="823703"/>
            <a:ext cx="1271238" cy="2171736"/>
          </a:xfrm>
          <a:prstGeom prst="rect">
            <a:avLst/>
          </a:prstGeom>
          <a:solidFill>
            <a:srgbClr val="FFFFCC"/>
          </a:solidFill>
          <a:ln w="19050" cap="flat" cmpd="sng" algn="ctr">
            <a:solidFill>
              <a:srgbClr val="C00000"/>
            </a:solidFill>
            <a:prstDash val="dash"/>
            <a:miter lim="800000"/>
          </a:ln>
          <a:effectLst/>
        </p:spPr>
        <p:txBody>
          <a:bodyPr anchor="ctr"/>
          <a:lstStyle/>
          <a:p>
            <a:pPr algn="ctr" defTabSz="914400">
              <a:defRPr/>
            </a:pPr>
            <a:endParaRPr lang="en-US" kern="0">
              <a:solidFill>
                <a:srgbClr val="FFFFFF"/>
              </a:solidFill>
              <a:ea typeface="MS PGothic" panose="020B0600070205080204" pitchFamily="34" charset="-128"/>
              <a:cs typeface="Arial"/>
            </a:endParaRPr>
          </a:p>
        </p:txBody>
      </p:sp>
      <p:sp>
        <p:nvSpPr>
          <p:cNvPr id="26" name="TextBox 51"/>
          <p:cNvSpPr txBox="1">
            <a:spLocks noChangeArrowheads="1"/>
          </p:cNvSpPr>
          <p:nvPr/>
        </p:nvSpPr>
        <p:spPr bwMode="auto">
          <a:xfrm>
            <a:off x="4352133" y="923558"/>
            <a:ext cx="1127794" cy="1977464"/>
          </a:xfrm>
          <a:prstGeom prst="rect">
            <a:avLst/>
          </a:prstGeom>
          <a:solidFill>
            <a:srgbClr val="2EACD8"/>
          </a:solidFill>
          <a:ln w="9525">
            <a:solidFill>
              <a:srgbClr val="051A33">
                <a:lumMod val="75000"/>
                <a:lumOff val="25000"/>
              </a:srgbClr>
            </a:solidFill>
            <a:miter lim="800000"/>
            <a:headEnd/>
            <a:tailEnd/>
          </a:ln>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defTabSz="428625" eaLnBrk="1" hangingPunct="1">
              <a:defRPr/>
            </a:pPr>
            <a:r>
              <a:rPr lang="en-US" altLang="zh-CN" sz="1250" kern="0" dirty="0">
                <a:solidFill>
                  <a:prstClr val="white"/>
                </a:solidFill>
                <a:cs typeface="Arial"/>
              </a:rPr>
              <a:t>Result Store:</a:t>
            </a:r>
          </a:p>
          <a:p>
            <a:pPr marL="285750" indent="-285750" defTabSz="428625" eaLnBrk="1" hangingPunct="1">
              <a:buFont typeface="Arial" panose="020B0604020202020204" pitchFamily="34" charset="0"/>
              <a:buChar char="•"/>
              <a:defRPr/>
            </a:pPr>
            <a:r>
              <a:rPr lang="en-US" altLang="zh-CN" sz="1000" b="0" kern="0" dirty="0">
                <a:solidFill>
                  <a:prstClr val="white"/>
                </a:solidFill>
                <a:cs typeface="Arial"/>
              </a:rPr>
              <a:t>Frequently refreshed result sets </a:t>
            </a:r>
          </a:p>
          <a:p>
            <a:pPr marL="285750" indent="-285750" defTabSz="428625" eaLnBrk="1" hangingPunct="1">
              <a:buFont typeface="Arial" panose="020B0604020202020204" pitchFamily="34" charset="0"/>
              <a:buChar char="•"/>
              <a:defRPr/>
            </a:pPr>
            <a:endParaRPr lang="en-US" altLang="zh-CN" sz="1000" b="0" kern="0" dirty="0">
              <a:solidFill>
                <a:prstClr val="white"/>
              </a:solidFill>
              <a:cs typeface="Arial"/>
            </a:endParaRPr>
          </a:p>
          <a:p>
            <a:pPr marL="285750" indent="-285750" defTabSz="428625" eaLnBrk="1" hangingPunct="1">
              <a:buFont typeface="Arial" panose="020B0604020202020204" pitchFamily="34" charset="0"/>
              <a:buChar char="•"/>
              <a:defRPr/>
            </a:pPr>
            <a:r>
              <a:rPr lang="en-US" altLang="zh-CN" sz="1000" b="0" kern="0" dirty="0">
                <a:solidFill>
                  <a:prstClr val="white"/>
                </a:solidFill>
                <a:cs typeface="Arial"/>
              </a:rPr>
              <a:t>Integration with business users</a:t>
            </a:r>
          </a:p>
          <a:p>
            <a:pPr marL="285750" indent="-285750" defTabSz="428625" eaLnBrk="1" hangingPunct="1">
              <a:buFont typeface="Arial" panose="020B0604020202020204" pitchFamily="34" charset="0"/>
              <a:buChar char="•"/>
              <a:defRPr/>
            </a:pPr>
            <a:endParaRPr lang="en-US" altLang="zh-CN" sz="1000" b="0" kern="0" dirty="0">
              <a:solidFill>
                <a:prstClr val="white"/>
              </a:solidFill>
              <a:cs typeface="Arial"/>
            </a:endParaRPr>
          </a:p>
          <a:p>
            <a:pPr marL="285750" indent="-285750" defTabSz="428625" eaLnBrk="1" hangingPunct="1">
              <a:buFont typeface="Arial" panose="020B0604020202020204" pitchFamily="34" charset="0"/>
              <a:buChar char="•"/>
              <a:defRPr/>
            </a:pPr>
            <a:r>
              <a:rPr lang="en-US" altLang="zh-CN" sz="1000" b="0" kern="0" dirty="0">
                <a:solidFill>
                  <a:prstClr val="white"/>
                </a:solidFill>
                <a:cs typeface="Arial"/>
              </a:rPr>
              <a:t>Good TCO advantage</a:t>
            </a:r>
            <a:endParaRPr lang="zh-CN" altLang="en-US" sz="1000" b="0" kern="0" dirty="0">
              <a:solidFill>
                <a:prstClr val="white"/>
              </a:solidFill>
              <a:cs typeface="Arial"/>
            </a:endParaRPr>
          </a:p>
        </p:txBody>
      </p:sp>
      <p:sp>
        <p:nvSpPr>
          <p:cNvPr id="7" name="Rectangle 6"/>
          <p:cNvSpPr/>
          <p:nvPr/>
        </p:nvSpPr>
        <p:spPr bwMode="auto">
          <a:xfrm>
            <a:off x="347816" y="619762"/>
            <a:ext cx="3717803" cy="2363453"/>
          </a:xfrm>
          <a:prstGeom prst="rect">
            <a:avLst/>
          </a:prstGeom>
          <a:solidFill>
            <a:srgbClr val="FFFFCC"/>
          </a:solidFill>
          <a:ln w="12700" cap="flat" cmpd="sng" algn="ctr">
            <a:solidFill>
              <a:srgbClr val="7889FB">
                <a:shade val="50000"/>
              </a:srgbClr>
            </a:solidFill>
            <a:prstDash val="dash"/>
            <a:miter lim="800000"/>
          </a:ln>
          <a:effectLst/>
        </p:spPr>
        <p:txBody>
          <a:bodyPr anchor="ctr"/>
          <a:lstStyle/>
          <a:p>
            <a:pPr algn="ctr" defTabSz="914400">
              <a:defRPr/>
            </a:pPr>
            <a:endParaRPr lang="en-US" kern="0">
              <a:solidFill>
                <a:srgbClr val="FFFFFF"/>
              </a:solidFill>
              <a:ea typeface="MS PGothic" panose="020B0600070205080204" pitchFamily="34" charset="-128"/>
              <a:cs typeface="Arial"/>
            </a:endParaRPr>
          </a:p>
        </p:txBody>
      </p:sp>
      <p:cxnSp>
        <p:nvCxnSpPr>
          <p:cNvPr id="29" name="Elbow Connector 96"/>
          <p:cNvCxnSpPr>
            <a:cxnSpLocks noChangeShapeType="1"/>
          </p:cNvCxnSpPr>
          <p:nvPr/>
        </p:nvCxnSpPr>
        <p:spPr bwMode="auto">
          <a:xfrm rot="5400000" flipH="1" flipV="1">
            <a:off x="1318203" y="1095298"/>
            <a:ext cx="11013" cy="10451"/>
          </a:xfrm>
          <a:prstGeom prst="bentConnector3">
            <a:avLst>
              <a:gd name="adj1" fmla="val 50000"/>
            </a:avLst>
          </a:prstGeom>
          <a:noFill/>
          <a:ln>
            <a:noFill/>
          </a:ln>
          <a:effectLst>
            <a:outerShdw dist="35921" dir="2700000" algn="ctr" rotWithShape="0">
              <a:srgbClr val="808080"/>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Lst>
        </p:spPr>
      </p:cxnSp>
      <p:sp>
        <p:nvSpPr>
          <p:cNvPr id="30" name="TextBox 42"/>
          <p:cNvSpPr txBox="1">
            <a:spLocks noChangeArrowheads="1"/>
          </p:cNvSpPr>
          <p:nvPr/>
        </p:nvSpPr>
        <p:spPr bwMode="auto">
          <a:xfrm>
            <a:off x="419670" y="2073476"/>
            <a:ext cx="3506728" cy="828974"/>
          </a:xfrm>
          <a:prstGeom prst="rect">
            <a:avLst/>
          </a:prstGeom>
          <a:solidFill>
            <a:srgbClr val="AAB8CC">
              <a:lumMod val="20000"/>
              <a:lumOff val="80000"/>
            </a:srgbClr>
          </a:solidFill>
          <a:ln w="25400">
            <a:solidFill>
              <a:srgbClr val="C00000"/>
            </a:solidFill>
            <a:prstDash val="dash"/>
            <a:miter lim="800000"/>
            <a:headEnd/>
            <a:tailEnd/>
          </a:ln>
          <a:extLst/>
        </p:spPr>
        <p:txBody>
          <a:bodyPr wrap="square">
            <a:no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0" fontAlgn="base" hangingPunct="0">
              <a:spcBef>
                <a:spcPct val="0"/>
              </a:spcBef>
              <a:spcAft>
                <a:spcPct val="0"/>
              </a:spcAft>
              <a:defRPr/>
            </a:pPr>
            <a:endParaRPr lang="en-US" sz="1200" b="1" kern="0" dirty="0">
              <a:solidFill>
                <a:srgbClr val="0000FF"/>
              </a:solidFill>
              <a:cs typeface="Arial"/>
            </a:endParaRPr>
          </a:p>
          <a:p>
            <a:pPr defTabSz="914400" eaLnBrk="0" fontAlgn="base" hangingPunct="0">
              <a:spcBef>
                <a:spcPct val="0"/>
              </a:spcBef>
              <a:spcAft>
                <a:spcPct val="0"/>
              </a:spcAft>
              <a:defRPr/>
            </a:pPr>
            <a:r>
              <a:rPr lang="en-US" sz="1200" b="1" kern="0" dirty="0">
                <a:solidFill>
                  <a:srgbClr val="0000FF"/>
                </a:solidFill>
                <a:cs typeface="Arial"/>
              </a:rPr>
              <a:t>                 </a:t>
            </a:r>
            <a:endParaRPr lang="en-US" sz="1600" b="1" kern="0" dirty="0">
              <a:solidFill>
                <a:srgbClr val="0000FF"/>
              </a:solidFill>
              <a:cs typeface="Arial"/>
            </a:endParaRPr>
          </a:p>
        </p:txBody>
      </p:sp>
      <p:cxnSp>
        <p:nvCxnSpPr>
          <p:cNvPr id="52" name="Straight Arrow Connector 51"/>
          <p:cNvCxnSpPr/>
          <p:nvPr/>
        </p:nvCxnSpPr>
        <p:spPr>
          <a:xfrm flipV="1">
            <a:off x="3957092" y="2404443"/>
            <a:ext cx="323186" cy="4612"/>
          </a:xfrm>
          <a:prstGeom prst="straightConnector1">
            <a:avLst/>
          </a:prstGeom>
          <a:ln w="31750">
            <a:solidFill>
              <a:schemeClr val="accent5">
                <a:lumMod val="75000"/>
              </a:schemeClr>
            </a:solidFill>
            <a:tailEnd type="triangle" w="lg" len="med"/>
          </a:ln>
        </p:spPr>
        <p:style>
          <a:lnRef idx="2">
            <a:schemeClr val="accent1"/>
          </a:lnRef>
          <a:fillRef idx="0">
            <a:schemeClr val="accent1"/>
          </a:fillRef>
          <a:effectRef idx="1">
            <a:schemeClr val="accent1"/>
          </a:effectRef>
          <a:fontRef idx="minor">
            <a:schemeClr val="tx1"/>
          </a:fontRef>
        </p:style>
      </p:cxnSp>
      <p:sp>
        <p:nvSpPr>
          <p:cNvPr id="59" name="圆柱形 4"/>
          <p:cNvSpPr/>
          <p:nvPr/>
        </p:nvSpPr>
        <p:spPr>
          <a:xfrm>
            <a:off x="988573" y="3405491"/>
            <a:ext cx="769669" cy="488306"/>
          </a:xfrm>
          <a:prstGeom prst="can">
            <a:avLst/>
          </a:prstGeom>
          <a:gradFill>
            <a:gsLst>
              <a:gs pos="0">
                <a:srgbClr val="7889FB">
                  <a:lumMod val="5000"/>
                  <a:lumOff val="95000"/>
                </a:srgbClr>
              </a:gs>
              <a:gs pos="74000">
                <a:srgbClr val="7889FB">
                  <a:lumMod val="45000"/>
                  <a:lumOff val="55000"/>
                </a:srgbClr>
              </a:gs>
              <a:gs pos="83000">
                <a:srgbClr val="7889FB">
                  <a:lumMod val="45000"/>
                  <a:lumOff val="55000"/>
                </a:srgbClr>
              </a:gs>
              <a:gs pos="100000">
                <a:srgbClr val="7889FB">
                  <a:lumMod val="30000"/>
                  <a:lumOff val="70000"/>
                </a:srgbClr>
              </a:gs>
            </a:gsLst>
            <a:lin ang="5400000" scaled="1"/>
          </a:gra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00" kern="0" dirty="0">
                <a:solidFill>
                  <a:srgbClr val="000000"/>
                </a:solidFill>
                <a:cs typeface="Arial"/>
              </a:rPr>
              <a:t>Model204</a:t>
            </a:r>
            <a:endParaRPr lang="zh-CN" altLang="en-US" sz="1000" kern="0" dirty="0">
              <a:solidFill>
                <a:srgbClr val="000000"/>
              </a:solidFill>
              <a:cs typeface="Arial"/>
            </a:endParaRPr>
          </a:p>
        </p:txBody>
      </p:sp>
      <p:sp>
        <p:nvSpPr>
          <p:cNvPr id="60" name="圆柱形 4"/>
          <p:cNvSpPr/>
          <p:nvPr/>
        </p:nvSpPr>
        <p:spPr>
          <a:xfrm>
            <a:off x="1818638" y="3411530"/>
            <a:ext cx="769669" cy="488306"/>
          </a:xfrm>
          <a:prstGeom prst="can">
            <a:avLst/>
          </a:prstGeom>
          <a:gradFill>
            <a:gsLst>
              <a:gs pos="0">
                <a:srgbClr val="7889FB">
                  <a:lumMod val="5000"/>
                  <a:lumOff val="95000"/>
                </a:srgbClr>
              </a:gs>
              <a:gs pos="74000">
                <a:srgbClr val="7889FB">
                  <a:lumMod val="45000"/>
                  <a:lumOff val="55000"/>
                </a:srgbClr>
              </a:gs>
              <a:gs pos="83000">
                <a:srgbClr val="7889FB">
                  <a:lumMod val="45000"/>
                  <a:lumOff val="55000"/>
                </a:srgbClr>
              </a:gs>
              <a:gs pos="100000">
                <a:srgbClr val="7889FB">
                  <a:lumMod val="30000"/>
                  <a:lumOff val="70000"/>
                </a:srgbClr>
              </a:gs>
            </a:gsLst>
            <a:lin ang="5400000" scaled="1"/>
          </a:gra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50" kern="0" dirty="0">
                <a:solidFill>
                  <a:srgbClr val="000000"/>
                </a:solidFill>
                <a:cs typeface="Arial"/>
              </a:rPr>
              <a:t>IMS</a:t>
            </a:r>
            <a:endParaRPr lang="zh-CN" altLang="en-US" sz="1050" kern="0" dirty="0">
              <a:solidFill>
                <a:srgbClr val="000000"/>
              </a:solidFill>
              <a:cs typeface="Arial"/>
            </a:endParaRPr>
          </a:p>
        </p:txBody>
      </p:sp>
      <p:cxnSp>
        <p:nvCxnSpPr>
          <p:cNvPr id="61" name="Straight Connector 52"/>
          <p:cNvCxnSpPr>
            <a:cxnSpLocks noChangeShapeType="1"/>
          </p:cNvCxnSpPr>
          <p:nvPr/>
        </p:nvCxnSpPr>
        <p:spPr bwMode="auto">
          <a:xfrm flipH="1">
            <a:off x="730556" y="2912336"/>
            <a:ext cx="587121" cy="515205"/>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cxnSp>
        <p:nvCxnSpPr>
          <p:cNvPr id="36" name="Straight Connector 48"/>
          <p:cNvCxnSpPr>
            <a:cxnSpLocks noChangeShapeType="1"/>
          </p:cNvCxnSpPr>
          <p:nvPr/>
        </p:nvCxnSpPr>
        <p:spPr bwMode="auto">
          <a:xfrm>
            <a:off x="2164217" y="2904915"/>
            <a:ext cx="1082" cy="478696"/>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cxnSp>
        <p:nvCxnSpPr>
          <p:cNvPr id="66" name="Straight Connector 52"/>
          <p:cNvCxnSpPr>
            <a:cxnSpLocks noChangeShapeType="1"/>
            <a:endCxn id="67" idx="1"/>
          </p:cNvCxnSpPr>
          <p:nvPr/>
        </p:nvCxnSpPr>
        <p:spPr bwMode="auto">
          <a:xfrm>
            <a:off x="2557783" y="2886703"/>
            <a:ext cx="491709" cy="530598"/>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sp>
        <p:nvSpPr>
          <p:cNvPr id="67" name="圆柱形 4"/>
          <p:cNvSpPr/>
          <p:nvPr/>
        </p:nvSpPr>
        <p:spPr>
          <a:xfrm>
            <a:off x="2664657" y="3417301"/>
            <a:ext cx="769669" cy="488306"/>
          </a:xfrm>
          <a:prstGeom prst="can">
            <a:avLst/>
          </a:prstGeom>
          <a:gradFill>
            <a:gsLst>
              <a:gs pos="0">
                <a:srgbClr val="7889FB">
                  <a:lumMod val="5000"/>
                  <a:lumOff val="95000"/>
                </a:srgbClr>
              </a:gs>
              <a:gs pos="74000">
                <a:srgbClr val="7889FB">
                  <a:lumMod val="45000"/>
                  <a:lumOff val="55000"/>
                </a:srgbClr>
              </a:gs>
              <a:gs pos="83000">
                <a:srgbClr val="7889FB">
                  <a:lumMod val="45000"/>
                  <a:lumOff val="55000"/>
                </a:srgbClr>
              </a:gs>
              <a:gs pos="100000">
                <a:srgbClr val="7889FB">
                  <a:lumMod val="30000"/>
                  <a:lumOff val="70000"/>
                </a:srgbClr>
              </a:gs>
            </a:gsLst>
            <a:lin ang="5400000" scaled="1"/>
          </a:gra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50" kern="0" dirty="0">
                <a:solidFill>
                  <a:srgbClr val="000000"/>
                </a:solidFill>
                <a:cs typeface="Arial"/>
              </a:rPr>
              <a:t>Hadoop</a:t>
            </a:r>
            <a:endParaRPr lang="zh-CN" altLang="en-US" sz="1050" kern="0" dirty="0">
              <a:solidFill>
                <a:srgbClr val="000000"/>
              </a:solidFill>
              <a:cs typeface="Arial"/>
            </a:endParaRPr>
          </a:p>
        </p:txBody>
      </p:sp>
      <p:sp>
        <p:nvSpPr>
          <p:cNvPr id="69" name="Rounded Rectangle 26"/>
          <p:cNvSpPr>
            <a:spLocks noChangeArrowheads="1"/>
          </p:cNvSpPr>
          <p:nvPr/>
        </p:nvSpPr>
        <p:spPr bwMode="auto">
          <a:xfrm>
            <a:off x="5637899" y="1147017"/>
            <a:ext cx="1173022" cy="1430744"/>
          </a:xfrm>
          <a:prstGeom prst="roundRect">
            <a:avLst>
              <a:gd name="adj" fmla="val 50000"/>
            </a:avLst>
          </a:prstGeom>
          <a:noFill/>
          <a:ln w="22225" algn="ctr">
            <a:noFill/>
            <a:round/>
            <a:headEnd/>
            <a:tailEnd/>
          </a:ln>
          <a:effectLst>
            <a:outerShdw dist="35921" dir="2700000" algn="ctr" rotWithShape="0">
              <a:schemeClr val="bg2"/>
            </a:outerShdw>
          </a:effec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0000"/>
              </a:lnSpc>
              <a:spcBef>
                <a:spcPct val="50000"/>
              </a:spcBef>
              <a:spcAft>
                <a:spcPct val="0"/>
              </a:spcAft>
              <a:buClr>
                <a:srgbClr val="000000"/>
              </a:buClr>
              <a:buFont typeface="Wingdings" panose="05000000000000000000" pitchFamily="2" charset="2"/>
              <a:buNone/>
            </a:pPr>
            <a:r>
              <a:rPr lang="en-US" sz="1000" i="1" dirty="0">
                <a:solidFill>
                  <a:srgbClr val="000400"/>
                </a:solidFill>
                <a:ea typeface="SimSun" panose="02010600030101010101" pitchFamily="2" charset="-122"/>
              </a:rPr>
              <a:t>Access</a:t>
            </a:r>
          </a:p>
          <a:p>
            <a:pPr fontAlgn="base">
              <a:lnSpc>
                <a:spcPct val="90000"/>
              </a:lnSpc>
              <a:spcBef>
                <a:spcPct val="50000"/>
              </a:spcBef>
              <a:spcAft>
                <a:spcPct val="0"/>
              </a:spcAft>
              <a:buClr>
                <a:srgbClr val="000000"/>
              </a:buClr>
              <a:buFont typeface="Arial" panose="020B0604020202020204" pitchFamily="34" charset="0"/>
              <a:buChar char="•"/>
            </a:pPr>
            <a:r>
              <a:rPr lang="en-US" sz="1000" i="1" dirty="0">
                <a:solidFill>
                  <a:srgbClr val="000400"/>
                </a:solidFill>
                <a:ea typeface="SimSun" panose="02010600030101010101" pitchFamily="2" charset="-122"/>
              </a:rPr>
              <a:t>JDBC</a:t>
            </a:r>
          </a:p>
          <a:p>
            <a:pPr fontAlgn="base">
              <a:lnSpc>
                <a:spcPct val="90000"/>
              </a:lnSpc>
              <a:spcBef>
                <a:spcPct val="50000"/>
              </a:spcBef>
              <a:spcAft>
                <a:spcPct val="0"/>
              </a:spcAft>
              <a:buClr>
                <a:srgbClr val="000000"/>
              </a:buClr>
              <a:buFont typeface="Arial" panose="020B0604020202020204" pitchFamily="34" charset="0"/>
              <a:buChar char="•"/>
            </a:pPr>
            <a:r>
              <a:rPr lang="en-US" sz="1000" i="1" dirty="0">
                <a:solidFill>
                  <a:srgbClr val="000400"/>
                </a:solidFill>
                <a:ea typeface="SimSun" panose="02010600030101010101" pitchFamily="2" charset="-122"/>
              </a:rPr>
              <a:t>ODBC</a:t>
            </a:r>
          </a:p>
          <a:p>
            <a:pPr fontAlgn="base">
              <a:lnSpc>
                <a:spcPct val="90000"/>
              </a:lnSpc>
              <a:spcBef>
                <a:spcPct val="50000"/>
              </a:spcBef>
              <a:spcAft>
                <a:spcPct val="0"/>
              </a:spcAft>
              <a:buClr>
                <a:srgbClr val="000000"/>
              </a:buClr>
              <a:buFont typeface="Arial" panose="020B0604020202020204" pitchFamily="34" charset="0"/>
              <a:buChar char="•"/>
            </a:pPr>
            <a:r>
              <a:rPr lang="en-US" sz="1000" i="1" dirty="0">
                <a:solidFill>
                  <a:srgbClr val="000400"/>
                </a:solidFill>
                <a:ea typeface="SimSun" panose="02010600030101010101" pitchFamily="2" charset="-122"/>
              </a:rPr>
              <a:t>REST</a:t>
            </a:r>
          </a:p>
          <a:p>
            <a:pPr fontAlgn="base">
              <a:lnSpc>
                <a:spcPct val="90000"/>
              </a:lnSpc>
              <a:spcBef>
                <a:spcPct val="50000"/>
              </a:spcBef>
              <a:spcAft>
                <a:spcPct val="0"/>
              </a:spcAft>
              <a:buClr>
                <a:srgbClr val="000000"/>
              </a:buClr>
              <a:buFont typeface="Arial" panose="020B0604020202020204" pitchFamily="34" charset="0"/>
              <a:buChar char="•"/>
            </a:pPr>
            <a:r>
              <a:rPr lang="en-US" sz="1000" i="1" dirty="0" err="1">
                <a:solidFill>
                  <a:srgbClr val="000400"/>
                </a:solidFill>
                <a:ea typeface="SimSun" panose="02010600030101010101" pitchFamily="2" charset="-122"/>
              </a:rPr>
              <a:t>noSQL</a:t>
            </a:r>
            <a:endParaRPr lang="en-US" sz="1400" i="1" dirty="0">
              <a:solidFill>
                <a:srgbClr val="000400"/>
              </a:solidFill>
              <a:ea typeface="SimSun" panose="02010600030101010101" pitchFamily="2" charset="-122"/>
            </a:endParaRPr>
          </a:p>
        </p:txBody>
      </p:sp>
      <p:grpSp>
        <p:nvGrpSpPr>
          <p:cNvPr id="43" name="Group 42"/>
          <p:cNvGrpSpPr/>
          <p:nvPr/>
        </p:nvGrpSpPr>
        <p:grpSpPr>
          <a:xfrm>
            <a:off x="6840243" y="722978"/>
            <a:ext cx="1279932" cy="1090582"/>
            <a:chOff x="2687869" y="1671085"/>
            <a:chExt cx="3896179" cy="2712785"/>
          </a:xfrm>
        </p:grpSpPr>
        <p:sp>
          <p:nvSpPr>
            <p:cNvPr id="58" name="Rounded Rectangle 57"/>
            <p:cNvSpPr/>
            <p:nvPr/>
          </p:nvSpPr>
          <p:spPr>
            <a:xfrm>
              <a:off x="2687869" y="1671085"/>
              <a:ext cx="3896179" cy="2712785"/>
            </a:xfrm>
            <a:prstGeom prst="roundRect">
              <a:avLst>
                <a:gd name="adj" fmla="val 3486"/>
              </a:avLst>
            </a:prstGeom>
            <a:solidFill>
              <a:srgbClr val="FFFFFF"/>
            </a:solidFill>
            <a:ln w="6350" cap="flat" cmpd="sng" algn="ctr">
              <a:solidFill>
                <a:srgbClr val="4472C4"/>
              </a:solidFill>
              <a:prstDash val="solid"/>
              <a:miter lim="800000"/>
            </a:ln>
            <a:effectLst/>
          </p:spPr>
          <p:txBody>
            <a:bodyPr rtlCol="0" anchor="ctr"/>
            <a:lstStyle/>
            <a:p>
              <a:pPr algn="ctr" defTabSz="914400">
                <a:defRPr/>
              </a:pPr>
              <a:endParaRPr lang="en-US" sz="1013" kern="0">
                <a:solidFill>
                  <a:srgbClr val="FFFFFF"/>
                </a:solidFill>
              </a:endParaRPr>
            </a:p>
          </p:txBody>
        </p:sp>
        <p:pic>
          <p:nvPicPr>
            <p:cNvPr id="6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01365" y="2943584"/>
              <a:ext cx="1660725" cy="13662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20652" y="1768097"/>
              <a:ext cx="1627772" cy="11730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4"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774174" y="1766096"/>
              <a:ext cx="1651198" cy="12063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5"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13217" y="2948467"/>
              <a:ext cx="1646823" cy="13721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47" name="Rectangle 46"/>
          <p:cNvSpPr/>
          <p:nvPr/>
        </p:nvSpPr>
        <p:spPr>
          <a:xfrm>
            <a:off x="6767034" y="430717"/>
            <a:ext cx="2203624" cy="1735950"/>
          </a:xfrm>
          <a:prstGeom prst="rect">
            <a:avLst/>
          </a:prstGeom>
          <a:noFill/>
          <a:ln w="38100" cap="flat" cmpd="sng" algn="ctr">
            <a:solidFill>
              <a:srgbClr val="00B050"/>
            </a:solidFill>
            <a:prstDash val="solid"/>
            <a:miter lim="800000"/>
          </a:ln>
          <a:effectLst/>
        </p:spPr>
        <p:txBody>
          <a:bodyPr rtlCol="0" anchor="ctr"/>
          <a:lstStyle/>
          <a:p>
            <a:pPr algn="ctr" defTabSz="914400">
              <a:defRPr/>
            </a:pPr>
            <a:endParaRPr lang="en-US" sz="1350" kern="0">
              <a:solidFill>
                <a:prstClr val="white"/>
              </a:solidFill>
            </a:endParaRPr>
          </a:p>
        </p:txBody>
      </p:sp>
      <p:sp>
        <p:nvSpPr>
          <p:cNvPr id="48" name="TextBox 47"/>
          <p:cNvSpPr txBox="1"/>
          <p:nvPr/>
        </p:nvSpPr>
        <p:spPr>
          <a:xfrm>
            <a:off x="6721446" y="467302"/>
            <a:ext cx="2602095" cy="276999"/>
          </a:xfrm>
          <a:prstGeom prst="rect">
            <a:avLst/>
          </a:prstGeom>
          <a:noFill/>
        </p:spPr>
        <p:txBody>
          <a:bodyPr wrap="square" rtlCol="0">
            <a:spAutoFit/>
          </a:bodyPr>
          <a:lstStyle/>
          <a:p>
            <a:pPr defTabSz="914400"/>
            <a:r>
              <a:rPr lang="en-US" sz="1200" b="1" dirty="0">
                <a:solidFill>
                  <a:prstClr val="black"/>
                </a:solidFill>
              </a:rPr>
              <a:t>Dashboards, Spreadsheets, </a:t>
            </a:r>
            <a:r>
              <a:rPr lang="en-US" sz="1200" b="1" dirty="0" err="1">
                <a:solidFill>
                  <a:prstClr val="black"/>
                </a:solidFill>
              </a:rPr>
              <a:t>etc</a:t>
            </a:r>
            <a:endParaRPr lang="en-US" sz="1200" b="1" dirty="0">
              <a:solidFill>
                <a:prstClr val="black"/>
              </a:solidFill>
            </a:endParaRPr>
          </a:p>
        </p:txBody>
      </p:sp>
      <p:grpSp>
        <p:nvGrpSpPr>
          <p:cNvPr id="49" name="Group 48"/>
          <p:cNvGrpSpPr/>
          <p:nvPr/>
        </p:nvGrpSpPr>
        <p:grpSpPr>
          <a:xfrm>
            <a:off x="7553418" y="866335"/>
            <a:ext cx="1279932" cy="1090582"/>
            <a:chOff x="2687869" y="1671085"/>
            <a:chExt cx="3896179" cy="2712785"/>
          </a:xfrm>
        </p:grpSpPr>
        <p:sp>
          <p:nvSpPr>
            <p:cNvPr id="51" name="Rounded Rectangle 50"/>
            <p:cNvSpPr/>
            <p:nvPr/>
          </p:nvSpPr>
          <p:spPr>
            <a:xfrm>
              <a:off x="2687869" y="1671085"/>
              <a:ext cx="3896179" cy="2712785"/>
            </a:xfrm>
            <a:prstGeom prst="roundRect">
              <a:avLst>
                <a:gd name="adj" fmla="val 3486"/>
              </a:avLst>
            </a:prstGeom>
            <a:solidFill>
              <a:srgbClr val="FFFFFF"/>
            </a:solidFill>
            <a:ln w="6350" cap="flat" cmpd="sng" algn="ctr">
              <a:solidFill>
                <a:srgbClr val="4472C4"/>
              </a:solidFill>
              <a:prstDash val="solid"/>
              <a:miter lim="800000"/>
            </a:ln>
            <a:effectLst/>
          </p:spPr>
          <p:txBody>
            <a:bodyPr rtlCol="0" anchor="ctr"/>
            <a:lstStyle/>
            <a:p>
              <a:pPr algn="ctr" defTabSz="914400">
                <a:defRPr/>
              </a:pPr>
              <a:endParaRPr lang="en-US" sz="1013" kern="0">
                <a:solidFill>
                  <a:srgbClr val="FFFFFF"/>
                </a:solidFill>
              </a:endParaRPr>
            </a:p>
          </p:txBody>
        </p:sp>
        <p:pic>
          <p:nvPicPr>
            <p:cNvPr id="5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01365" y="2943584"/>
              <a:ext cx="1660725" cy="13662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20652" y="1768097"/>
              <a:ext cx="1627772" cy="11730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6"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774174" y="1766096"/>
              <a:ext cx="1651198" cy="12063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7"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13217" y="2948467"/>
              <a:ext cx="1646823" cy="13721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33" name="Left-Right Arrow 1"/>
          <p:cNvSpPr>
            <a:spLocks noChangeArrowheads="1"/>
          </p:cNvSpPr>
          <p:nvPr/>
        </p:nvSpPr>
        <p:spPr bwMode="auto">
          <a:xfrm>
            <a:off x="5661892" y="1139036"/>
            <a:ext cx="940308" cy="218465"/>
          </a:xfrm>
          <a:prstGeom prst="leftRightArrow">
            <a:avLst>
              <a:gd name="adj1" fmla="val 50000"/>
              <a:gd name="adj2" fmla="val 50283"/>
            </a:avLst>
          </a:prstGeom>
          <a:solidFill>
            <a:srgbClr val="0000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fontAlgn="base">
              <a:lnSpc>
                <a:spcPct val="90000"/>
              </a:lnSpc>
              <a:spcBef>
                <a:spcPct val="50000"/>
              </a:spcBef>
              <a:spcAft>
                <a:spcPct val="0"/>
              </a:spcAft>
              <a:buClr>
                <a:srgbClr val="000000"/>
              </a:buClr>
              <a:buFont typeface="Wingdings" panose="05000000000000000000" pitchFamily="2" charset="2"/>
              <a:buNone/>
              <a:defRPr/>
            </a:pPr>
            <a:endParaRPr lang="en-US" sz="1400" i="1" kern="0">
              <a:solidFill>
                <a:srgbClr val="000400"/>
              </a:solidFill>
              <a:ea typeface="SimSun" panose="02010600030101010101" pitchFamily="2" charset="-122"/>
              <a:cs typeface="Arial"/>
            </a:endParaRPr>
          </a:p>
        </p:txBody>
      </p:sp>
      <p:sp>
        <p:nvSpPr>
          <p:cNvPr id="74" name="TextBox 51"/>
          <p:cNvSpPr txBox="1">
            <a:spLocks noChangeArrowheads="1"/>
          </p:cNvSpPr>
          <p:nvPr/>
        </p:nvSpPr>
        <p:spPr bwMode="auto">
          <a:xfrm>
            <a:off x="456342" y="752299"/>
            <a:ext cx="3500750" cy="1200329"/>
          </a:xfrm>
          <a:prstGeom prst="rect">
            <a:avLst/>
          </a:prstGeom>
          <a:noFill/>
          <a:ln w="412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171450" indent="-171450" defTabSz="685800" eaLnBrk="1" hangingPunct="1">
              <a:buFont typeface="Arial" panose="020B0604020202020204" pitchFamily="34" charset="0"/>
              <a:buChar char="•"/>
              <a:defRPr/>
            </a:pPr>
            <a:r>
              <a:rPr lang="en-US" altLang="zh-CN" sz="1200" b="0" kern="0" dirty="0">
                <a:solidFill>
                  <a:srgbClr val="000000"/>
                </a:solidFill>
                <a:cs typeface="Arial"/>
              </a:rPr>
              <a:t>Easily blend data from Z and non-Z environments without moving vast amounts of data</a:t>
            </a:r>
          </a:p>
          <a:p>
            <a:pPr marL="171450" indent="-171450" defTabSz="685800" eaLnBrk="1" hangingPunct="1">
              <a:buFont typeface="Arial" panose="020B0604020202020204" pitchFamily="34" charset="0"/>
              <a:buChar char="•"/>
              <a:defRPr/>
            </a:pPr>
            <a:r>
              <a:rPr lang="en-US" altLang="zh-CN" sz="1200" b="0" kern="0" dirty="0">
                <a:solidFill>
                  <a:srgbClr val="000000"/>
                </a:solidFill>
                <a:cs typeface="Arial"/>
              </a:rPr>
              <a:t>Enrich reporting and ad-hoc queries</a:t>
            </a:r>
          </a:p>
          <a:p>
            <a:pPr marL="171450" indent="-171450" defTabSz="685800" eaLnBrk="1" hangingPunct="1">
              <a:buFont typeface="Arial" panose="020B0604020202020204" pitchFamily="34" charset="0"/>
              <a:buChar char="•"/>
              <a:defRPr/>
            </a:pPr>
            <a:r>
              <a:rPr lang="en-US" altLang="zh-CN" sz="1200" b="0" kern="0" dirty="0">
                <a:solidFill>
                  <a:srgbClr val="000000"/>
                </a:solidFill>
                <a:cs typeface="Arial"/>
              </a:rPr>
              <a:t>Leverage modern, open technologies &amp; skill base</a:t>
            </a:r>
            <a:endParaRPr lang="zh-CN" altLang="en-US" sz="1200" b="0" kern="0" dirty="0">
              <a:solidFill>
                <a:srgbClr val="000000"/>
              </a:solidFill>
              <a:cs typeface="Arial"/>
            </a:endParaRPr>
          </a:p>
        </p:txBody>
      </p:sp>
      <p:pic>
        <p:nvPicPr>
          <p:cNvPr id="71" name="Picture 70"/>
          <p:cNvPicPr>
            <a:picLocks noChangeAspect="1"/>
          </p:cNvPicPr>
          <p:nvPr/>
        </p:nvPicPr>
        <p:blipFill>
          <a:blip r:embed="rId6"/>
          <a:stretch>
            <a:fillRect/>
          </a:stretch>
        </p:blipFill>
        <p:spPr>
          <a:xfrm>
            <a:off x="628065" y="2339250"/>
            <a:ext cx="742602" cy="377703"/>
          </a:xfrm>
          <a:prstGeom prst="rect">
            <a:avLst/>
          </a:prstGeom>
        </p:spPr>
      </p:pic>
      <p:pic>
        <p:nvPicPr>
          <p:cNvPr id="72" name="Picture 12" descr="mage result for anaconda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5103" y="2377312"/>
            <a:ext cx="697064" cy="3477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ython™"/>
          <p:cNvPicPr>
            <a:picLocks noChangeAspect="1" noChangeArrowheads="1"/>
          </p:cNvPicPr>
          <p:nvPr/>
        </p:nvPicPr>
        <p:blipFill rotWithShape="1">
          <a:blip r:embed="rId8">
            <a:extLst>
              <a:ext uri="{28A0092B-C50C-407E-A947-70E740481C1C}">
                <a14:useLocalDpi xmlns:a14="http://schemas.microsoft.com/office/drawing/2010/main" val="0"/>
              </a:ext>
            </a:extLst>
          </a:blip>
          <a:srcRect t="-241" r="74503"/>
          <a:stretch/>
        </p:blipFill>
        <p:spPr bwMode="auto">
          <a:xfrm>
            <a:off x="1996540" y="2252210"/>
            <a:ext cx="408426" cy="454037"/>
          </a:xfrm>
          <a:prstGeom prst="rect">
            <a:avLst/>
          </a:prstGeom>
          <a:noFill/>
          <a:extLst>
            <a:ext uri="{909E8E84-426E-40DD-AFC4-6F175D3DCCD1}">
              <a14:hiddenFill xmlns:a14="http://schemas.microsoft.com/office/drawing/2010/main">
                <a:solidFill>
                  <a:srgbClr val="FFFFFF"/>
                </a:solidFill>
              </a14:hiddenFill>
            </a:ext>
          </a:extLst>
        </p:spPr>
      </p:pic>
      <p:sp>
        <p:nvSpPr>
          <p:cNvPr id="75" name="Left-Right Arrow 1"/>
          <p:cNvSpPr>
            <a:spLocks noChangeArrowheads="1"/>
          </p:cNvSpPr>
          <p:nvPr/>
        </p:nvSpPr>
        <p:spPr bwMode="auto">
          <a:xfrm rot="5400000">
            <a:off x="2013821" y="1901865"/>
            <a:ext cx="318426" cy="183100"/>
          </a:xfrm>
          <a:prstGeom prst="leftRightArrow">
            <a:avLst>
              <a:gd name="adj1" fmla="val 50000"/>
              <a:gd name="adj2" fmla="val 50283"/>
            </a:avLst>
          </a:prstGeom>
          <a:solidFill>
            <a:srgbClr val="0000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fontAlgn="base">
              <a:lnSpc>
                <a:spcPct val="90000"/>
              </a:lnSpc>
              <a:spcBef>
                <a:spcPct val="50000"/>
              </a:spcBef>
              <a:spcAft>
                <a:spcPct val="0"/>
              </a:spcAft>
              <a:buClr>
                <a:srgbClr val="000000"/>
              </a:buClr>
              <a:buFont typeface="Wingdings" panose="05000000000000000000" pitchFamily="2" charset="2"/>
              <a:buNone/>
              <a:defRPr/>
            </a:pPr>
            <a:endParaRPr lang="en-US" sz="1400" i="1" kern="0">
              <a:solidFill>
                <a:srgbClr val="000400"/>
              </a:solidFill>
              <a:ea typeface="SimSun" panose="02010600030101010101" pitchFamily="2" charset="-122"/>
              <a:cs typeface="Arial"/>
            </a:endParaRPr>
          </a:p>
        </p:txBody>
      </p:sp>
      <p:sp>
        <p:nvSpPr>
          <p:cNvPr id="78" name="圆柱形 4"/>
          <p:cNvSpPr/>
          <p:nvPr/>
        </p:nvSpPr>
        <p:spPr>
          <a:xfrm>
            <a:off x="3505940" y="3419068"/>
            <a:ext cx="769669" cy="488306"/>
          </a:xfrm>
          <a:prstGeom prst="can">
            <a:avLst/>
          </a:prstGeom>
          <a:gradFill>
            <a:gsLst>
              <a:gs pos="0">
                <a:srgbClr val="7889FB">
                  <a:lumMod val="5000"/>
                  <a:lumOff val="95000"/>
                </a:srgbClr>
              </a:gs>
              <a:gs pos="74000">
                <a:srgbClr val="7889FB">
                  <a:lumMod val="45000"/>
                  <a:lumOff val="55000"/>
                </a:srgbClr>
              </a:gs>
              <a:gs pos="83000">
                <a:srgbClr val="7889FB">
                  <a:lumMod val="45000"/>
                  <a:lumOff val="55000"/>
                </a:srgbClr>
              </a:gs>
              <a:gs pos="100000">
                <a:srgbClr val="7889FB">
                  <a:lumMod val="30000"/>
                  <a:lumOff val="70000"/>
                </a:srgbClr>
              </a:gs>
            </a:gsLst>
            <a:lin ang="5400000" scaled="1"/>
          </a:gradFill>
          <a:ln w="12700" cap="flat" cmpd="sng" algn="ctr">
            <a:solidFill>
              <a:srgbClr val="7889FB">
                <a:shade val="50000"/>
              </a:srgbClr>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750" kern="0" dirty="0">
                <a:solidFill>
                  <a:srgbClr val="000000"/>
                </a:solidFill>
                <a:cs typeface="Arial"/>
              </a:rPr>
              <a:t>Warehouses</a:t>
            </a:r>
            <a:endParaRPr lang="zh-CN" altLang="en-US" sz="750" kern="0" dirty="0">
              <a:solidFill>
                <a:srgbClr val="000000"/>
              </a:solidFill>
              <a:cs typeface="Arial"/>
            </a:endParaRPr>
          </a:p>
        </p:txBody>
      </p:sp>
      <p:sp>
        <p:nvSpPr>
          <p:cNvPr id="22" name="TextBox 21"/>
          <p:cNvSpPr txBox="1"/>
          <p:nvPr/>
        </p:nvSpPr>
        <p:spPr>
          <a:xfrm>
            <a:off x="1425793" y="2652463"/>
            <a:ext cx="1705559" cy="276999"/>
          </a:xfrm>
          <a:prstGeom prst="rect">
            <a:avLst/>
          </a:prstGeom>
          <a:noFill/>
        </p:spPr>
        <p:txBody>
          <a:bodyPr wrap="square" rtlCol="0">
            <a:spAutoFit/>
          </a:bodyPr>
          <a:lstStyle/>
          <a:p>
            <a:r>
              <a:rPr lang="en-US" sz="1200" b="1" dirty="0">
                <a:solidFill>
                  <a:prstClr val="black"/>
                </a:solidFill>
              </a:rPr>
              <a:t>Optimized Data Layer</a:t>
            </a:r>
          </a:p>
        </p:txBody>
      </p:sp>
      <p:cxnSp>
        <p:nvCxnSpPr>
          <p:cNvPr id="79" name="Straight Connector 52"/>
          <p:cNvCxnSpPr>
            <a:cxnSpLocks noChangeShapeType="1"/>
          </p:cNvCxnSpPr>
          <p:nvPr/>
        </p:nvCxnSpPr>
        <p:spPr bwMode="auto">
          <a:xfrm flipH="1">
            <a:off x="1243584" y="2910030"/>
            <a:ext cx="578680" cy="473581"/>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cxnSp>
        <p:nvCxnSpPr>
          <p:cNvPr id="80" name="Straight Connector 52"/>
          <p:cNvCxnSpPr>
            <a:cxnSpLocks noChangeShapeType="1"/>
          </p:cNvCxnSpPr>
          <p:nvPr/>
        </p:nvCxnSpPr>
        <p:spPr bwMode="auto">
          <a:xfrm>
            <a:off x="3236598" y="2909159"/>
            <a:ext cx="491709" cy="508142"/>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sp>
        <p:nvSpPr>
          <p:cNvPr id="81" name="Rounded Rectangle 26"/>
          <p:cNvSpPr>
            <a:spLocks noChangeArrowheads="1"/>
          </p:cNvSpPr>
          <p:nvPr/>
        </p:nvSpPr>
        <p:spPr bwMode="auto">
          <a:xfrm>
            <a:off x="6961393" y="1884927"/>
            <a:ext cx="2054853" cy="324594"/>
          </a:xfrm>
          <a:prstGeom prst="roundRect">
            <a:avLst>
              <a:gd name="adj" fmla="val 50000"/>
            </a:avLst>
          </a:prstGeom>
          <a:noFill/>
          <a:ln w="22225" algn="ctr">
            <a:noFill/>
            <a:round/>
            <a:headEnd/>
            <a:tailEnd/>
          </a:ln>
          <a:effectLst>
            <a:outerShdw dist="35921" dir="2700000" algn="ctr" rotWithShape="0">
              <a:schemeClr val="bg2"/>
            </a:outerShdw>
          </a:effec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0000"/>
              </a:lnSpc>
              <a:spcBef>
                <a:spcPct val="50000"/>
              </a:spcBef>
              <a:spcAft>
                <a:spcPct val="0"/>
              </a:spcAft>
              <a:buClr>
                <a:srgbClr val="000000"/>
              </a:buClr>
              <a:buFont typeface="Wingdings" panose="05000000000000000000" pitchFamily="2" charset="2"/>
              <a:buNone/>
            </a:pPr>
            <a:r>
              <a:rPr lang="en-US" sz="1000" b="1" i="1" dirty="0">
                <a:solidFill>
                  <a:srgbClr val="000400"/>
                </a:solidFill>
                <a:ea typeface="SimSun" panose="02010600030101010101" pitchFamily="2" charset="-122"/>
              </a:rPr>
              <a:t>Examples:  </a:t>
            </a:r>
            <a:r>
              <a:rPr lang="en-US" sz="1000" b="1" i="1" dirty="0" err="1">
                <a:solidFill>
                  <a:srgbClr val="000400"/>
                </a:solidFill>
                <a:ea typeface="SimSun" panose="02010600030101010101" pitchFamily="2" charset="-122"/>
              </a:rPr>
              <a:t>Cognos</a:t>
            </a:r>
            <a:r>
              <a:rPr lang="en-US" sz="1000" b="1" i="1" dirty="0">
                <a:solidFill>
                  <a:srgbClr val="000400"/>
                </a:solidFill>
                <a:ea typeface="SimSun" panose="02010600030101010101" pitchFamily="2" charset="-122"/>
              </a:rPr>
              <a:t>, Tableau</a:t>
            </a:r>
            <a:endParaRPr lang="en-US" sz="1400" b="1" i="1" dirty="0">
              <a:solidFill>
                <a:srgbClr val="000400"/>
              </a:solidFill>
              <a:ea typeface="SimSun" panose="02010600030101010101" pitchFamily="2" charset="-122"/>
            </a:endParaRPr>
          </a:p>
        </p:txBody>
      </p:sp>
      <p:sp>
        <p:nvSpPr>
          <p:cNvPr id="83" name="TextBox 51"/>
          <p:cNvSpPr txBox="1">
            <a:spLocks noChangeArrowheads="1"/>
          </p:cNvSpPr>
          <p:nvPr/>
        </p:nvSpPr>
        <p:spPr bwMode="auto">
          <a:xfrm>
            <a:off x="4349389" y="3334754"/>
            <a:ext cx="3347835" cy="1200329"/>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200" kern="0" dirty="0">
                <a:solidFill>
                  <a:srgbClr val="3366FF"/>
                </a:solidFill>
                <a:cs typeface="Arial"/>
              </a:rPr>
              <a:t>Benefits: </a:t>
            </a:r>
          </a:p>
          <a:p>
            <a:pPr marL="171450" indent="-171450" defTabSz="685800" eaLnBrk="1" hangingPunct="1">
              <a:buFont typeface="Wingdings" panose="05000000000000000000" pitchFamily="2" charset="2"/>
              <a:buChar char="Ø"/>
              <a:defRPr/>
            </a:pPr>
            <a:r>
              <a:rPr lang="en-US" altLang="zh-CN" sz="1200" b="0" kern="0" dirty="0">
                <a:solidFill>
                  <a:prstClr val="black"/>
                </a:solidFill>
                <a:cs typeface="Arial"/>
              </a:rPr>
              <a:t>More current data leveraged</a:t>
            </a:r>
          </a:p>
          <a:p>
            <a:pPr marL="171450" indent="-171450" defTabSz="685800" eaLnBrk="1" hangingPunct="1">
              <a:buFont typeface="Wingdings" panose="05000000000000000000" pitchFamily="2" charset="2"/>
              <a:buChar char="Ø"/>
              <a:defRPr/>
            </a:pPr>
            <a:r>
              <a:rPr lang="en-US" altLang="zh-CN" sz="1200" b="0" kern="0" dirty="0">
                <a:solidFill>
                  <a:prstClr val="black"/>
                </a:solidFill>
                <a:cs typeface="Arial"/>
              </a:rPr>
              <a:t>‘Pull’ model from consumers reduces raw data movement costs</a:t>
            </a:r>
          </a:p>
          <a:p>
            <a:pPr marL="171450" indent="-171450" defTabSz="685800" eaLnBrk="1" hangingPunct="1">
              <a:buFont typeface="Wingdings" panose="05000000000000000000" pitchFamily="2" charset="2"/>
              <a:buChar char="Ø"/>
              <a:defRPr/>
            </a:pPr>
            <a:r>
              <a:rPr lang="en-US" altLang="zh-CN" sz="1200" b="0" kern="0" dirty="0">
                <a:solidFill>
                  <a:prstClr val="black"/>
                </a:solidFill>
                <a:cs typeface="Arial"/>
              </a:rPr>
              <a:t>Integrated across multiple environments</a:t>
            </a:r>
          </a:p>
          <a:p>
            <a:pPr marL="171450" indent="-171450" defTabSz="685800" eaLnBrk="1" hangingPunct="1">
              <a:buFont typeface="Wingdings" panose="05000000000000000000" pitchFamily="2" charset="2"/>
              <a:buChar char="Ø"/>
              <a:defRPr/>
            </a:pPr>
            <a:r>
              <a:rPr lang="en-US" altLang="zh-CN" sz="1200" b="0" kern="0" dirty="0">
                <a:solidFill>
                  <a:prstClr val="black"/>
                </a:solidFill>
                <a:cs typeface="Arial"/>
              </a:rPr>
              <a:t>Security &amp; Privacy Advantages</a:t>
            </a:r>
            <a:endParaRPr lang="zh-CN" altLang="en-US" sz="1200" b="0" kern="0" dirty="0">
              <a:solidFill>
                <a:prstClr val="black"/>
              </a:solidFill>
              <a:cs typeface="Arial"/>
            </a:endParaRPr>
          </a:p>
        </p:txBody>
      </p:sp>
      <p:sp>
        <p:nvSpPr>
          <p:cNvPr id="85" name="TextBox 84"/>
          <p:cNvSpPr txBox="1"/>
          <p:nvPr/>
        </p:nvSpPr>
        <p:spPr>
          <a:xfrm>
            <a:off x="397798" y="2068500"/>
            <a:ext cx="3330509" cy="276999"/>
          </a:xfrm>
          <a:prstGeom prst="rect">
            <a:avLst/>
          </a:prstGeom>
          <a:noFill/>
        </p:spPr>
        <p:txBody>
          <a:bodyPr wrap="square" rtlCol="0">
            <a:spAutoFit/>
          </a:bodyPr>
          <a:lstStyle/>
          <a:p>
            <a:r>
              <a:rPr lang="en-US" sz="1200" b="1" dirty="0">
                <a:solidFill>
                  <a:prstClr val="black"/>
                </a:solidFill>
              </a:rPr>
              <a:t>IBM Open Data Analytics for z/OS</a:t>
            </a:r>
          </a:p>
        </p:txBody>
      </p:sp>
      <p:pic>
        <p:nvPicPr>
          <p:cNvPr id="46" name="pasted-image.tiff">
            <a:extLst>
              <a:ext uri="{FF2B5EF4-FFF2-40B4-BE49-F238E27FC236}">
                <a16:creationId xmlns:a16="http://schemas.microsoft.com/office/drawing/2014/main" id="{4203DE0F-371D-420C-ADAF-B8F2ED01556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40560" y="2856715"/>
            <a:ext cx="1258043" cy="12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0" name="TextBox 49">
            <a:extLst>
              <a:ext uri="{FF2B5EF4-FFF2-40B4-BE49-F238E27FC236}">
                <a16:creationId xmlns:a16="http://schemas.microsoft.com/office/drawing/2014/main" id="{95AB19E8-44A5-41C9-9754-44897214A053}"/>
              </a:ext>
            </a:extLst>
          </p:cNvPr>
          <p:cNvSpPr txBox="1"/>
          <p:nvPr/>
        </p:nvSpPr>
        <p:spPr>
          <a:xfrm>
            <a:off x="6961393" y="2513249"/>
            <a:ext cx="2137748" cy="338554"/>
          </a:xfrm>
          <a:prstGeom prst="rect">
            <a:avLst/>
          </a:prstGeom>
          <a:noFill/>
        </p:spPr>
        <p:txBody>
          <a:bodyPr wrap="square" rtlCol="0">
            <a:spAutoFit/>
          </a:bodyPr>
          <a:lstStyle/>
          <a:p>
            <a:pPr defTabSz="914400"/>
            <a:r>
              <a:rPr lang="en-US" sz="1600" b="1" dirty="0">
                <a:solidFill>
                  <a:prstClr val="black"/>
                </a:solidFill>
              </a:rPr>
              <a:t>Existing Data Lakes</a:t>
            </a:r>
          </a:p>
        </p:txBody>
      </p:sp>
      <p:cxnSp>
        <p:nvCxnSpPr>
          <p:cNvPr id="3" name="Connector: Curved 2">
            <a:extLst>
              <a:ext uri="{FF2B5EF4-FFF2-40B4-BE49-F238E27FC236}">
                <a16:creationId xmlns:a16="http://schemas.microsoft.com/office/drawing/2014/main" id="{749C8E8D-60DA-4650-B681-07FCECB9CFD5}"/>
              </a:ext>
            </a:extLst>
          </p:cNvPr>
          <p:cNvCxnSpPr/>
          <p:nvPr/>
        </p:nvCxnSpPr>
        <p:spPr>
          <a:xfrm>
            <a:off x="5660540" y="2414119"/>
            <a:ext cx="1720487" cy="1114286"/>
          </a:xfrm>
          <a:prstGeom prst="curvedConnector3">
            <a:avLst/>
          </a:prstGeom>
          <a:ln w="60325">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12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17"/>
          <p:cNvSpPr txBox="1">
            <a:spLocks/>
          </p:cNvSpPr>
          <p:nvPr/>
        </p:nvSpPr>
        <p:spPr>
          <a:xfrm>
            <a:off x="102906" y="75013"/>
            <a:ext cx="7917198"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uFill>
                  <a:solidFill>
                    <a:srgbClr val="7889FB"/>
                  </a:solidFill>
                </a:uFill>
              </a:defRPr>
            </a:pPr>
            <a:r>
              <a:rPr lang="en-US" sz="1500" b="1" dirty="0">
                <a:solidFill>
                  <a:srgbClr val="0000FF"/>
                </a:solidFill>
                <a:uFill>
                  <a:solidFill>
                    <a:srgbClr val="7889FB"/>
                  </a:solidFill>
                </a:uFill>
              </a:rPr>
              <a:t>Use Case:  Distillation - Federated Analytics for Extending / Optimizing Existing Data Lakes </a:t>
            </a:r>
            <a:endParaRPr lang="en-US" b="1" dirty="0">
              <a:solidFill>
                <a:srgbClr val="0000FF"/>
              </a:solidFill>
              <a:uFill>
                <a:solidFill>
                  <a:srgbClr val="7889FB"/>
                </a:solidFill>
              </a:uFill>
            </a:endParaRPr>
          </a:p>
        </p:txBody>
      </p:sp>
      <p:pic>
        <p:nvPicPr>
          <p:cNvPr id="97" name="pasted-im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1705" y="2161891"/>
            <a:ext cx="913995" cy="88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98" name="Rectangle 97"/>
          <p:cNvSpPr/>
          <p:nvPr/>
        </p:nvSpPr>
        <p:spPr bwMode="auto">
          <a:xfrm>
            <a:off x="6235404" y="1331877"/>
            <a:ext cx="2688530" cy="2598440"/>
          </a:xfrm>
          <a:prstGeom prst="rect">
            <a:avLst/>
          </a:prstGeom>
          <a:solidFill>
            <a:srgbClr val="92D050">
              <a:alpha val="39000"/>
            </a:srgbClr>
          </a:solidFill>
          <a:ln>
            <a:solidFill>
              <a:srgbClr val="000000"/>
            </a:solidFill>
          </a:ln>
          <a:effectLst>
            <a:outerShdw dist="35921" dir="2700000" algn="ctr" rotWithShape="0">
              <a:srgbClr val="808080"/>
            </a:outerShdw>
          </a:effectLst>
          <a:extLst/>
        </p:spPr>
        <p:txBody>
          <a:bodyPr vert="horz" wrap="square" lIns="72000" tIns="45720" rIns="72000" bIns="45720" numCol="1" rtlCol="0" anchor="t" anchorCtr="0" compatLnSpc="1">
            <a:prstTxWarp prst="textNoShape">
              <a:avLst/>
            </a:prstTxWarp>
            <a:no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00" name="TextBox 99"/>
          <p:cNvSpPr txBox="1"/>
          <p:nvPr/>
        </p:nvSpPr>
        <p:spPr>
          <a:xfrm>
            <a:off x="6235403" y="1657663"/>
            <a:ext cx="3105622" cy="646331"/>
          </a:xfrm>
          <a:prstGeom prst="rect">
            <a:avLst/>
          </a:prstGeom>
          <a:noFill/>
        </p:spPr>
        <p:txBody>
          <a:bodyPr wrap="square" rtlCol="0">
            <a:spAutoFit/>
          </a:bodyPr>
          <a:lstStyle/>
          <a:p>
            <a:pPr defTabSz="914400"/>
            <a:r>
              <a:rPr lang="en-US" sz="900" dirty="0">
                <a:solidFill>
                  <a:srgbClr val="000000"/>
                </a:solidFill>
                <a:cs typeface="Arial"/>
              </a:rPr>
              <a:t>Typical Business Apps:</a:t>
            </a:r>
          </a:p>
          <a:p>
            <a:pPr marL="285750" indent="-285750" defTabSz="914400">
              <a:buFont typeface="Arial" panose="020B0604020202020204" pitchFamily="34" charset="0"/>
              <a:buChar char="•"/>
            </a:pPr>
            <a:r>
              <a:rPr lang="en-US" sz="900" dirty="0">
                <a:solidFill>
                  <a:srgbClr val="000000"/>
                </a:solidFill>
                <a:cs typeface="Arial"/>
              </a:rPr>
              <a:t>Call center, client facing, etc. </a:t>
            </a:r>
          </a:p>
          <a:p>
            <a:pPr marL="285750" indent="-285750" defTabSz="914400">
              <a:buFont typeface="Arial" panose="020B0604020202020204" pitchFamily="34" charset="0"/>
              <a:buChar char="•"/>
            </a:pPr>
            <a:r>
              <a:rPr lang="en-US" sz="900" dirty="0">
                <a:solidFill>
                  <a:srgbClr val="000000"/>
                </a:solidFill>
                <a:cs typeface="Arial"/>
              </a:rPr>
              <a:t>Often based on MS, Oracle apps</a:t>
            </a:r>
          </a:p>
          <a:p>
            <a:pPr marL="285750" indent="-285750" defTabSz="914400">
              <a:buFont typeface="Arial" panose="020B0604020202020204" pitchFamily="34" charset="0"/>
              <a:buChar char="•"/>
            </a:pPr>
            <a:r>
              <a:rPr lang="en-US" sz="900" dirty="0">
                <a:solidFill>
                  <a:srgbClr val="000000"/>
                </a:solidFill>
                <a:cs typeface="Arial"/>
              </a:rPr>
              <a:t>Supported by Oracle, DB2 LUW, HDFS, etc.</a:t>
            </a:r>
          </a:p>
        </p:txBody>
      </p:sp>
      <p:cxnSp>
        <p:nvCxnSpPr>
          <p:cNvPr id="104" name="Straight Connector 103"/>
          <p:cNvCxnSpPr/>
          <p:nvPr/>
        </p:nvCxnSpPr>
        <p:spPr bwMode="auto">
          <a:xfrm flipV="1">
            <a:off x="6893652" y="3150964"/>
            <a:ext cx="161459" cy="227668"/>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cxnSp>
        <p:nvCxnSpPr>
          <p:cNvPr id="105" name="Straight Connector 104"/>
          <p:cNvCxnSpPr/>
          <p:nvPr/>
        </p:nvCxnSpPr>
        <p:spPr bwMode="auto">
          <a:xfrm flipH="1" flipV="1">
            <a:off x="7561500" y="3179017"/>
            <a:ext cx="40863" cy="310066"/>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cxnSp>
        <p:nvCxnSpPr>
          <p:cNvPr id="106" name="Straight Connector 105"/>
          <p:cNvCxnSpPr/>
          <p:nvPr/>
        </p:nvCxnSpPr>
        <p:spPr bwMode="auto">
          <a:xfrm flipH="1" flipV="1">
            <a:off x="8147979" y="3196420"/>
            <a:ext cx="346628" cy="210322"/>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grpSp>
        <p:nvGrpSpPr>
          <p:cNvPr id="107" name="Group 6"/>
          <p:cNvGrpSpPr>
            <a:grpSpLocks/>
          </p:cNvGrpSpPr>
          <p:nvPr/>
        </p:nvGrpSpPr>
        <p:grpSpPr bwMode="auto">
          <a:xfrm>
            <a:off x="2597729" y="1931466"/>
            <a:ext cx="2026241" cy="1319458"/>
            <a:chOff x="1552065" y="2285201"/>
            <a:chExt cx="4876764" cy="2297349"/>
          </a:xfrm>
        </p:grpSpPr>
        <p:sp>
          <p:nvSpPr>
            <p:cNvPr id="108" name="Arc 107"/>
            <p:cNvSpPr/>
            <p:nvPr/>
          </p:nvSpPr>
          <p:spPr bwMode="auto">
            <a:xfrm>
              <a:off x="1552065" y="3599129"/>
              <a:ext cx="3268023" cy="983421"/>
            </a:xfrm>
            <a:prstGeom prst="arc">
              <a:avLst/>
            </a:prstGeom>
            <a:noFill/>
            <a:ln w="9525" cap="flat" cmpd="sng" algn="ctr">
              <a:solidFill>
                <a:srgbClr val="000000"/>
              </a:solidFill>
              <a:prstDash val="solid"/>
              <a:round/>
              <a:headEnd type="none" w="med" len="med"/>
              <a:tailEnd type="none" w="med" len="med"/>
            </a:ln>
            <a:effectLst>
              <a:outerShdw dist="35921" dir="2700000" algn="ctr" rotWithShape="0">
                <a:srgbClr val="808080"/>
              </a:outerShdw>
            </a:effectLst>
            <a:scene3d>
              <a:camera prst="orthographicFront">
                <a:rot lat="0" lon="10800000" rev="0"/>
              </a:camera>
              <a:lightRig rig="threePt" dir="t"/>
            </a:scene3d>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09" name="Arc 108"/>
            <p:cNvSpPr/>
            <p:nvPr/>
          </p:nvSpPr>
          <p:spPr bwMode="auto">
            <a:xfrm rot="10800000">
              <a:off x="3160806" y="2285201"/>
              <a:ext cx="3268023" cy="983421"/>
            </a:xfrm>
            <a:prstGeom prst="arc">
              <a:avLst/>
            </a:prstGeom>
            <a:noFill/>
            <a:ln w="9525" cap="flat" cmpd="sng" algn="ctr">
              <a:solidFill>
                <a:srgbClr val="000000"/>
              </a:solidFill>
              <a:prstDash val="solid"/>
              <a:round/>
              <a:headEnd type="none" w="med" len="med"/>
              <a:tailEnd type="none" w="med" len="med"/>
            </a:ln>
            <a:effectLst>
              <a:outerShdw dist="35921" dir="2700000" algn="ctr" rotWithShape="0">
                <a:srgbClr val="808080"/>
              </a:outerShdw>
            </a:effectLst>
            <a:scene3d>
              <a:camera prst="orthographicFront">
                <a:rot lat="0" lon="120000" rev="0"/>
              </a:camera>
              <a:lightRig rig="threePt" dir="t"/>
            </a:scene3d>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10" name="Flowchart: Connector 360456"/>
            <p:cNvSpPr>
              <a:spLocks noChangeArrowheads="1"/>
            </p:cNvSpPr>
            <p:nvPr/>
          </p:nvSpPr>
          <p:spPr bwMode="auto">
            <a:xfrm>
              <a:off x="3095625" y="3009900"/>
              <a:ext cx="227013" cy="214313"/>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1" name="Flowchart: Connector 73"/>
            <p:cNvSpPr>
              <a:spLocks noChangeArrowheads="1"/>
            </p:cNvSpPr>
            <p:nvPr/>
          </p:nvSpPr>
          <p:spPr bwMode="auto">
            <a:xfrm>
              <a:off x="3492500" y="3384550"/>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2" name="Flowchart: Connector 74"/>
            <p:cNvSpPr>
              <a:spLocks noChangeArrowheads="1"/>
            </p:cNvSpPr>
            <p:nvPr/>
          </p:nvSpPr>
          <p:spPr bwMode="auto">
            <a:xfrm>
              <a:off x="3763963" y="3209925"/>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3" name="Flowchart: Connector 75"/>
            <p:cNvSpPr>
              <a:spLocks noChangeArrowheads="1"/>
            </p:cNvSpPr>
            <p:nvPr/>
          </p:nvSpPr>
          <p:spPr bwMode="auto">
            <a:xfrm>
              <a:off x="3144838" y="3360738"/>
              <a:ext cx="142875" cy="169862"/>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4" name="Flowchart: Connector 76"/>
            <p:cNvSpPr>
              <a:spLocks noChangeArrowheads="1"/>
            </p:cNvSpPr>
            <p:nvPr/>
          </p:nvSpPr>
          <p:spPr bwMode="auto">
            <a:xfrm>
              <a:off x="3379788" y="3135313"/>
              <a:ext cx="142875" cy="169862"/>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5" name="Flowchart: Connector 77"/>
            <p:cNvSpPr>
              <a:spLocks noChangeArrowheads="1"/>
            </p:cNvSpPr>
            <p:nvPr/>
          </p:nvSpPr>
          <p:spPr bwMode="auto">
            <a:xfrm>
              <a:off x="3297238" y="3556000"/>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6" name="Flowchart: Connector 78"/>
            <p:cNvSpPr>
              <a:spLocks noChangeArrowheads="1"/>
            </p:cNvSpPr>
            <p:nvPr/>
          </p:nvSpPr>
          <p:spPr bwMode="auto">
            <a:xfrm>
              <a:off x="3578225" y="3203575"/>
              <a:ext cx="120650" cy="125413"/>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7" name="Flowchart: Connector 79"/>
            <p:cNvSpPr>
              <a:spLocks noChangeArrowheads="1"/>
            </p:cNvSpPr>
            <p:nvPr/>
          </p:nvSpPr>
          <p:spPr bwMode="auto">
            <a:xfrm>
              <a:off x="3803650" y="3452813"/>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8" name="Flowchart: Connector 80"/>
            <p:cNvSpPr>
              <a:spLocks noChangeArrowheads="1"/>
            </p:cNvSpPr>
            <p:nvPr/>
          </p:nvSpPr>
          <p:spPr bwMode="auto">
            <a:xfrm>
              <a:off x="4676775" y="3382963"/>
              <a:ext cx="142875" cy="171450"/>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19" name="Flowchart: Connector 81"/>
            <p:cNvSpPr>
              <a:spLocks noChangeArrowheads="1"/>
            </p:cNvSpPr>
            <p:nvPr/>
          </p:nvSpPr>
          <p:spPr bwMode="auto">
            <a:xfrm>
              <a:off x="4529138" y="3313113"/>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20" name="Flowchart: Connector 82"/>
            <p:cNvSpPr>
              <a:spLocks noChangeArrowheads="1"/>
            </p:cNvSpPr>
            <p:nvPr/>
          </p:nvSpPr>
          <p:spPr bwMode="auto">
            <a:xfrm>
              <a:off x="4059238" y="3422650"/>
              <a:ext cx="120650" cy="125413"/>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21" name="Flowchart: Connector 83"/>
            <p:cNvSpPr>
              <a:spLocks noChangeArrowheads="1"/>
            </p:cNvSpPr>
            <p:nvPr/>
          </p:nvSpPr>
          <p:spPr bwMode="auto">
            <a:xfrm>
              <a:off x="4222750" y="3338513"/>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22" name="Flowchart: Connector 84"/>
            <p:cNvSpPr>
              <a:spLocks noChangeArrowheads="1"/>
            </p:cNvSpPr>
            <p:nvPr/>
          </p:nvSpPr>
          <p:spPr bwMode="auto">
            <a:xfrm>
              <a:off x="3105150" y="3640138"/>
              <a:ext cx="228600" cy="214312"/>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grpSp>
      <p:sp>
        <p:nvSpPr>
          <p:cNvPr id="123" name="Rectangle 122"/>
          <p:cNvSpPr/>
          <p:nvPr/>
        </p:nvSpPr>
        <p:spPr bwMode="auto">
          <a:xfrm>
            <a:off x="307745" y="1345455"/>
            <a:ext cx="2732825" cy="2584862"/>
          </a:xfrm>
          <a:prstGeom prst="rect">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txBody>
          <a:bodyPr vert="horz" wrap="square" lIns="72000" tIns="45720" rIns="72000" bIns="45720" numCol="1" rtlCol="0" anchor="t" anchorCtr="0" compatLnSpc="1">
            <a:prstTxWarp prst="textNoShape">
              <a:avLst/>
            </a:prstTxWarp>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24" name="Rectangle 39"/>
          <p:cNvSpPr>
            <a:spLocks noChangeArrowheads="1"/>
          </p:cNvSpPr>
          <p:nvPr/>
        </p:nvSpPr>
        <p:spPr bwMode="auto">
          <a:xfrm>
            <a:off x="954287" y="2356440"/>
            <a:ext cx="1722784" cy="1009688"/>
          </a:xfrm>
          <a:prstGeom prst="rect">
            <a:avLst/>
          </a:prstGeom>
          <a:noFill/>
          <a:ln w="31750">
            <a:solidFill>
              <a:srgbClr val="C73C9C"/>
            </a:solidFill>
            <a:miter lim="800000"/>
            <a:headEnd/>
            <a:tailEnd/>
          </a:ln>
          <a:effectLst>
            <a:outerShdw dist="35921" dir="2700000" algn="ctr" rotWithShape="0">
              <a:srgbClr val="808080"/>
            </a:outerShdw>
          </a:effectLst>
          <a:extLst>
            <a:ext uri="{909E8E84-426E-40dd-AFC4-6F175D3DCCD1}">
              <a14:hiddenFill xmlns="" xmlns:a14="http://schemas.microsoft.com/office/drawing/2010/main">
                <a:solidFill>
                  <a:srgbClr val="FFFFFF"/>
                </a:solidFill>
              </a14:hiddenFill>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25" name="TextBox 42"/>
          <p:cNvSpPr txBox="1">
            <a:spLocks noChangeArrowheads="1"/>
          </p:cNvSpPr>
          <p:nvPr/>
        </p:nvSpPr>
        <p:spPr bwMode="auto">
          <a:xfrm>
            <a:off x="1065437" y="3067945"/>
            <a:ext cx="1564564" cy="246221"/>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FF"/>
                </a:solidFill>
                <a:effectLst/>
                <a:uLnTx/>
                <a:uFillTx/>
                <a:latin typeface="Arial" panose="020B0604020202020204" pitchFamily="34" charset="0"/>
                <a:ea typeface="MS PGothic" panose="020B0600070205080204" pitchFamily="34" charset="-128"/>
                <a:cs typeface="Arial"/>
              </a:rPr>
              <a:t>Optimized Data Layer</a:t>
            </a:r>
          </a:p>
        </p:txBody>
      </p:sp>
      <p:sp>
        <p:nvSpPr>
          <p:cNvPr id="126" name="TextBox 125"/>
          <p:cNvSpPr txBox="1"/>
          <p:nvPr/>
        </p:nvSpPr>
        <p:spPr>
          <a:xfrm>
            <a:off x="264352" y="1367254"/>
            <a:ext cx="2253006" cy="307777"/>
          </a:xfrm>
          <a:prstGeom prst="rect">
            <a:avLst/>
          </a:prstGeom>
          <a:noFill/>
        </p:spPr>
        <p:txBody>
          <a:bodyPr wrap="square" rtlCol="0">
            <a:spAutoFit/>
          </a:bodyPr>
          <a:lstStyle/>
          <a:p>
            <a:pPr defTabSz="914400"/>
            <a:r>
              <a:rPr lang="en-US" sz="1400" dirty="0">
                <a:solidFill>
                  <a:srgbClr val="000000"/>
                </a:solidFill>
                <a:cs typeface="Arial"/>
              </a:rPr>
              <a:t>z/OS Environment</a:t>
            </a:r>
          </a:p>
        </p:txBody>
      </p:sp>
      <p:sp>
        <p:nvSpPr>
          <p:cNvPr id="127" name="TextBox 126"/>
          <p:cNvSpPr txBox="1"/>
          <p:nvPr/>
        </p:nvSpPr>
        <p:spPr>
          <a:xfrm>
            <a:off x="458304" y="1593597"/>
            <a:ext cx="2548209" cy="784830"/>
          </a:xfrm>
          <a:prstGeom prst="rect">
            <a:avLst/>
          </a:prstGeom>
          <a:noFill/>
        </p:spPr>
        <p:txBody>
          <a:bodyPr wrap="square" rtlCol="0">
            <a:spAutoFit/>
          </a:bodyPr>
          <a:lstStyle/>
          <a:p>
            <a:pPr defTabSz="914400"/>
            <a:r>
              <a:rPr lang="en-US" sz="900" dirty="0">
                <a:solidFill>
                  <a:srgbClr val="000000"/>
                </a:solidFill>
                <a:cs typeface="Arial"/>
              </a:rPr>
              <a:t>Typical Business Apps:</a:t>
            </a:r>
          </a:p>
          <a:p>
            <a:pPr marL="285750" indent="-285750" defTabSz="914400">
              <a:buFont typeface="Arial" panose="020B0604020202020204" pitchFamily="34" charset="0"/>
              <a:buChar char="•"/>
            </a:pPr>
            <a:r>
              <a:rPr lang="en-US" sz="900" dirty="0">
                <a:solidFill>
                  <a:srgbClr val="000000"/>
                </a:solidFill>
                <a:cs typeface="Arial"/>
              </a:rPr>
              <a:t>Core banking, claims adjudication, tax processing, credit card processing</a:t>
            </a:r>
          </a:p>
          <a:p>
            <a:pPr marL="285750" indent="-285750" defTabSz="914400">
              <a:buFont typeface="Arial" panose="020B0604020202020204" pitchFamily="34" charset="0"/>
              <a:buChar char="•"/>
            </a:pPr>
            <a:r>
              <a:rPr lang="en-US" sz="900" dirty="0">
                <a:solidFill>
                  <a:srgbClr val="000000"/>
                </a:solidFill>
                <a:cs typeface="Arial"/>
              </a:rPr>
              <a:t>Based on CICS, IMS</a:t>
            </a:r>
          </a:p>
          <a:p>
            <a:pPr marL="285750" indent="-285750" defTabSz="914400">
              <a:buFont typeface="Arial" panose="020B0604020202020204" pitchFamily="34" charset="0"/>
              <a:buChar char="•"/>
            </a:pPr>
            <a:r>
              <a:rPr lang="en-US" sz="900" dirty="0">
                <a:solidFill>
                  <a:srgbClr val="000000"/>
                </a:solidFill>
                <a:cs typeface="Arial"/>
              </a:rPr>
              <a:t>Supported by DB2, VSAM, IMS, PS,  …</a:t>
            </a:r>
          </a:p>
        </p:txBody>
      </p:sp>
      <p:sp>
        <p:nvSpPr>
          <p:cNvPr id="128" name="圆柱形 4"/>
          <p:cNvSpPr/>
          <p:nvPr/>
        </p:nvSpPr>
        <p:spPr>
          <a:xfrm>
            <a:off x="891504" y="3544837"/>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Trans</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cxnSp>
        <p:nvCxnSpPr>
          <p:cNvPr id="131" name="Straight Connector 130"/>
          <p:cNvCxnSpPr>
            <a:stCxn id="128" idx="1"/>
          </p:cNvCxnSpPr>
          <p:nvPr/>
        </p:nvCxnSpPr>
        <p:spPr bwMode="auto">
          <a:xfrm flipV="1">
            <a:off x="1203689" y="3375650"/>
            <a:ext cx="355578" cy="169187"/>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cxnSp>
        <p:nvCxnSpPr>
          <p:cNvPr id="133" name="Straight Connector 132"/>
          <p:cNvCxnSpPr/>
          <p:nvPr/>
        </p:nvCxnSpPr>
        <p:spPr bwMode="auto">
          <a:xfrm flipH="1" flipV="1">
            <a:off x="2315673" y="3403523"/>
            <a:ext cx="403369" cy="185736"/>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cxnSp>
        <p:nvCxnSpPr>
          <p:cNvPr id="135" name="Straight Connector 134"/>
          <p:cNvCxnSpPr>
            <a:stCxn id="166" idx="1"/>
          </p:cNvCxnSpPr>
          <p:nvPr/>
        </p:nvCxnSpPr>
        <p:spPr bwMode="auto">
          <a:xfrm flipV="1">
            <a:off x="1883999" y="3393839"/>
            <a:ext cx="107917" cy="141557"/>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grpSp>
        <p:nvGrpSpPr>
          <p:cNvPr id="136" name="Group 6"/>
          <p:cNvGrpSpPr>
            <a:grpSpLocks/>
          </p:cNvGrpSpPr>
          <p:nvPr/>
        </p:nvGrpSpPr>
        <p:grpSpPr bwMode="auto">
          <a:xfrm rot="10618593">
            <a:off x="4615224" y="1903135"/>
            <a:ext cx="2026241" cy="1319458"/>
            <a:chOff x="1552065" y="2285201"/>
            <a:chExt cx="4876764" cy="2297349"/>
          </a:xfrm>
        </p:grpSpPr>
        <p:sp>
          <p:nvSpPr>
            <p:cNvPr id="137" name="Arc 136"/>
            <p:cNvSpPr/>
            <p:nvPr/>
          </p:nvSpPr>
          <p:spPr bwMode="auto">
            <a:xfrm>
              <a:off x="1552065" y="3599129"/>
              <a:ext cx="3268023" cy="983421"/>
            </a:xfrm>
            <a:prstGeom prst="arc">
              <a:avLst/>
            </a:prstGeom>
            <a:noFill/>
            <a:ln w="9525" cap="flat" cmpd="sng" algn="ctr">
              <a:solidFill>
                <a:srgbClr val="000000"/>
              </a:solidFill>
              <a:prstDash val="solid"/>
              <a:round/>
              <a:headEnd type="none" w="med" len="med"/>
              <a:tailEnd type="none" w="med" len="med"/>
            </a:ln>
            <a:effectLst>
              <a:outerShdw dist="35921" dir="2700000" algn="ctr" rotWithShape="0">
                <a:srgbClr val="808080"/>
              </a:outerShdw>
            </a:effectLst>
            <a:scene3d>
              <a:camera prst="orthographicFront">
                <a:rot lat="0" lon="10800000" rev="0"/>
              </a:camera>
              <a:lightRig rig="threePt" dir="t"/>
            </a:scene3d>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38" name="Arc 137"/>
            <p:cNvSpPr/>
            <p:nvPr/>
          </p:nvSpPr>
          <p:spPr bwMode="auto">
            <a:xfrm rot="10800000">
              <a:off x="3160806" y="2285201"/>
              <a:ext cx="3268023" cy="983421"/>
            </a:xfrm>
            <a:prstGeom prst="arc">
              <a:avLst/>
            </a:prstGeom>
            <a:noFill/>
            <a:ln w="9525" cap="flat" cmpd="sng" algn="ctr">
              <a:solidFill>
                <a:srgbClr val="000000"/>
              </a:solidFill>
              <a:prstDash val="solid"/>
              <a:round/>
              <a:headEnd type="none" w="med" len="med"/>
              <a:tailEnd type="none" w="med" len="med"/>
            </a:ln>
            <a:effectLst>
              <a:outerShdw dist="35921" dir="2700000" algn="ctr" rotWithShape="0">
                <a:srgbClr val="808080"/>
              </a:outerShdw>
            </a:effectLst>
            <a:scene3d>
              <a:camera prst="orthographicFront">
                <a:rot lat="0" lon="120000" rev="0"/>
              </a:camera>
              <a:lightRig rig="threePt" dir="t"/>
            </a:scene3d>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39" name="Flowchart: Connector 360456"/>
            <p:cNvSpPr>
              <a:spLocks noChangeArrowheads="1"/>
            </p:cNvSpPr>
            <p:nvPr/>
          </p:nvSpPr>
          <p:spPr bwMode="auto">
            <a:xfrm>
              <a:off x="3095625" y="3009900"/>
              <a:ext cx="227013" cy="214313"/>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0" name="Flowchart: Connector 73"/>
            <p:cNvSpPr>
              <a:spLocks noChangeArrowheads="1"/>
            </p:cNvSpPr>
            <p:nvPr/>
          </p:nvSpPr>
          <p:spPr bwMode="auto">
            <a:xfrm>
              <a:off x="3492500" y="3384550"/>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1" name="Flowchart: Connector 74"/>
            <p:cNvSpPr>
              <a:spLocks noChangeArrowheads="1"/>
            </p:cNvSpPr>
            <p:nvPr/>
          </p:nvSpPr>
          <p:spPr bwMode="auto">
            <a:xfrm>
              <a:off x="3763963" y="3209925"/>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2" name="Flowchart: Connector 75"/>
            <p:cNvSpPr>
              <a:spLocks noChangeArrowheads="1"/>
            </p:cNvSpPr>
            <p:nvPr/>
          </p:nvSpPr>
          <p:spPr bwMode="auto">
            <a:xfrm>
              <a:off x="3144838" y="3360738"/>
              <a:ext cx="142875" cy="169862"/>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3" name="Flowchart: Connector 76"/>
            <p:cNvSpPr>
              <a:spLocks noChangeArrowheads="1"/>
            </p:cNvSpPr>
            <p:nvPr/>
          </p:nvSpPr>
          <p:spPr bwMode="auto">
            <a:xfrm>
              <a:off x="3379788" y="3135313"/>
              <a:ext cx="142875" cy="169862"/>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4" name="Flowchart: Connector 77"/>
            <p:cNvSpPr>
              <a:spLocks noChangeArrowheads="1"/>
            </p:cNvSpPr>
            <p:nvPr/>
          </p:nvSpPr>
          <p:spPr bwMode="auto">
            <a:xfrm>
              <a:off x="3297238" y="3556000"/>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5" name="Flowchart: Connector 78"/>
            <p:cNvSpPr>
              <a:spLocks noChangeArrowheads="1"/>
            </p:cNvSpPr>
            <p:nvPr/>
          </p:nvSpPr>
          <p:spPr bwMode="auto">
            <a:xfrm>
              <a:off x="3578225" y="3203575"/>
              <a:ext cx="120650" cy="125413"/>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6" name="Flowchart: Connector 79"/>
            <p:cNvSpPr>
              <a:spLocks noChangeArrowheads="1"/>
            </p:cNvSpPr>
            <p:nvPr/>
          </p:nvSpPr>
          <p:spPr bwMode="auto">
            <a:xfrm>
              <a:off x="3803650" y="3452813"/>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7" name="Flowchart: Connector 80"/>
            <p:cNvSpPr>
              <a:spLocks noChangeArrowheads="1"/>
            </p:cNvSpPr>
            <p:nvPr/>
          </p:nvSpPr>
          <p:spPr bwMode="auto">
            <a:xfrm>
              <a:off x="4676775" y="3382963"/>
              <a:ext cx="142875" cy="171450"/>
            </a:xfrm>
            <a:prstGeom prst="flowChartConnector">
              <a:avLst/>
            </a:prstGeom>
            <a:solidFill>
              <a:srgbClr val="FFFF0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8" name="Flowchart: Connector 81"/>
            <p:cNvSpPr>
              <a:spLocks noChangeArrowheads="1"/>
            </p:cNvSpPr>
            <p:nvPr/>
          </p:nvSpPr>
          <p:spPr bwMode="auto">
            <a:xfrm>
              <a:off x="4529138" y="3313113"/>
              <a:ext cx="120650" cy="127000"/>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49" name="Flowchart: Connector 82"/>
            <p:cNvSpPr>
              <a:spLocks noChangeArrowheads="1"/>
            </p:cNvSpPr>
            <p:nvPr/>
          </p:nvSpPr>
          <p:spPr bwMode="auto">
            <a:xfrm>
              <a:off x="4059238" y="3422650"/>
              <a:ext cx="120650" cy="125413"/>
            </a:xfrm>
            <a:prstGeom prst="flowChartConnector">
              <a:avLst/>
            </a:prstGeom>
            <a:solidFill>
              <a:srgbClr val="0000FF"/>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50" name="Flowchart: Connector 83"/>
            <p:cNvSpPr>
              <a:spLocks noChangeArrowheads="1"/>
            </p:cNvSpPr>
            <p:nvPr/>
          </p:nvSpPr>
          <p:spPr bwMode="auto">
            <a:xfrm>
              <a:off x="4222750" y="3338513"/>
              <a:ext cx="228600" cy="212725"/>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51" name="Flowchart: Connector 84"/>
            <p:cNvSpPr>
              <a:spLocks noChangeArrowheads="1"/>
            </p:cNvSpPr>
            <p:nvPr/>
          </p:nvSpPr>
          <p:spPr bwMode="auto">
            <a:xfrm>
              <a:off x="3105150" y="3640138"/>
              <a:ext cx="228600" cy="214312"/>
            </a:xfrm>
            <a:prstGeom prst="flowChartConnector">
              <a:avLst/>
            </a:prstGeom>
            <a:solidFill>
              <a:srgbClr val="00B050"/>
            </a:solidFill>
            <a:ln>
              <a:noFill/>
            </a:ln>
            <a:effectLst>
              <a:outerShdw dist="35921" dir="2700000" algn="ctr" rotWithShape="0">
                <a:srgbClr val="808080"/>
              </a:outerShdw>
            </a:effectLst>
            <a:extLst>
              <a:ext uri="{91240B29-F687-4f45-9708-019B960494DF}">
                <a14:hiddenLine xmlns="" xmlns:a14="http://schemas.microsoft.com/office/drawing/2010/main" w="9525">
                  <a:solidFill>
                    <a:srgbClr val="000000"/>
                  </a:solidFill>
                  <a:round/>
                  <a:headEnd/>
                  <a:tailEnd/>
                </a14:hiddenLine>
              </a:ext>
            </a:extLst>
          </p:spPr>
          <p:txBody>
            <a:bodyPr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grpSp>
      <p:sp>
        <p:nvSpPr>
          <p:cNvPr id="152" name="TextBox 15"/>
          <p:cNvSpPr txBox="1">
            <a:spLocks noChangeArrowheads="1"/>
          </p:cNvSpPr>
          <p:nvPr/>
        </p:nvSpPr>
        <p:spPr bwMode="auto">
          <a:xfrm>
            <a:off x="3318961" y="1689747"/>
            <a:ext cx="2825008" cy="906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defTabSz="914400" fontAlgn="base">
              <a:spcBef>
                <a:spcPts val="900"/>
              </a:spcBef>
              <a:spcAft>
                <a:spcPct val="0"/>
              </a:spcAft>
              <a:buClrTx/>
              <a:buFontTx/>
              <a:buNone/>
            </a:pPr>
            <a:r>
              <a:rPr lang="en-US" sz="1100" b="1" i="1" dirty="0">
                <a:solidFill>
                  <a:srgbClr val="FF0000"/>
                </a:solidFill>
                <a:ea typeface="MS PGothic" panose="020B0600070205080204" pitchFamily="34" charset="-128"/>
              </a:rPr>
              <a:t>Distill, blend, transform, reduce &amp; move relevant insights</a:t>
            </a:r>
          </a:p>
        </p:txBody>
      </p:sp>
      <p:sp>
        <p:nvSpPr>
          <p:cNvPr id="154" name="Rounded Rectangle 153"/>
          <p:cNvSpPr/>
          <p:nvPr/>
        </p:nvSpPr>
        <p:spPr>
          <a:xfrm>
            <a:off x="170770" y="434358"/>
            <a:ext cx="8901740" cy="803837"/>
          </a:xfrm>
          <a:prstGeom prst="roundRect">
            <a:avLst/>
          </a:prstGeom>
          <a:solidFill>
            <a:srgbClr val="DA8222">
              <a:lumMod val="60000"/>
              <a:lumOff val="40000"/>
            </a:srgbClr>
          </a:solidFill>
          <a:ln w="12700" cap="flat" cmpd="sng" algn="ctr">
            <a:solidFill>
              <a:srgbClr val="7889FB">
                <a:shade val="50000"/>
              </a:srgbClr>
            </a:solidFill>
            <a:prstDash val="solid"/>
            <a:miter lim="800000"/>
          </a:ln>
          <a:effectLst/>
        </p:spPr>
        <p:txBody>
          <a:bodyPr wrap="square" anchorCtr="1">
            <a:noAutofit/>
          </a:bodyPr>
          <a:lstStyle/>
          <a:p>
            <a:pPr marL="0" marR="0" lvl="0" indent="0" algn="ctr" defTabSz="685800" eaLnBrk="1" fontAlgn="base" latinLnBrk="0" hangingPunct="1">
              <a:lnSpc>
                <a:spcPct val="100000"/>
              </a:lnSpc>
              <a:spcBef>
                <a:spcPct val="0"/>
              </a:spcBef>
              <a:spcAft>
                <a:spcPct val="0"/>
              </a:spcAft>
              <a:buClrTx/>
              <a:buSzTx/>
              <a:buFontTx/>
              <a:buNone/>
              <a:tabLst/>
              <a:defRPr/>
            </a:pPr>
            <a:endParaRPr kumimoji="0" lang="en-US" altLang="zh-CN" sz="900" b="1" i="0" u="none" strike="noStrike" kern="0" cap="none" spc="0" normalizeH="0" baseline="0" noProof="0" dirty="0">
              <a:ln>
                <a:noFill/>
              </a:ln>
              <a:solidFill>
                <a:srgbClr val="000000"/>
              </a:solidFill>
              <a:effectLst/>
              <a:uLnTx/>
              <a:uFillTx/>
              <a:latin typeface="Calibri"/>
              <a:ea typeface="MS PGothic" panose="020B0600070205080204" pitchFamily="34" charset="-128"/>
              <a:cs typeface="Arial"/>
            </a:endParaRPr>
          </a:p>
          <a:p>
            <a:pPr marL="0" marR="0" lvl="0" indent="0" algn="ctr" defTabSz="685800" eaLnBrk="1" fontAlgn="base" latinLnBrk="0" hangingPunct="1">
              <a:lnSpc>
                <a:spcPct val="100000"/>
              </a:lnSpc>
              <a:spcBef>
                <a:spcPct val="0"/>
              </a:spcBef>
              <a:spcAft>
                <a:spcPct val="0"/>
              </a:spcAft>
              <a:buClrTx/>
              <a:buSzTx/>
              <a:buFontTx/>
              <a:buNone/>
              <a:tabLst/>
              <a:defRPr/>
            </a:pPr>
            <a:endParaRPr kumimoji="0" lang="en-US" altLang="zh-CN" sz="900" b="1" i="0" u="none" strike="noStrike" kern="0" cap="none" spc="0" normalizeH="0" baseline="0" noProof="0" dirty="0">
              <a:ln>
                <a:noFill/>
              </a:ln>
              <a:solidFill>
                <a:srgbClr val="000000"/>
              </a:solidFill>
              <a:effectLst/>
              <a:uLnTx/>
              <a:uFillTx/>
              <a:latin typeface="Calibri"/>
              <a:ea typeface="MS PGothic" panose="020B0600070205080204" pitchFamily="34" charset="-128"/>
              <a:cs typeface="Arial"/>
            </a:endParaRPr>
          </a:p>
          <a:p>
            <a:pPr marL="0" marR="0" lvl="0" indent="0" algn="ctr" defTabSz="685800" eaLnBrk="1" fontAlgn="base" latinLnBrk="0" hangingPunct="1">
              <a:lnSpc>
                <a:spcPct val="100000"/>
              </a:lnSpc>
              <a:spcBef>
                <a:spcPct val="0"/>
              </a:spcBef>
              <a:spcAft>
                <a:spcPct val="0"/>
              </a:spcAft>
              <a:buClrTx/>
              <a:buSzTx/>
              <a:buFontTx/>
              <a:buNone/>
              <a:tabLst/>
              <a:defRPr/>
            </a:pPr>
            <a:endParaRPr kumimoji="0" lang="en-US" altLang="zh-CN" sz="900" b="1" i="0" u="none" strike="noStrike" kern="0" cap="none" spc="0" normalizeH="0" baseline="0" noProof="0" dirty="0">
              <a:ln>
                <a:noFill/>
              </a:ln>
              <a:solidFill>
                <a:srgbClr val="000000"/>
              </a:solidFill>
              <a:effectLst/>
              <a:uLnTx/>
              <a:uFillTx/>
              <a:latin typeface="Calibri"/>
              <a:ea typeface="MS PGothic" panose="020B0600070205080204" pitchFamily="34" charset="-128"/>
              <a:cs typeface="Arial"/>
            </a:endParaRPr>
          </a:p>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000000"/>
                </a:solidFill>
                <a:effectLst/>
                <a:uLnTx/>
                <a:uFillTx/>
                <a:latin typeface="Calibri"/>
                <a:ea typeface="MS PGothic" panose="020B0600070205080204" pitchFamily="34" charset="-128"/>
                <a:cs typeface="Arial"/>
              </a:rPr>
              <a:t> </a:t>
            </a:r>
          </a:p>
          <a:p>
            <a:pPr marL="0" marR="0" lvl="0" indent="0" algn="just" defTabSz="6858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Calibri"/>
                <a:ea typeface="MS PGothic" panose="020B0600070205080204" pitchFamily="34" charset="-128"/>
                <a:cs typeface="Arial"/>
              </a:rPr>
              <a:t> </a:t>
            </a:r>
          </a:p>
        </p:txBody>
      </p:sp>
      <p:sp>
        <p:nvSpPr>
          <p:cNvPr id="155" name="TextBox 154"/>
          <p:cNvSpPr txBox="1"/>
          <p:nvPr/>
        </p:nvSpPr>
        <p:spPr>
          <a:xfrm>
            <a:off x="267458" y="419919"/>
            <a:ext cx="8521449" cy="6155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cs typeface="Arial"/>
              </a:rPr>
              <a:t>Consistent, Modern, Industry Prevalent Analytic Interfaces &amp; Languages: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a:endParaRPr>
          </a:p>
        </p:txBody>
      </p:sp>
      <p:pic>
        <p:nvPicPr>
          <p:cNvPr id="156" name="Picture 1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9509" y="782506"/>
            <a:ext cx="412938" cy="412938"/>
          </a:xfrm>
          <a:prstGeom prst="rect">
            <a:avLst/>
          </a:prstGeom>
          <a:solidFill>
            <a:srgbClr val="FFFFFF"/>
          </a:solidFill>
        </p:spPr>
      </p:pic>
      <p:pic>
        <p:nvPicPr>
          <p:cNvPr id="157" name="Picture 4" descr=" 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6064" y="800573"/>
            <a:ext cx="400478" cy="310316"/>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2" descr="mage result for anacond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9748" y="745794"/>
            <a:ext cx="852710" cy="42540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0" descr="yt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6053" y="812413"/>
            <a:ext cx="1222876" cy="34577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Image result for scala red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258" y="756394"/>
            <a:ext cx="934038" cy="414801"/>
          </a:xfrm>
          <a:prstGeom prst="rect">
            <a:avLst/>
          </a:prstGeom>
          <a:noFill/>
          <a:extLst>
            <a:ext uri="{909E8E84-426E-40DD-AFC4-6F175D3DCCD1}">
              <a14:hiddenFill xmlns:a14="http://schemas.microsoft.com/office/drawing/2010/main">
                <a:solidFill>
                  <a:srgbClr val="FFFFFF"/>
                </a:solidFill>
              </a14:hiddenFill>
            </a:ext>
          </a:extLst>
        </p:spPr>
      </p:pic>
      <p:sp>
        <p:nvSpPr>
          <p:cNvPr id="162" name="Rounded Rectangle 161"/>
          <p:cNvSpPr/>
          <p:nvPr/>
        </p:nvSpPr>
        <p:spPr bwMode="auto">
          <a:xfrm>
            <a:off x="1002817" y="2397494"/>
            <a:ext cx="1638741" cy="607826"/>
          </a:xfrm>
          <a:prstGeom prst="roundRect">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txBody>
          <a:bodyPr vert="horz" wrap="square" lIns="72000" tIns="45720" rIns="72000" bIns="45720" numCol="1" rtlCol="0" anchor="t" anchorCtr="0" compatLnSpc="1">
            <a:prstTxWarp prst="textNoShape">
              <a:avLst/>
            </a:prstTxWarp>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r>
              <a:rPr kumimoji="0" lang="en-US" sz="1100" b="0" i="1" u="none" strike="noStrike" kern="0" cap="none" spc="0" normalizeH="0" baseline="0" noProof="0" dirty="0">
                <a:ln>
                  <a:noFill/>
                </a:ln>
                <a:solidFill>
                  <a:srgbClr val="000400"/>
                </a:solidFill>
                <a:effectLst/>
                <a:uLnTx/>
                <a:uFillTx/>
                <a:ea typeface="SimSun" pitchFamily="2" charset="-122"/>
                <a:cs typeface="Arial"/>
              </a:rPr>
              <a:t>Open Analytic Runtimes: Apache Spark, etc.</a:t>
            </a:r>
          </a:p>
        </p:txBody>
      </p:sp>
      <p:sp>
        <p:nvSpPr>
          <p:cNvPr id="163" name="Rectangle 39"/>
          <p:cNvSpPr>
            <a:spLocks noChangeArrowheads="1"/>
          </p:cNvSpPr>
          <p:nvPr/>
        </p:nvSpPr>
        <p:spPr bwMode="auto">
          <a:xfrm>
            <a:off x="6706059" y="2386644"/>
            <a:ext cx="1782350" cy="785791"/>
          </a:xfrm>
          <a:prstGeom prst="rect">
            <a:avLst/>
          </a:prstGeom>
          <a:noFill/>
          <a:ln w="31750">
            <a:solidFill>
              <a:srgbClr val="C73C9C"/>
            </a:solidFill>
            <a:miter lim="800000"/>
            <a:headEnd/>
            <a:tailEnd/>
          </a:ln>
          <a:effectLst>
            <a:outerShdw dist="35921" dir="2700000" algn="ctr" rotWithShape="0">
              <a:srgbClr val="808080"/>
            </a:outerShdw>
          </a:effectLst>
          <a:extLst>
            <a:ext uri="{909E8E84-426E-40dd-AFC4-6F175D3DCCD1}">
              <a14:hiddenFill xmlns="" xmlns:a14="http://schemas.microsoft.com/office/drawing/2010/main">
                <a:solidFill>
                  <a:srgbClr val="FFFFFF"/>
                </a:solidFill>
              </a14:hiddenFill>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164" name="Rounded Rectangle 163"/>
          <p:cNvSpPr/>
          <p:nvPr/>
        </p:nvSpPr>
        <p:spPr bwMode="auto">
          <a:xfrm>
            <a:off x="6796969" y="2459112"/>
            <a:ext cx="1638741" cy="607826"/>
          </a:xfrm>
          <a:prstGeom prst="roundRect">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txBody>
          <a:bodyPr vert="horz" wrap="square" lIns="72000" tIns="45720" rIns="72000" bIns="45720" numCol="1" rtlCol="0" anchor="t" anchorCtr="0" compatLnSpc="1">
            <a:prstTxWarp prst="textNoShape">
              <a:avLst/>
            </a:prstTxWarp>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r>
              <a:rPr kumimoji="0" lang="en-US" sz="1100" b="0" i="1" u="none" strike="noStrike" kern="0" cap="none" spc="0" normalizeH="0" baseline="0" noProof="0" dirty="0">
                <a:ln>
                  <a:noFill/>
                </a:ln>
                <a:solidFill>
                  <a:srgbClr val="000400"/>
                </a:solidFill>
                <a:effectLst/>
                <a:uLnTx/>
                <a:uFillTx/>
                <a:ea typeface="SimSun" pitchFamily="2" charset="-122"/>
                <a:cs typeface="Arial"/>
              </a:rPr>
              <a:t>Open Analytic Runtimes: Apache Spark, etc.</a:t>
            </a:r>
          </a:p>
        </p:txBody>
      </p:sp>
      <p:sp>
        <p:nvSpPr>
          <p:cNvPr id="166" name="圆柱形 4"/>
          <p:cNvSpPr/>
          <p:nvPr/>
        </p:nvSpPr>
        <p:spPr>
          <a:xfrm>
            <a:off x="1571814" y="3535396"/>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Arial"/>
              </a:rPr>
              <a:t>Cust</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67" name="圆柱形 4"/>
          <p:cNvSpPr/>
          <p:nvPr/>
        </p:nvSpPr>
        <p:spPr>
          <a:xfrm>
            <a:off x="2290570" y="3535396"/>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Arial"/>
              </a:rPr>
              <a:t>Pmts</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68" name="TextBox 167"/>
          <p:cNvSpPr txBox="1"/>
          <p:nvPr/>
        </p:nvSpPr>
        <p:spPr>
          <a:xfrm>
            <a:off x="6235403" y="1349886"/>
            <a:ext cx="2253006" cy="307777"/>
          </a:xfrm>
          <a:prstGeom prst="rect">
            <a:avLst/>
          </a:prstGeom>
          <a:noFill/>
        </p:spPr>
        <p:txBody>
          <a:bodyPr wrap="square" rtlCol="0">
            <a:spAutoFit/>
          </a:bodyPr>
          <a:lstStyle/>
          <a:p>
            <a:pPr defTabSz="914400"/>
            <a:r>
              <a:rPr lang="en-US" sz="1400" dirty="0">
                <a:solidFill>
                  <a:srgbClr val="000000"/>
                </a:solidFill>
                <a:cs typeface="Arial"/>
              </a:rPr>
              <a:t>Distributed Environments</a:t>
            </a:r>
          </a:p>
        </p:txBody>
      </p:sp>
      <p:sp>
        <p:nvSpPr>
          <p:cNvPr id="169" name="圆柱形 4"/>
          <p:cNvSpPr/>
          <p:nvPr/>
        </p:nvSpPr>
        <p:spPr>
          <a:xfrm>
            <a:off x="6536737" y="3342076"/>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Text Logs</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70" name="圆柱形 4"/>
          <p:cNvSpPr/>
          <p:nvPr/>
        </p:nvSpPr>
        <p:spPr>
          <a:xfrm>
            <a:off x="7292599" y="3360914"/>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Oracle</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71" name="圆柱形 4"/>
          <p:cNvSpPr/>
          <p:nvPr/>
        </p:nvSpPr>
        <p:spPr>
          <a:xfrm>
            <a:off x="8078971" y="3338229"/>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HDFS</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sp>
        <p:nvSpPr>
          <p:cNvPr id="174" name="TextBox 173"/>
          <p:cNvSpPr txBox="1"/>
          <p:nvPr/>
        </p:nvSpPr>
        <p:spPr>
          <a:xfrm>
            <a:off x="3207895" y="3195976"/>
            <a:ext cx="3027714" cy="1261884"/>
          </a:xfrm>
          <a:prstGeom prst="rect">
            <a:avLst/>
          </a:prstGeom>
          <a:noFill/>
        </p:spPr>
        <p:txBody>
          <a:bodyPr wrap="square">
            <a:spAutoFit/>
          </a:bodyPr>
          <a:lstStyle/>
          <a:p>
            <a:pPr eaLnBrk="0" fontAlgn="base" hangingPunct="0">
              <a:spcBef>
                <a:spcPct val="0"/>
              </a:spcBef>
              <a:spcAft>
                <a:spcPct val="0"/>
              </a:spcAft>
              <a:defRPr/>
            </a:pPr>
            <a:r>
              <a:rPr lang="en-US" sz="1600" b="1" dirty="0">
                <a:solidFill>
                  <a:srgbClr val="0000FF"/>
                </a:solidFill>
                <a:ea typeface="MS PGothic" panose="020B0600070205080204" pitchFamily="34" charset="-128"/>
              </a:rPr>
              <a:t>Benefits:</a:t>
            </a:r>
          </a:p>
          <a:p>
            <a:pPr marL="285750" indent="-285750" eaLnBrk="0" fontAlgn="base" hangingPunct="0">
              <a:spcBef>
                <a:spcPct val="0"/>
              </a:spcBef>
              <a:spcAft>
                <a:spcPct val="0"/>
              </a:spcAft>
              <a:buFont typeface="Wingdings" panose="05000000000000000000" pitchFamily="2" charset="2"/>
              <a:buChar char="Ø"/>
              <a:defRPr/>
            </a:pPr>
            <a:r>
              <a:rPr lang="en-US" sz="1200" dirty="0">
                <a:solidFill>
                  <a:srgbClr val="000000"/>
                </a:solidFill>
                <a:ea typeface="MS PGothic" panose="020B0600070205080204" pitchFamily="34" charset="-128"/>
              </a:rPr>
              <a:t>Insight from most current business data </a:t>
            </a:r>
          </a:p>
          <a:p>
            <a:pPr marL="285750" indent="-285750" eaLnBrk="0" fontAlgn="base" hangingPunct="0">
              <a:spcBef>
                <a:spcPct val="0"/>
              </a:spcBef>
              <a:spcAft>
                <a:spcPct val="0"/>
              </a:spcAft>
              <a:buFont typeface="Wingdings" panose="05000000000000000000" pitchFamily="2" charset="2"/>
              <a:buChar char="Ø"/>
              <a:defRPr/>
            </a:pPr>
            <a:r>
              <a:rPr lang="en-US" sz="1200" dirty="0">
                <a:solidFill>
                  <a:srgbClr val="000000"/>
                </a:solidFill>
                <a:ea typeface="MS PGothic" panose="020B0600070205080204" pitchFamily="34" charset="-128"/>
              </a:rPr>
              <a:t>Increase efficiency through reducing ETL </a:t>
            </a:r>
          </a:p>
          <a:p>
            <a:pPr marL="285750" indent="-285750" eaLnBrk="0" fontAlgn="base" hangingPunct="0">
              <a:spcBef>
                <a:spcPct val="0"/>
              </a:spcBef>
              <a:spcAft>
                <a:spcPct val="0"/>
              </a:spcAft>
              <a:buFont typeface="Wingdings" panose="05000000000000000000" pitchFamily="2" charset="2"/>
              <a:buChar char="Ø"/>
              <a:defRPr/>
            </a:pPr>
            <a:r>
              <a:rPr lang="en-US" sz="1200" dirty="0">
                <a:solidFill>
                  <a:srgbClr val="000000"/>
                </a:solidFill>
                <a:ea typeface="MS PGothic" panose="020B0600070205080204" pitchFamily="34" charset="-128"/>
              </a:rPr>
              <a:t>Deployment flexibility via “Data gravity” </a:t>
            </a:r>
          </a:p>
          <a:p>
            <a:pPr marL="285750" indent="-285750" eaLnBrk="0" fontAlgn="base" hangingPunct="0">
              <a:spcBef>
                <a:spcPct val="0"/>
              </a:spcBef>
              <a:spcAft>
                <a:spcPct val="0"/>
              </a:spcAft>
              <a:buFont typeface="Wingdings" panose="05000000000000000000" pitchFamily="2" charset="2"/>
              <a:buChar char="Ø"/>
              <a:defRPr/>
            </a:pPr>
            <a:r>
              <a:rPr lang="en-US" sz="1200" dirty="0">
                <a:solidFill>
                  <a:srgbClr val="000000"/>
                </a:solidFill>
                <a:ea typeface="MS PGothic" panose="020B0600070205080204" pitchFamily="34" charset="-128"/>
              </a:rPr>
              <a:t>Attain real-time insights where needed</a:t>
            </a:r>
          </a:p>
          <a:p>
            <a:pPr marL="285750" indent="-285750" eaLnBrk="0" fontAlgn="base" hangingPunct="0">
              <a:spcBef>
                <a:spcPct val="0"/>
              </a:spcBef>
              <a:spcAft>
                <a:spcPct val="0"/>
              </a:spcAft>
              <a:buFont typeface="Wingdings" panose="05000000000000000000" pitchFamily="2" charset="2"/>
              <a:buChar char="Ø"/>
              <a:defRPr/>
            </a:pPr>
            <a:r>
              <a:rPr lang="en-US" sz="1200" dirty="0">
                <a:solidFill>
                  <a:srgbClr val="000000"/>
                </a:solidFill>
                <a:ea typeface="MS PGothic" panose="020B0600070205080204" pitchFamily="34" charset="-128"/>
              </a:rPr>
              <a:t>Leverage common analytics skill </a:t>
            </a:r>
          </a:p>
        </p:txBody>
      </p:sp>
      <p:sp>
        <p:nvSpPr>
          <p:cNvPr id="175" name="圆柱形 4"/>
          <p:cNvSpPr/>
          <p:nvPr/>
        </p:nvSpPr>
        <p:spPr>
          <a:xfrm>
            <a:off x="170770" y="4015068"/>
            <a:ext cx="624369" cy="326782"/>
          </a:xfrm>
          <a:prstGeom prst="can">
            <a:avLst/>
          </a:prstGeom>
          <a:gradFill>
            <a:gsLst>
              <a:gs pos="0">
                <a:srgbClr val="7889FB">
                  <a:lumMod val="5000"/>
                  <a:lumOff val="95000"/>
                </a:srgbClr>
              </a:gs>
              <a:gs pos="74000">
                <a:srgbClr val="FFFFFF">
                  <a:lumMod val="65000"/>
                </a:srgbClr>
              </a:gs>
              <a:gs pos="83000">
                <a:srgbClr val="FFFFFF">
                  <a:lumMod val="65000"/>
                </a:srgbClr>
              </a:gs>
              <a:gs pos="100000">
                <a:srgbClr val="FFFFFF">
                  <a:lumMod val="65000"/>
                </a:srgbClr>
              </a:gs>
            </a:gsLst>
            <a:lin ang="5400000" scaled="1"/>
          </a:gradFill>
          <a:ln w="12700" cap="flat" cmpd="sng" algn="ctr">
            <a:solidFill>
              <a:srgbClr val="000000"/>
            </a:solidFill>
            <a:prstDash val="solid"/>
            <a:miter lim="800000"/>
          </a:ln>
          <a:effectLst/>
        </p:spPr>
        <p:txBody>
          <a:bodyPr anchor="ct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US" altLang="zh-CN"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External</a:t>
            </a:r>
            <a:endParaRPr kumimoji="0" lang="zh-CN" altLang="en-US" sz="7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cxnSp>
        <p:nvCxnSpPr>
          <p:cNvPr id="176" name="Straight Connector 175"/>
          <p:cNvCxnSpPr/>
          <p:nvPr/>
        </p:nvCxnSpPr>
        <p:spPr bwMode="auto">
          <a:xfrm flipV="1">
            <a:off x="474413" y="3342076"/>
            <a:ext cx="591024" cy="663627"/>
          </a:xfrm>
          <a:prstGeom prst="line">
            <a:avLst/>
          </a:prstGeom>
          <a:solidFill>
            <a:srgbClr val="E6E9FE"/>
          </a:solidFill>
          <a:ln w="9525" cap="flat" cmpd="sng" algn="ctr">
            <a:solidFill>
              <a:srgbClr val="000000"/>
            </a:solidFill>
            <a:prstDash val="solid"/>
            <a:round/>
            <a:headEnd type="none" w="med" len="med"/>
            <a:tailEnd type="none" w="med" len="med"/>
          </a:ln>
          <a:effectLst>
            <a:outerShdw dist="35921" dir="2700000" algn="ctr" rotWithShape="0">
              <a:srgbClr val="808080"/>
            </a:outerShdw>
          </a:effectLst>
          <a:extLst/>
        </p:spPr>
      </p:cxnSp>
    </p:spTree>
    <p:extLst>
      <p:ext uri="{BB962C8B-B14F-4D97-AF65-F5344CB8AC3E}">
        <p14:creationId xmlns:p14="http://schemas.microsoft.com/office/powerpoint/2010/main" val="257144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p:bldP spid="1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43" y="127154"/>
            <a:ext cx="6895550" cy="276999"/>
          </a:xfrm>
        </p:spPr>
        <p:txBody>
          <a:bodyPr/>
          <a:lstStyle/>
          <a:p>
            <a:r>
              <a:rPr lang="en-US" dirty="0">
                <a:solidFill>
                  <a:srgbClr val="0000FF"/>
                </a:solidFill>
              </a:rPr>
              <a:t>Use Case - Banking:  Enhanced  Card Fraud Detection</a:t>
            </a:r>
          </a:p>
        </p:txBody>
      </p:sp>
      <p:sp>
        <p:nvSpPr>
          <p:cNvPr id="4" name="Rectangle 3"/>
          <p:cNvSpPr/>
          <p:nvPr/>
        </p:nvSpPr>
        <p:spPr>
          <a:xfrm>
            <a:off x="1525450" y="592113"/>
            <a:ext cx="4721033" cy="3004730"/>
          </a:xfrm>
          <a:prstGeom prst="rect">
            <a:avLst/>
          </a:prstGeom>
          <a:solidFill>
            <a:srgbClr val="44546A">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5" name="TextBox 4"/>
          <p:cNvSpPr txBox="1"/>
          <p:nvPr/>
        </p:nvSpPr>
        <p:spPr>
          <a:xfrm>
            <a:off x="3507465" y="852184"/>
            <a:ext cx="2252472" cy="946413"/>
          </a:xfrm>
          <a:prstGeom prst="rect">
            <a:avLst/>
          </a:prstGeom>
          <a:noFill/>
          <a:ln>
            <a:solidFill>
              <a:sysClr val="windowText" lastClr="000000"/>
            </a:solidFill>
          </a:ln>
        </p:spPr>
        <p:txBody>
          <a:bodyPr wrap="square" rtlCol="0">
            <a:spAutoFit/>
          </a:bodyPr>
          <a:lstStyle/>
          <a:p>
            <a:pPr defTabSz="914400"/>
            <a:r>
              <a:rPr lang="en-US" sz="1350" dirty="0">
                <a:solidFill>
                  <a:prstClr val="black"/>
                </a:solidFill>
                <a:latin typeface="Calibri" panose="020F0502020204030204"/>
              </a:rPr>
              <a:t>Existing Rules Engine</a:t>
            </a:r>
          </a:p>
          <a:p>
            <a:pPr marL="214313" indent="-214313" defTabSz="914400">
              <a:buFont typeface="Arial" panose="020B0604020202020204" pitchFamily="34" charset="0"/>
              <a:buChar char="•"/>
            </a:pPr>
            <a:r>
              <a:rPr lang="en-US" sz="1050" dirty="0">
                <a:solidFill>
                  <a:prstClr val="black"/>
                </a:solidFill>
                <a:latin typeface="Calibri" panose="020F0502020204030204"/>
              </a:rPr>
              <a:t>Apply in-house rules for detect</a:t>
            </a:r>
          </a:p>
          <a:p>
            <a:pPr marL="214313" indent="-214313" defTabSz="914400">
              <a:buFont typeface="Arial" panose="020B0604020202020204" pitchFamily="34" charset="0"/>
              <a:buChar char="•"/>
            </a:pPr>
            <a:r>
              <a:rPr lang="en-US" sz="1050" dirty="0">
                <a:solidFill>
                  <a:prstClr val="black"/>
                </a:solidFill>
                <a:latin typeface="Calibri" panose="020F0502020204030204"/>
              </a:rPr>
              <a:t>Invoke 3</a:t>
            </a:r>
            <a:r>
              <a:rPr lang="en-US" sz="1050" baseline="30000" dirty="0">
                <a:solidFill>
                  <a:prstClr val="black"/>
                </a:solidFill>
                <a:latin typeface="Calibri" panose="020F0502020204030204"/>
              </a:rPr>
              <a:t>rd</a:t>
            </a:r>
            <a:r>
              <a:rPr lang="en-US" sz="1050" dirty="0">
                <a:solidFill>
                  <a:prstClr val="black"/>
                </a:solidFill>
                <a:latin typeface="Calibri" panose="020F0502020204030204"/>
              </a:rPr>
              <a:t> party scores (FICO)</a:t>
            </a:r>
          </a:p>
          <a:p>
            <a:pPr marL="214313" indent="-214313" defTabSz="914400">
              <a:buFont typeface="Arial" panose="020B0604020202020204" pitchFamily="34" charset="0"/>
              <a:buChar char="•"/>
            </a:pPr>
            <a:r>
              <a:rPr lang="en-US" sz="1050" b="1" dirty="0">
                <a:solidFill>
                  <a:srgbClr val="FF0000"/>
                </a:solidFill>
                <a:latin typeface="Calibri" panose="020F0502020204030204"/>
              </a:rPr>
              <a:t>Apply custom scoring</a:t>
            </a:r>
          </a:p>
          <a:p>
            <a:pPr marL="214313" indent="-214313" defTabSz="914400">
              <a:buFont typeface="Arial" panose="020B0604020202020204" pitchFamily="34" charset="0"/>
              <a:buChar char="•"/>
            </a:pPr>
            <a:r>
              <a:rPr lang="en-US" sz="1050" dirty="0">
                <a:solidFill>
                  <a:prstClr val="black"/>
                </a:solidFill>
                <a:latin typeface="Calibri" panose="020F0502020204030204"/>
              </a:rPr>
              <a:t>Determine Disposition</a:t>
            </a:r>
          </a:p>
        </p:txBody>
      </p:sp>
      <p:sp>
        <p:nvSpPr>
          <p:cNvPr id="6" name="TextBox 5"/>
          <p:cNvSpPr txBox="1"/>
          <p:nvPr/>
        </p:nvSpPr>
        <p:spPr>
          <a:xfrm>
            <a:off x="1544515" y="580943"/>
            <a:ext cx="1747157" cy="300082"/>
          </a:xfrm>
          <a:prstGeom prst="rect">
            <a:avLst/>
          </a:prstGeom>
          <a:noFill/>
        </p:spPr>
        <p:txBody>
          <a:bodyPr wrap="square" rtlCol="0">
            <a:spAutoFit/>
          </a:bodyPr>
          <a:lstStyle/>
          <a:p>
            <a:pPr defTabSz="914400"/>
            <a:r>
              <a:rPr lang="en-US" sz="1350" b="1" dirty="0">
                <a:solidFill>
                  <a:prstClr val="black"/>
                </a:solidFill>
                <a:latin typeface="Calibri" panose="020F0502020204030204"/>
              </a:rPr>
              <a:t>IBM z/OS</a:t>
            </a:r>
          </a:p>
        </p:txBody>
      </p:sp>
      <p:sp>
        <p:nvSpPr>
          <p:cNvPr id="7" name="Flowchart: Magnetic Disk 6"/>
          <p:cNvSpPr/>
          <p:nvPr/>
        </p:nvSpPr>
        <p:spPr>
          <a:xfrm>
            <a:off x="4031507" y="2165015"/>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VSAM</a:t>
            </a:r>
          </a:p>
        </p:txBody>
      </p:sp>
      <p:sp>
        <p:nvSpPr>
          <p:cNvPr id="8" name="Flowchart: Magnetic Disk 7"/>
          <p:cNvSpPr/>
          <p:nvPr/>
        </p:nvSpPr>
        <p:spPr>
          <a:xfrm>
            <a:off x="1857498" y="2200782"/>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DB2</a:t>
            </a:r>
          </a:p>
        </p:txBody>
      </p:sp>
      <p:sp>
        <p:nvSpPr>
          <p:cNvPr id="9" name="Flowchart: Magnetic Disk 8"/>
          <p:cNvSpPr/>
          <p:nvPr/>
        </p:nvSpPr>
        <p:spPr>
          <a:xfrm>
            <a:off x="2919095" y="2165015"/>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IMS</a:t>
            </a:r>
          </a:p>
        </p:txBody>
      </p:sp>
      <p:sp>
        <p:nvSpPr>
          <p:cNvPr id="19" name="Down Arrow 18"/>
          <p:cNvSpPr/>
          <p:nvPr/>
        </p:nvSpPr>
        <p:spPr>
          <a:xfrm>
            <a:off x="2949376" y="1821395"/>
            <a:ext cx="149162" cy="267420"/>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cxnSp>
        <p:nvCxnSpPr>
          <p:cNvPr id="41" name="Straight Connector 40"/>
          <p:cNvCxnSpPr/>
          <p:nvPr/>
        </p:nvCxnSpPr>
        <p:spPr>
          <a:xfrm>
            <a:off x="6289102" y="1139135"/>
            <a:ext cx="1081299" cy="1"/>
          </a:xfrm>
          <a:prstGeom prst="line">
            <a:avLst/>
          </a:prstGeom>
          <a:noFill/>
          <a:ln w="6350" cap="flat" cmpd="sng" algn="ctr">
            <a:solidFill>
              <a:srgbClr val="4472C4"/>
            </a:solidFill>
            <a:prstDash val="solid"/>
            <a:miter lim="800000"/>
            <a:headEnd type="triangle" w="lg" len="med"/>
            <a:tailEnd type="triangle" w="lg" len="med"/>
          </a:ln>
          <a:effectLst/>
        </p:spPr>
      </p:cxnSp>
      <p:sp>
        <p:nvSpPr>
          <p:cNvPr id="67" name="TextBox 66"/>
          <p:cNvSpPr txBox="1"/>
          <p:nvPr/>
        </p:nvSpPr>
        <p:spPr>
          <a:xfrm>
            <a:off x="1630141" y="864791"/>
            <a:ext cx="1748910" cy="946413"/>
          </a:xfrm>
          <a:prstGeom prst="rect">
            <a:avLst/>
          </a:prstGeom>
          <a:noFill/>
          <a:ln>
            <a:solidFill>
              <a:sysClr val="windowText" lastClr="000000"/>
            </a:solidFill>
          </a:ln>
        </p:spPr>
        <p:txBody>
          <a:bodyPr wrap="square" rtlCol="0">
            <a:spAutoFit/>
          </a:bodyPr>
          <a:lstStyle/>
          <a:p>
            <a:pPr defTabSz="914400"/>
            <a:r>
              <a:rPr lang="en-US" sz="1350" dirty="0">
                <a:solidFill>
                  <a:prstClr val="black"/>
                </a:solidFill>
                <a:latin typeface="Calibri" panose="020F0502020204030204"/>
              </a:rPr>
              <a:t>Core  Card  Process</a:t>
            </a:r>
          </a:p>
          <a:p>
            <a:pPr marL="214313" indent="-214313" defTabSz="914400">
              <a:buFont typeface="Arial" panose="020B0604020202020204" pitchFamily="34" charset="0"/>
              <a:buChar char="•"/>
            </a:pPr>
            <a:r>
              <a:rPr lang="en-US" sz="1050" dirty="0">
                <a:solidFill>
                  <a:prstClr val="black"/>
                </a:solidFill>
                <a:latin typeface="Calibri" panose="020F0502020204030204"/>
              </a:rPr>
              <a:t>Verify, augment data</a:t>
            </a:r>
          </a:p>
          <a:p>
            <a:pPr marL="214313" indent="-214313" defTabSz="914400">
              <a:buFont typeface="Arial" panose="020B0604020202020204" pitchFamily="34" charset="0"/>
              <a:buChar char="•"/>
            </a:pPr>
            <a:r>
              <a:rPr lang="en-US" sz="1050" dirty="0">
                <a:solidFill>
                  <a:prstClr val="black"/>
                </a:solidFill>
                <a:latin typeface="Calibri" panose="020F0502020204030204"/>
              </a:rPr>
              <a:t>Manage workload</a:t>
            </a:r>
          </a:p>
          <a:p>
            <a:pPr marL="214313" indent="-214313" defTabSz="914400">
              <a:buFont typeface="Arial" panose="020B0604020202020204" pitchFamily="34" charset="0"/>
              <a:buChar char="•"/>
            </a:pPr>
            <a:r>
              <a:rPr lang="en-US" sz="1050" dirty="0">
                <a:solidFill>
                  <a:prstClr val="black"/>
                </a:solidFill>
                <a:latin typeface="Calibri" panose="020F0502020204030204"/>
              </a:rPr>
              <a:t>Ensure scale</a:t>
            </a:r>
          </a:p>
          <a:p>
            <a:pPr marL="214313" indent="-214313" defTabSz="914400">
              <a:buFont typeface="Arial" panose="020B0604020202020204" pitchFamily="34" charset="0"/>
              <a:buChar char="•"/>
            </a:pPr>
            <a:r>
              <a:rPr lang="en-US" sz="1050" dirty="0">
                <a:solidFill>
                  <a:prstClr val="black"/>
                </a:solidFill>
                <a:latin typeface="Calibri" panose="020F0502020204030204"/>
              </a:rPr>
              <a:t>Likely: CICS, IMS</a:t>
            </a:r>
            <a:endParaRPr lang="en-US" sz="1050" dirty="0">
              <a:latin typeface="Calibri" panose="020F0502020204030204" pitchFamily="34" charset="0"/>
            </a:endParaRPr>
          </a:p>
        </p:txBody>
      </p:sp>
      <p:sp>
        <p:nvSpPr>
          <p:cNvPr id="71" name="TextBox 70"/>
          <p:cNvSpPr txBox="1"/>
          <p:nvPr/>
        </p:nvSpPr>
        <p:spPr>
          <a:xfrm>
            <a:off x="70487" y="3706119"/>
            <a:ext cx="9349959" cy="807913"/>
          </a:xfrm>
          <a:prstGeom prst="rect">
            <a:avLst/>
          </a:prstGeom>
          <a:noFill/>
        </p:spPr>
        <p:txBody>
          <a:bodyPr wrap="square" rtlCol="0">
            <a:spAutoFit/>
          </a:bodyPr>
          <a:lstStyle/>
          <a:p>
            <a:r>
              <a:rPr lang="en-US" sz="1550" dirty="0"/>
              <a:t>Today: Models refreshed periodically, deployment path requires custom coding</a:t>
            </a:r>
          </a:p>
          <a:p>
            <a:r>
              <a:rPr lang="en-US" sz="1550" dirty="0"/>
              <a:t>Challenge: Emerging fraud pattern detection delayed, model deployment &amp; refresh not agile</a:t>
            </a:r>
          </a:p>
          <a:p>
            <a:r>
              <a:rPr lang="en-US" sz="1550" dirty="0"/>
              <a:t>Benefit: Current data for modeling, intra-day model refresh, flexibility to add new data via configuration</a:t>
            </a:r>
          </a:p>
        </p:txBody>
      </p:sp>
      <p:sp>
        <p:nvSpPr>
          <p:cNvPr id="2" name="Rounded Rectangle 1"/>
          <p:cNvSpPr/>
          <p:nvPr/>
        </p:nvSpPr>
        <p:spPr>
          <a:xfrm>
            <a:off x="125098" y="761793"/>
            <a:ext cx="994611" cy="633663"/>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Point of sale systems</a:t>
            </a:r>
          </a:p>
        </p:txBody>
      </p:sp>
      <p:grpSp>
        <p:nvGrpSpPr>
          <p:cNvPr id="40" name="Group 5"/>
          <p:cNvGrpSpPr>
            <a:grpSpLocks/>
          </p:cNvGrpSpPr>
          <p:nvPr/>
        </p:nvGrpSpPr>
        <p:grpSpPr bwMode="auto">
          <a:xfrm>
            <a:off x="5539902" y="931430"/>
            <a:ext cx="164810" cy="393960"/>
            <a:chOff x="6149973" y="5276100"/>
            <a:chExt cx="257177" cy="729285"/>
          </a:xfrm>
        </p:grpSpPr>
        <p:sp>
          <p:nvSpPr>
            <p:cNvPr id="42" name="Oval 41"/>
            <p:cNvSpPr>
              <a:spLocks noChangeArrowheads="1"/>
            </p:cNvSpPr>
            <p:nvPr/>
          </p:nvSpPr>
          <p:spPr bwMode="auto">
            <a:xfrm>
              <a:off x="6149973" y="5771607"/>
              <a:ext cx="257177" cy="233778"/>
            </a:xfrm>
            <a:prstGeom prst="ellipse">
              <a:avLst/>
            </a:prstGeom>
            <a:solidFill>
              <a:srgbClr val="13FF00"/>
            </a:solidFill>
            <a:ln w="28575">
              <a:solidFill>
                <a:schemeClr val="tx1"/>
              </a:solidFill>
              <a:round/>
              <a:headEnd/>
              <a:tailEnd/>
            </a:ln>
            <a:effectLst>
              <a:outerShdw blurRad="40000" dist="23000" dir="5400000" rotWithShape="0">
                <a:srgbClr val="808080">
                  <a:alpha val="34999"/>
                </a:srgbClr>
              </a:outerShdw>
            </a:effectLst>
          </p:spPr>
          <p:txBody>
            <a:bodyPr anchor="ctr"/>
            <a:lstStyle/>
            <a:p>
              <a:pPr algn="ctr" defTabSz="829452" eaLnBrk="1" hangingPunct="1">
                <a:defRPr/>
              </a:pPr>
              <a:endParaRPr lang="en-US" sz="1400" dirty="0">
                <a:solidFill>
                  <a:srgbClr val="000000"/>
                </a:solidFill>
                <a:latin typeface="Arial"/>
                <a:ea typeface="ＭＳ Ｐゴシック"/>
                <a:cs typeface="Arial" charset="0"/>
              </a:endParaRPr>
            </a:p>
          </p:txBody>
        </p:sp>
        <p:sp>
          <p:nvSpPr>
            <p:cNvPr id="43" name="Oval 42"/>
            <p:cNvSpPr>
              <a:spLocks noChangeArrowheads="1"/>
            </p:cNvSpPr>
            <p:nvPr/>
          </p:nvSpPr>
          <p:spPr bwMode="auto">
            <a:xfrm>
              <a:off x="6149973" y="5525124"/>
              <a:ext cx="257177" cy="233778"/>
            </a:xfrm>
            <a:prstGeom prst="ellipse">
              <a:avLst/>
            </a:prstGeom>
            <a:solidFill>
              <a:srgbClr val="FFFF00"/>
            </a:solidFill>
            <a:ln w="28575">
              <a:solidFill>
                <a:schemeClr val="tx1"/>
              </a:solidFill>
              <a:round/>
              <a:headEnd/>
              <a:tailEnd/>
            </a:ln>
            <a:effectLst>
              <a:outerShdw blurRad="40000" dist="23000" dir="5400000" rotWithShape="0">
                <a:srgbClr val="808080">
                  <a:alpha val="34999"/>
                </a:srgbClr>
              </a:outerShdw>
            </a:effectLst>
          </p:spPr>
          <p:txBody>
            <a:bodyPr anchor="ctr"/>
            <a:lstStyle/>
            <a:p>
              <a:pPr algn="ctr" defTabSz="829452" eaLnBrk="1" hangingPunct="1">
                <a:defRPr/>
              </a:pPr>
              <a:endParaRPr lang="en-US" sz="1400" dirty="0">
                <a:solidFill>
                  <a:srgbClr val="000000"/>
                </a:solidFill>
                <a:latin typeface="Arial"/>
                <a:ea typeface="ＭＳ Ｐゴシック"/>
                <a:cs typeface="Arial" charset="0"/>
              </a:endParaRPr>
            </a:p>
          </p:txBody>
        </p:sp>
        <p:sp>
          <p:nvSpPr>
            <p:cNvPr id="44" name="Oval 43"/>
            <p:cNvSpPr>
              <a:spLocks noChangeArrowheads="1"/>
            </p:cNvSpPr>
            <p:nvPr/>
          </p:nvSpPr>
          <p:spPr bwMode="auto">
            <a:xfrm>
              <a:off x="6149973" y="5276100"/>
              <a:ext cx="257177" cy="233778"/>
            </a:xfrm>
            <a:prstGeom prst="ellipse">
              <a:avLst/>
            </a:prstGeom>
            <a:solidFill>
              <a:srgbClr val="FF0000"/>
            </a:solidFill>
            <a:ln w="28575">
              <a:solidFill>
                <a:schemeClr val="tx1"/>
              </a:solidFill>
              <a:round/>
              <a:headEnd/>
              <a:tailEnd/>
            </a:ln>
            <a:effectLst>
              <a:outerShdw blurRad="40000" dist="23000" dir="5400000" rotWithShape="0">
                <a:srgbClr val="808080">
                  <a:alpha val="34999"/>
                </a:srgbClr>
              </a:outerShdw>
            </a:effectLst>
          </p:spPr>
          <p:txBody>
            <a:bodyPr anchor="ctr"/>
            <a:lstStyle/>
            <a:p>
              <a:pPr algn="ctr" defTabSz="829452" eaLnBrk="1" hangingPunct="1">
                <a:defRPr/>
              </a:pPr>
              <a:endParaRPr lang="en-US" sz="1400" dirty="0">
                <a:solidFill>
                  <a:srgbClr val="000000"/>
                </a:solidFill>
                <a:latin typeface="Arial"/>
                <a:ea typeface="ＭＳ Ｐゴシック"/>
                <a:cs typeface="Arial" charset="0"/>
              </a:endParaRPr>
            </a:p>
          </p:txBody>
        </p:sp>
      </p:grpSp>
      <p:sp>
        <p:nvSpPr>
          <p:cNvPr id="12" name="TextBox 11"/>
          <p:cNvSpPr txBox="1"/>
          <p:nvPr/>
        </p:nvSpPr>
        <p:spPr>
          <a:xfrm>
            <a:off x="6623205" y="923848"/>
            <a:ext cx="529984" cy="246221"/>
          </a:xfrm>
          <a:prstGeom prst="rect">
            <a:avLst/>
          </a:prstGeom>
          <a:noFill/>
        </p:spPr>
        <p:txBody>
          <a:bodyPr wrap="square" rtlCol="0">
            <a:spAutoFit/>
          </a:bodyPr>
          <a:lstStyle/>
          <a:p>
            <a:r>
              <a:rPr lang="en-US" sz="1000" dirty="0"/>
              <a:t>ETL</a:t>
            </a:r>
          </a:p>
        </p:txBody>
      </p:sp>
      <p:sp>
        <p:nvSpPr>
          <p:cNvPr id="25" name="Flowchart: Magnetic Disk 24"/>
          <p:cNvSpPr/>
          <p:nvPr/>
        </p:nvSpPr>
        <p:spPr>
          <a:xfrm>
            <a:off x="7517313" y="864791"/>
            <a:ext cx="816393" cy="427666"/>
          </a:xfrm>
          <a:prstGeom prst="flowChartMagneticDisk">
            <a:avLst/>
          </a:prstGeom>
          <a:solidFill>
            <a:schemeClr val="bg1">
              <a:lumMod val="65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Warehouse</a:t>
            </a:r>
          </a:p>
        </p:txBody>
      </p:sp>
      <p:sp>
        <p:nvSpPr>
          <p:cNvPr id="26" name="Flowchart: Magnetic Disk 25"/>
          <p:cNvSpPr/>
          <p:nvPr/>
        </p:nvSpPr>
        <p:spPr>
          <a:xfrm>
            <a:off x="7619572" y="1030424"/>
            <a:ext cx="816393" cy="427666"/>
          </a:xfrm>
          <a:prstGeom prst="flowChartMagneticDisk">
            <a:avLst/>
          </a:prstGeom>
          <a:solidFill>
            <a:schemeClr val="bg1">
              <a:lumMod val="65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Warehouse</a:t>
            </a:r>
          </a:p>
        </p:txBody>
      </p:sp>
      <p:sp>
        <p:nvSpPr>
          <p:cNvPr id="13" name="Rounded Rectangle 12"/>
          <p:cNvSpPr/>
          <p:nvPr/>
        </p:nvSpPr>
        <p:spPr>
          <a:xfrm>
            <a:off x="1673600" y="2066825"/>
            <a:ext cx="3515200" cy="757537"/>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lowchart: Magnetic Disk 27"/>
          <p:cNvSpPr/>
          <p:nvPr/>
        </p:nvSpPr>
        <p:spPr>
          <a:xfrm>
            <a:off x="2009898" y="2353182"/>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DB2</a:t>
            </a:r>
          </a:p>
        </p:txBody>
      </p:sp>
      <p:sp>
        <p:nvSpPr>
          <p:cNvPr id="29" name="Flowchart: Magnetic Disk 28"/>
          <p:cNvSpPr/>
          <p:nvPr/>
        </p:nvSpPr>
        <p:spPr>
          <a:xfrm>
            <a:off x="3071495" y="2317415"/>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IMS</a:t>
            </a:r>
          </a:p>
        </p:txBody>
      </p:sp>
      <p:sp>
        <p:nvSpPr>
          <p:cNvPr id="30" name="Flowchart: Magnetic Disk 29"/>
          <p:cNvSpPr/>
          <p:nvPr/>
        </p:nvSpPr>
        <p:spPr>
          <a:xfrm>
            <a:off x="4183907" y="2317415"/>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rPr>
              <a:t>VSAM</a:t>
            </a:r>
          </a:p>
        </p:txBody>
      </p:sp>
      <p:sp>
        <p:nvSpPr>
          <p:cNvPr id="31" name="Down Arrow 30"/>
          <p:cNvSpPr/>
          <p:nvPr/>
        </p:nvSpPr>
        <p:spPr>
          <a:xfrm>
            <a:off x="3586326" y="1811204"/>
            <a:ext cx="149162" cy="267420"/>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sp>
        <p:nvSpPr>
          <p:cNvPr id="14" name="Flowchart: Predefined Process 13"/>
          <p:cNvSpPr/>
          <p:nvPr/>
        </p:nvSpPr>
        <p:spPr>
          <a:xfrm>
            <a:off x="7201192" y="1971368"/>
            <a:ext cx="1594465" cy="1091786"/>
          </a:xfrm>
          <a:prstGeom prst="flowChartPredefinedProcess">
            <a:avLst/>
          </a:prstGeom>
          <a:solidFill>
            <a:srgbClr val="44546A">
              <a:lumMod val="20000"/>
              <a:lumOff val="8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15" name="Rounded Rectangle 14"/>
          <p:cNvSpPr/>
          <p:nvPr/>
        </p:nvSpPr>
        <p:spPr>
          <a:xfrm>
            <a:off x="1685564" y="3063154"/>
            <a:ext cx="3815736" cy="386986"/>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Real Time Analytics: leverage in-place current access to variety of data sources</a:t>
            </a:r>
          </a:p>
        </p:txBody>
      </p:sp>
      <p:sp>
        <p:nvSpPr>
          <p:cNvPr id="16" name="TextBox 15"/>
          <p:cNvSpPr txBox="1"/>
          <p:nvPr/>
        </p:nvSpPr>
        <p:spPr>
          <a:xfrm>
            <a:off x="7368913" y="2215085"/>
            <a:ext cx="1447455"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t>Create Models</a:t>
            </a:r>
          </a:p>
          <a:p>
            <a:pPr marL="171450" indent="-171450">
              <a:buFont typeface="Arial" panose="020B0604020202020204" pitchFamily="34" charset="0"/>
              <a:buChar char="•"/>
            </a:pPr>
            <a:r>
              <a:rPr lang="en-US" sz="1000" dirty="0"/>
              <a:t>Apply Data Science</a:t>
            </a:r>
          </a:p>
          <a:p>
            <a:pPr marL="171450" indent="-171450">
              <a:buFont typeface="Arial" panose="020B0604020202020204" pitchFamily="34" charset="0"/>
              <a:buChar char="•"/>
            </a:pPr>
            <a:r>
              <a:rPr lang="en-US" sz="1000" dirty="0"/>
              <a:t>Refresh Models</a:t>
            </a:r>
          </a:p>
          <a:p>
            <a:pPr marL="171450" indent="-171450">
              <a:buFont typeface="Arial" panose="020B0604020202020204" pitchFamily="34" charset="0"/>
              <a:buChar char="•"/>
            </a:pPr>
            <a:r>
              <a:rPr lang="en-US" sz="1000" dirty="0"/>
              <a:t>Schedule Deployment </a:t>
            </a:r>
          </a:p>
          <a:p>
            <a:endParaRPr lang="en-US" sz="1000" dirty="0"/>
          </a:p>
        </p:txBody>
      </p:sp>
      <p:cxnSp>
        <p:nvCxnSpPr>
          <p:cNvPr id="20" name="Elbow Connector 19"/>
          <p:cNvCxnSpPr/>
          <p:nvPr/>
        </p:nvCxnSpPr>
        <p:spPr>
          <a:xfrm rot="10800000">
            <a:off x="5552923" y="1536403"/>
            <a:ext cx="1600266" cy="781015"/>
          </a:xfrm>
          <a:prstGeom prst="bentConnector3">
            <a:avLst/>
          </a:prstGeom>
          <a:ln w="12700">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119709" y="1121576"/>
            <a:ext cx="376722" cy="0"/>
          </a:xfrm>
          <a:prstGeom prst="line">
            <a:avLst/>
          </a:prstGeom>
          <a:noFill/>
          <a:ln w="6350" cap="flat" cmpd="sng" algn="ctr">
            <a:solidFill>
              <a:srgbClr val="4472C4"/>
            </a:solidFill>
            <a:prstDash val="solid"/>
            <a:miter lim="800000"/>
            <a:headEnd type="none" w="lg" len="med"/>
            <a:tailEnd type="triangle" w="lg" len="med"/>
          </a:ln>
          <a:effectLst/>
        </p:spPr>
      </p:cxnSp>
      <p:sp>
        <p:nvSpPr>
          <p:cNvPr id="45" name="TextBox 44"/>
          <p:cNvSpPr txBox="1"/>
          <p:nvPr/>
        </p:nvSpPr>
        <p:spPr>
          <a:xfrm>
            <a:off x="6350011" y="2088352"/>
            <a:ext cx="747652" cy="246221"/>
          </a:xfrm>
          <a:prstGeom prst="rect">
            <a:avLst/>
          </a:prstGeom>
          <a:noFill/>
        </p:spPr>
        <p:txBody>
          <a:bodyPr wrap="square" rtlCol="0">
            <a:spAutoFit/>
          </a:bodyPr>
          <a:lstStyle/>
          <a:p>
            <a:r>
              <a:rPr lang="en-US" sz="1000" dirty="0"/>
              <a:t>Coding</a:t>
            </a:r>
          </a:p>
        </p:txBody>
      </p:sp>
      <p:sp>
        <p:nvSpPr>
          <p:cNvPr id="47" name="Down Arrow 46"/>
          <p:cNvSpPr/>
          <p:nvPr/>
        </p:nvSpPr>
        <p:spPr>
          <a:xfrm>
            <a:off x="3562118" y="2814613"/>
            <a:ext cx="149162" cy="267420"/>
          </a:xfrm>
          <a:prstGeom prst="downArrow">
            <a:avLst/>
          </a:prstGeom>
          <a:solidFill>
            <a:srgbClr val="E7E6E6">
              <a:lumMod val="75000"/>
            </a:srgbClr>
          </a:solidFill>
          <a:ln w="12700" cap="flat" cmpd="sng" algn="ctr">
            <a:solidFill>
              <a:srgbClr val="4472C4">
                <a:shade val="50000"/>
              </a:srgbClr>
            </a:solidFill>
            <a:prstDash val="solid"/>
            <a:miter lim="800000"/>
          </a:ln>
          <a:effectLst/>
          <a:scene3d>
            <a:camera prst="orthographicFront">
              <a:rot lat="1080000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ndParaRPr>
          </a:p>
        </p:txBody>
      </p:sp>
      <p:cxnSp>
        <p:nvCxnSpPr>
          <p:cNvPr id="49" name="Straight Arrow Connector 48"/>
          <p:cNvCxnSpPr/>
          <p:nvPr/>
        </p:nvCxnSpPr>
        <p:spPr>
          <a:xfrm flipH="1">
            <a:off x="5128714" y="1536402"/>
            <a:ext cx="292791"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21505" y="1536402"/>
            <a:ext cx="0" cy="154563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425025" y="2320794"/>
            <a:ext cx="718484" cy="246221"/>
          </a:xfrm>
          <a:prstGeom prst="rect">
            <a:avLst/>
          </a:prstGeom>
          <a:noFill/>
        </p:spPr>
        <p:txBody>
          <a:bodyPr wrap="square" rtlCol="0">
            <a:spAutoFit/>
          </a:bodyPr>
          <a:lstStyle/>
          <a:p>
            <a:r>
              <a:rPr lang="en-US" sz="1000" dirty="0"/>
              <a:t>Deploy</a:t>
            </a:r>
          </a:p>
        </p:txBody>
      </p:sp>
      <p:cxnSp>
        <p:nvCxnSpPr>
          <p:cNvPr id="11" name="Elbow Connector 10"/>
          <p:cNvCxnSpPr/>
          <p:nvPr/>
        </p:nvCxnSpPr>
        <p:spPr>
          <a:xfrm rot="10800000" flipV="1">
            <a:off x="5539902" y="2824361"/>
            <a:ext cx="1661290" cy="432285"/>
          </a:xfrm>
          <a:prstGeom prst="bentConnector3">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p:cNvCxnSpPr>
            <a:endCxn id="26" idx="2"/>
          </p:cNvCxnSpPr>
          <p:nvPr/>
        </p:nvCxnSpPr>
        <p:spPr>
          <a:xfrm rot="5400000" flipH="1" flipV="1">
            <a:off x="7128462" y="1463996"/>
            <a:ext cx="710848" cy="271371"/>
          </a:xfrm>
          <a:prstGeom prst="bentConnector2">
            <a:avLst/>
          </a:prstGeom>
          <a:ln w="12700">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416898" y="1990240"/>
            <a:ext cx="1163052" cy="300082"/>
          </a:xfrm>
          <a:prstGeom prst="rect">
            <a:avLst/>
          </a:prstGeom>
          <a:noFill/>
        </p:spPr>
        <p:txBody>
          <a:bodyPr wrap="square" rtlCol="0">
            <a:spAutoFit/>
          </a:bodyPr>
          <a:lstStyle/>
          <a:p>
            <a:pPr defTabSz="914400"/>
            <a:r>
              <a:rPr lang="en-US" sz="1350" b="1" dirty="0">
                <a:solidFill>
                  <a:prstClr val="black"/>
                </a:solidFill>
                <a:latin typeface="Calibri" panose="020F0502020204030204"/>
              </a:rPr>
              <a:t>IBM z/OS</a:t>
            </a:r>
          </a:p>
        </p:txBody>
      </p:sp>
    </p:spTree>
    <p:extLst>
      <p:ext uri="{BB962C8B-B14F-4D97-AF65-F5344CB8AC3E}">
        <p14:creationId xmlns:p14="http://schemas.microsoft.com/office/powerpoint/2010/main" val="104326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1">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5" grpId="0"/>
      <p:bldP spid="47" grpId="0" animBg="1"/>
      <p:bldP spid="56"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119" y="167160"/>
            <a:ext cx="5988844" cy="276999"/>
          </a:xfrm>
        </p:spPr>
        <p:txBody>
          <a:bodyPr/>
          <a:lstStyle/>
          <a:p>
            <a:r>
              <a:rPr lang="en-US" dirty="0">
                <a:solidFill>
                  <a:srgbClr val="0000FF"/>
                </a:solidFill>
              </a:rPr>
              <a:t>Use Case - Banking:  ACH Analytics </a:t>
            </a:r>
          </a:p>
        </p:txBody>
      </p:sp>
      <p:sp>
        <p:nvSpPr>
          <p:cNvPr id="4" name="Rectangle 3"/>
          <p:cNvSpPr/>
          <p:nvPr/>
        </p:nvSpPr>
        <p:spPr>
          <a:xfrm>
            <a:off x="1525451" y="840974"/>
            <a:ext cx="5095157" cy="2675102"/>
          </a:xfrm>
          <a:prstGeom prst="rect">
            <a:avLst/>
          </a:prstGeom>
          <a:solidFill>
            <a:srgbClr val="44546A">
              <a:lumMod val="20000"/>
              <a:lumOff val="80000"/>
            </a:srgbClr>
          </a:solidFill>
          <a:ln w="19050" cap="flat" cmpd="sng" algn="ctr">
            <a:solidFill>
              <a:sysClr val="windowText" lastClr="000000"/>
            </a:solidFill>
            <a:prstDash val="solid"/>
            <a:miter lim="800000"/>
          </a:ln>
          <a:effectLst/>
        </p:spPr>
        <p:txBody>
          <a:bodyPr rtlCol="0" anchor="ctr"/>
          <a:lstStyle/>
          <a:p>
            <a:pPr algn="ctr" defTabSz="914400">
              <a:defRPr/>
            </a:pPr>
            <a:endParaRPr lang="en-US" sz="1350" kern="0">
              <a:solidFill>
                <a:prstClr val="white"/>
              </a:solidFill>
              <a:latin typeface="Calibri" panose="020F0502020204030204"/>
            </a:endParaRPr>
          </a:p>
        </p:txBody>
      </p:sp>
      <p:sp>
        <p:nvSpPr>
          <p:cNvPr id="5" name="TextBox 4"/>
          <p:cNvSpPr txBox="1"/>
          <p:nvPr/>
        </p:nvSpPr>
        <p:spPr>
          <a:xfrm>
            <a:off x="3547843" y="1220118"/>
            <a:ext cx="2882057" cy="1107996"/>
          </a:xfrm>
          <a:prstGeom prst="rect">
            <a:avLst/>
          </a:prstGeom>
          <a:noFill/>
          <a:ln>
            <a:solidFill>
              <a:sysClr val="windowText" lastClr="000000"/>
            </a:solidFill>
          </a:ln>
        </p:spPr>
        <p:txBody>
          <a:bodyPr wrap="square" rtlCol="0">
            <a:spAutoFit/>
          </a:bodyPr>
          <a:lstStyle/>
          <a:p>
            <a:pPr defTabSz="914400"/>
            <a:r>
              <a:rPr lang="en-US" sz="1350" dirty="0">
                <a:solidFill>
                  <a:prstClr val="black"/>
                </a:solidFill>
                <a:latin typeface="Calibri" panose="020F0502020204030204"/>
              </a:rPr>
              <a:t>ACH Processing:</a:t>
            </a:r>
          </a:p>
          <a:p>
            <a:pPr marL="214313" indent="-214313" defTabSz="914400">
              <a:buFont typeface="Arial" panose="020B0604020202020204" pitchFamily="34" charset="0"/>
              <a:buChar char="•"/>
            </a:pPr>
            <a:r>
              <a:rPr lang="en-US" sz="1050" dirty="0">
                <a:solidFill>
                  <a:prstClr val="black"/>
                </a:solidFill>
                <a:latin typeface="Calibri" panose="020F0502020204030204"/>
              </a:rPr>
              <a:t>ACH Payment origination &amp; receipt</a:t>
            </a:r>
          </a:p>
          <a:p>
            <a:pPr marL="214313" indent="-214313" defTabSz="914400">
              <a:buFont typeface="Arial" panose="020B0604020202020204" pitchFamily="34" charset="0"/>
              <a:buChar char="•"/>
            </a:pPr>
            <a:r>
              <a:rPr lang="en-US" sz="1050" dirty="0">
                <a:solidFill>
                  <a:prstClr val="black"/>
                </a:solidFill>
                <a:latin typeface="Calibri" panose="020F0502020204030204"/>
              </a:rPr>
              <a:t>Interaction with Automated Clearing House verification</a:t>
            </a:r>
          </a:p>
          <a:p>
            <a:pPr marL="214313" indent="-214313" defTabSz="914400">
              <a:buFont typeface="Arial" panose="020B0604020202020204" pitchFamily="34" charset="0"/>
              <a:buChar char="•"/>
            </a:pPr>
            <a:r>
              <a:rPr lang="en-US" sz="1050" dirty="0">
                <a:solidFill>
                  <a:prstClr val="black"/>
                </a:solidFill>
                <a:latin typeface="Calibri" panose="020F0502020204030204"/>
              </a:rPr>
              <a:t>Implementation of NACHA rules</a:t>
            </a:r>
          </a:p>
          <a:p>
            <a:pPr marL="214313" indent="-214313" defTabSz="914400">
              <a:buFont typeface="Arial" panose="020B0604020202020204" pitchFamily="34" charset="0"/>
              <a:buChar char="•"/>
            </a:pPr>
            <a:r>
              <a:rPr lang="en-US" sz="1050" dirty="0">
                <a:solidFill>
                  <a:prstClr val="black"/>
                </a:solidFill>
                <a:latin typeface="Calibri" panose="020F0502020204030204"/>
              </a:rPr>
              <a:t>Defined data formats for exchange of info</a:t>
            </a:r>
          </a:p>
        </p:txBody>
      </p:sp>
      <p:sp>
        <p:nvSpPr>
          <p:cNvPr id="6" name="TextBox 5"/>
          <p:cNvSpPr txBox="1"/>
          <p:nvPr/>
        </p:nvSpPr>
        <p:spPr>
          <a:xfrm>
            <a:off x="3334243" y="883022"/>
            <a:ext cx="1747157" cy="300082"/>
          </a:xfrm>
          <a:prstGeom prst="rect">
            <a:avLst/>
          </a:prstGeom>
          <a:noFill/>
        </p:spPr>
        <p:txBody>
          <a:bodyPr wrap="square" rtlCol="0">
            <a:spAutoFit/>
          </a:bodyPr>
          <a:lstStyle/>
          <a:p>
            <a:pPr defTabSz="914400"/>
            <a:r>
              <a:rPr lang="en-US" sz="1350" b="1" dirty="0">
                <a:solidFill>
                  <a:prstClr val="black"/>
                </a:solidFill>
                <a:latin typeface="Calibri" panose="020F0502020204030204"/>
              </a:rPr>
              <a:t>IBM z/OS</a:t>
            </a:r>
          </a:p>
        </p:txBody>
      </p:sp>
      <p:grpSp>
        <p:nvGrpSpPr>
          <p:cNvPr id="64" name="Group 63"/>
          <p:cNvGrpSpPr/>
          <p:nvPr/>
        </p:nvGrpSpPr>
        <p:grpSpPr>
          <a:xfrm>
            <a:off x="4052791" y="2613295"/>
            <a:ext cx="2081457" cy="767094"/>
            <a:chOff x="919675" y="3323001"/>
            <a:chExt cx="1537361" cy="556907"/>
          </a:xfrm>
        </p:grpSpPr>
        <p:sp>
          <p:nvSpPr>
            <p:cNvPr id="7" name="Flowchart: Magnetic Disk 6"/>
            <p:cNvSpPr/>
            <p:nvPr/>
          </p:nvSpPr>
          <p:spPr>
            <a:xfrm>
              <a:off x="919675" y="3323001"/>
              <a:ext cx="602987" cy="310484"/>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ACH format</a:t>
              </a:r>
            </a:p>
          </p:txBody>
        </p:sp>
        <p:sp>
          <p:nvSpPr>
            <p:cNvPr id="8" name="Flowchart: Magnetic Disk 7"/>
            <p:cNvSpPr/>
            <p:nvPr/>
          </p:nvSpPr>
          <p:spPr>
            <a:xfrm>
              <a:off x="1331755" y="3471345"/>
              <a:ext cx="602987" cy="310484"/>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ACH format</a:t>
              </a:r>
            </a:p>
          </p:txBody>
        </p:sp>
        <p:sp>
          <p:nvSpPr>
            <p:cNvPr id="9" name="Flowchart: Magnetic Disk 8"/>
            <p:cNvSpPr/>
            <p:nvPr/>
          </p:nvSpPr>
          <p:spPr>
            <a:xfrm>
              <a:off x="1854049" y="3569424"/>
              <a:ext cx="602987" cy="310484"/>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ACH format</a:t>
              </a:r>
            </a:p>
          </p:txBody>
        </p:sp>
      </p:grpSp>
      <p:sp>
        <p:nvSpPr>
          <p:cNvPr id="18" name="Freeform 17"/>
          <p:cNvSpPr/>
          <p:nvPr/>
        </p:nvSpPr>
        <p:spPr>
          <a:xfrm flipV="1">
            <a:off x="3263854" y="2188885"/>
            <a:ext cx="725884" cy="548220"/>
          </a:xfrm>
          <a:custGeom>
            <a:avLst/>
            <a:gdLst>
              <a:gd name="connsiteX0" fmla="*/ 926851 w 926851"/>
              <a:gd name="connsiteY0" fmla="*/ 0 h 533400"/>
              <a:gd name="connsiteX1" fmla="*/ 12451 w 926851"/>
              <a:gd name="connsiteY1" fmla="*/ 206828 h 533400"/>
              <a:gd name="connsiteX2" fmla="*/ 371680 w 926851"/>
              <a:gd name="connsiteY2" fmla="*/ 315686 h 533400"/>
              <a:gd name="connsiteX3" fmla="*/ 1566 w 926851"/>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26851" h="533400">
                <a:moveTo>
                  <a:pt x="926851" y="0"/>
                </a:moveTo>
                <a:cubicBezTo>
                  <a:pt x="515915" y="77107"/>
                  <a:pt x="104979" y="154214"/>
                  <a:pt x="12451" y="206828"/>
                </a:cubicBezTo>
                <a:cubicBezTo>
                  <a:pt x="-80077" y="259442"/>
                  <a:pt x="373494" y="261257"/>
                  <a:pt x="371680" y="315686"/>
                </a:cubicBezTo>
                <a:cubicBezTo>
                  <a:pt x="369866" y="370115"/>
                  <a:pt x="185716" y="451757"/>
                  <a:pt x="1566" y="533400"/>
                </a:cubicBezTo>
              </a:path>
            </a:pathLst>
          </a:custGeom>
          <a:noFill/>
          <a:ln w="12700" cap="flat" cmpd="sng" algn="ctr">
            <a:solidFill>
              <a:srgbClr val="4472C4">
                <a:shade val="50000"/>
              </a:srgbClr>
            </a:solidFill>
            <a:prstDash val="dash"/>
            <a:miter lim="800000"/>
            <a:headEnd type="triangle" w="lg" len="med"/>
            <a:tailEnd type="triangle" w="lg" len="med"/>
          </a:ln>
          <a:effectLst/>
        </p:spPr>
        <p:txBody>
          <a:bodyPr rtlCol="0" anchor="ctr"/>
          <a:lstStyle/>
          <a:p>
            <a:pPr algn="ctr" defTabSz="914400">
              <a:defRPr/>
            </a:pPr>
            <a:endParaRPr lang="en-US" sz="1350" kern="0">
              <a:solidFill>
                <a:prstClr val="white"/>
              </a:solidFill>
              <a:latin typeface="Calibri" panose="020F0502020204030204"/>
            </a:endParaRPr>
          </a:p>
        </p:txBody>
      </p:sp>
      <p:sp>
        <p:nvSpPr>
          <p:cNvPr id="19" name="Down Arrow 18"/>
          <p:cNvSpPr/>
          <p:nvPr/>
        </p:nvSpPr>
        <p:spPr>
          <a:xfrm>
            <a:off x="4932238" y="2369947"/>
            <a:ext cx="149162" cy="267420"/>
          </a:xfrm>
          <a:prstGeom prst="downArrow">
            <a:avLst/>
          </a:prstGeom>
          <a:solidFill>
            <a:srgbClr val="E7E6E6">
              <a:lumMod val="75000"/>
            </a:srgbClr>
          </a:solidFill>
          <a:ln w="12700" cap="flat" cmpd="sng" algn="ctr">
            <a:solidFill>
              <a:srgbClr val="4472C4">
                <a:shade val="50000"/>
              </a:srgbClr>
            </a:solidFill>
            <a:prstDash val="solid"/>
            <a:miter lim="800000"/>
          </a:ln>
          <a:effectLst/>
        </p:spPr>
        <p:txBody>
          <a:bodyPr rtlCol="0" anchor="ctr"/>
          <a:lstStyle/>
          <a:p>
            <a:pPr algn="ctr" defTabSz="914400">
              <a:defRPr/>
            </a:pPr>
            <a:endParaRPr lang="en-US" sz="1350" kern="0">
              <a:solidFill>
                <a:prstClr val="white"/>
              </a:solidFill>
              <a:latin typeface="Calibri" panose="020F0502020204030204"/>
            </a:endParaRPr>
          </a:p>
        </p:txBody>
      </p:sp>
      <p:grpSp>
        <p:nvGrpSpPr>
          <p:cNvPr id="65" name="Group 64"/>
          <p:cNvGrpSpPr/>
          <p:nvPr/>
        </p:nvGrpSpPr>
        <p:grpSpPr>
          <a:xfrm>
            <a:off x="6969860" y="1509973"/>
            <a:ext cx="2016578" cy="823851"/>
            <a:chOff x="5627059" y="2381120"/>
            <a:chExt cx="2016578" cy="823851"/>
          </a:xfrm>
        </p:grpSpPr>
        <p:sp>
          <p:nvSpPr>
            <p:cNvPr id="36" name="Rectangle 35"/>
            <p:cNvSpPr/>
            <p:nvPr/>
          </p:nvSpPr>
          <p:spPr>
            <a:xfrm>
              <a:off x="5627059" y="2800709"/>
              <a:ext cx="2016578" cy="404262"/>
            </a:xfrm>
            <a:prstGeom prst="rect">
              <a:avLst/>
            </a:prstGeom>
            <a:solidFill>
              <a:srgbClr val="E7E6E6">
                <a:lumMod val="75000"/>
              </a:srgbClr>
            </a:solidFill>
            <a:ln w="12700" cap="flat" cmpd="sng" algn="ctr">
              <a:solidFill>
                <a:sysClr val="windowText" lastClr="000000"/>
              </a:solidFill>
              <a:prstDash val="solid"/>
              <a:miter lim="800000"/>
            </a:ln>
            <a:effectLst/>
          </p:spPr>
          <p:txBody>
            <a:bodyPr rtlCol="0" anchor="ctr"/>
            <a:lstStyle/>
            <a:p>
              <a:pPr algn="ctr" defTabSz="914400">
                <a:defRPr/>
              </a:pPr>
              <a:r>
                <a:rPr lang="en-US" sz="1350" kern="0" dirty="0">
                  <a:solidFill>
                    <a:prstClr val="white"/>
                  </a:solidFill>
                  <a:latin typeface="Calibri" panose="020F0502020204030204"/>
                </a:rPr>
                <a:t>“All Items”: ACH, POS, WEB, </a:t>
              </a:r>
              <a:r>
                <a:rPr lang="en-US" sz="1350" kern="0" dirty="0" err="1">
                  <a:solidFill>
                    <a:prstClr val="white"/>
                  </a:solidFill>
                  <a:latin typeface="Calibri" panose="020F0502020204030204"/>
                </a:rPr>
                <a:t>etc</a:t>
              </a:r>
              <a:endParaRPr lang="en-US" sz="1350" kern="0" dirty="0">
                <a:solidFill>
                  <a:prstClr val="white"/>
                </a:solidFill>
                <a:latin typeface="Calibri" panose="020F0502020204030204"/>
              </a:endParaRPr>
            </a:p>
          </p:txBody>
        </p:sp>
        <p:sp>
          <p:nvSpPr>
            <p:cNvPr id="37" name="Flowchart: Predefined Process 36"/>
            <p:cNvSpPr/>
            <p:nvPr/>
          </p:nvSpPr>
          <p:spPr>
            <a:xfrm>
              <a:off x="5627059" y="2381120"/>
              <a:ext cx="896744" cy="401665"/>
            </a:xfrm>
            <a:prstGeom prst="flowChartPredefinedProcess">
              <a:avLst/>
            </a:prstGeom>
            <a:solidFill>
              <a:srgbClr val="FFFF00"/>
            </a:solidFill>
            <a:ln w="12700" cap="flat" cmpd="sng" algn="ctr">
              <a:solidFill>
                <a:srgbClr val="4472C4">
                  <a:shade val="50000"/>
                </a:srgbClr>
              </a:solidFill>
              <a:prstDash val="solid"/>
              <a:miter lim="800000"/>
            </a:ln>
            <a:effectLst/>
          </p:spPr>
          <p:txBody>
            <a:bodyPr rtlCol="0" anchor="ctr"/>
            <a:lstStyle/>
            <a:p>
              <a:pPr algn="ctr" defTabSz="914400">
                <a:defRPr/>
              </a:pPr>
              <a:r>
                <a:rPr lang="en-US" sz="788" kern="0" dirty="0">
                  <a:solidFill>
                    <a:prstClr val="black"/>
                  </a:solidFill>
                  <a:latin typeface="Calibri" panose="020F0502020204030204"/>
                </a:rPr>
                <a:t>Batch Posting Process</a:t>
              </a:r>
            </a:p>
          </p:txBody>
        </p:sp>
        <p:sp>
          <p:nvSpPr>
            <p:cNvPr id="38" name="Flowchart: Predefined Process 37"/>
            <p:cNvSpPr/>
            <p:nvPr/>
          </p:nvSpPr>
          <p:spPr>
            <a:xfrm>
              <a:off x="6735492" y="2381120"/>
              <a:ext cx="896744" cy="401665"/>
            </a:xfrm>
            <a:prstGeom prst="flowChartPredefinedProcess">
              <a:avLst/>
            </a:prstGeom>
            <a:solidFill>
              <a:srgbClr val="FFFF00"/>
            </a:solidFill>
            <a:ln w="12700" cap="flat" cmpd="sng" algn="ctr">
              <a:solidFill>
                <a:srgbClr val="4472C4">
                  <a:shade val="50000"/>
                </a:srgbClr>
              </a:solidFill>
              <a:prstDash val="solid"/>
              <a:miter lim="800000"/>
            </a:ln>
            <a:effectLst/>
          </p:spPr>
          <p:txBody>
            <a:bodyPr rtlCol="0" anchor="ctr"/>
            <a:lstStyle/>
            <a:p>
              <a:pPr algn="ctr" defTabSz="914400">
                <a:defRPr/>
              </a:pPr>
              <a:r>
                <a:rPr lang="en-US" sz="788" b="1" kern="0" dirty="0">
                  <a:solidFill>
                    <a:prstClr val="black"/>
                  </a:solidFill>
                  <a:latin typeface="Calibri" panose="020F0502020204030204"/>
                </a:rPr>
                <a:t>Future:</a:t>
              </a:r>
              <a:r>
                <a:rPr lang="en-US" sz="788" kern="0" dirty="0">
                  <a:solidFill>
                    <a:prstClr val="black"/>
                  </a:solidFill>
                  <a:latin typeface="Calibri" panose="020F0502020204030204"/>
                </a:rPr>
                <a:t> Real Time Process</a:t>
              </a:r>
            </a:p>
          </p:txBody>
        </p:sp>
      </p:grpSp>
      <p:cxnSp>
        <p:nvCxnSpPr>
          <p:cNvPr id="41" name="Straight Connector 40"/>
          <p:cNvCxnSpPr/>
          <p:nvPr/>
        </p:nvCxnSpPr>
        <p:spPr>
          <a:xfrm>
            <a:off x="6414732" y="1887467"/>
            <a:ext cx="517638" cy="1"/>
          </a:xfrm>
          <a:prstGeom prst="line">
            <a:avLst/>
          </a:prstGeom>
          <a:noFill/>
          <a:ln w="6350" cap="flat" cmpd="sng" algn="ctr">
            <a:solidFill>
              <a:srgbClr val="4472C4"/>
            </a:solidFill>
            <a:prstDash val="solid"/>
            <a:miter lim="800000"/>
            <a:headEnd type="triangle" w="lg" len="med"/>
            <a:tailEnd type="triangle" w="lg" len="med"/>
          </a:ln>
          <a:effectLst/>
        </p:spPr>
      </p:cxnSp>
      <p:grpSp>
        <p:nvGrpSpPr>
          <p:cNvPr id="68" name="Group 67"/>
          <p:cNvGrpSpPr/>
          <p:nvPr/>
        </p:nvGrpSpPr>
        <p:grpSpPr>
          <a:xfrm>
            <a:off x="60418" y="750761"/>
            <a:ext cx="1588440" cy="923002"/>
            <a:chOff x="5603423" y="-44960"/>
            <a:chExt cx="1588440" cy="923002"/>
          </a:xfrm>
        </p:grpSpPr>
        <p:grpSp>
          <p:nvGrpSpPr>
            <p:cNvPr id="47" name="Group 46"/>
            <p:cNvGrpSpPr/>
            <p:nvPr/>
          </p:nvGrpSpPr>
          <p:grpSpPr>
            <a:xfrm>
              <a:off x="5673879" y="130644"/>
              <a:ext cx="781330" cy="564356"/>
              <a:chOff x="2687869" y="1671085"/>
              <a:chExt cx="3896179" cy="2712785"/>
            </a:xfrm>
          </p:grpSpPr>
          <p:sp>
            <p:nvSpPr>
              <p:cNvPr id="48" name="Rounded Rectangle 47"/>
              <p:cNvSpPr/>
              <p:nvPr/>
            </p:nvSpPr>
            <p:spPr>
              <a:xfrm>
                <a:off x="2687869" y="1671085"/>
                <a:ext cx="3896179" cy="2712785"/>
              </a:xfrm>
              <a:prstGeom prst="roundRect">
                <a:avLst>
                  <a:gd name="adj" fmla="val 3486"/>
                </a:avLst>
              </a:prstGeom>
              <a:solidFill>
                <a:srgbClr val="FFFFFF"/>
              </a:solidFill>
              <a:ln w="6350" cap="flat" cmpd="sng" algn="ctr">
                <a:solidFill>
                  <a:srgbClr val="4472C4"/>
                </a:solidFill>
                <a:prstDash val="solid"/>
                <a:miter lim="800000"/>
              </a:ln>
              <a:effectLst/>
            </p:spPr>
            <p:txBody>
              <a:bodyPr rtlCol="0" anchor="ctr"/>
              <a:lstStyle/>
              <a:p>
                <a:pPr algn="ctr" defTabSz="914400">
                  <a:defRPr/>
                </a:pPr>
                <a:endParaRPr lang="en-US" sz="1013" kern="0">
                  <a:solidFill>
                    <a:srgbClr val="FFFFFF"/>
                  </a:solidFill>
                  <a:latin typeface="Calibri" panose="020F0502020204030204"/>
                </a:endParaRPr>
              </a:p>
            </p:txBody>
          </p:sp>
          <p:pic>
            <p:nvPicPr>
              <p:cNvPr id="49"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01365" y="2943584"/>
                <a:ext cx="1660725" cy="13662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20652" y="1768097"/>
                <a:ext cx="1627772" cy="11730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774174" y="1766096"/>
                <a:ext cx="1651198" cy="12063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2"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13217" y="2948467"/>
                <a:ext cx="1646823" cy="13721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53" name="Rectangle 52"/>
            <p:cNvSpPr/>
            <p:nvPr/>
          </p:nvSpPr>
          <p:spPr>
            <a:xfrm>
              <a:off x="5603466" y="-20280"/>
              <a:ext cx="1345195" cy="898322"/>
            </a:xfrm>
            <a:prstGeom prst="rect">
              <a:avLst/>
            </a:prstGeom>
            <a:noFill/>
            <a:ln w="28575" cap="flat" cmpd="sng" algn="ctr">
              <a:solidFill>
                <a:srgbClr val="FF0000"/>
              </a:solidFill>
              <a:prstDash val="dash"/>
              <a:miter lim="800000"/>
            </a:ln>
            <a:effectLst/>
          </p:spPr>
          <p:txBody>
            <a:bodyPr rtlCol="0" anchor="ctr"/>
            <a:lstStyle/>
            <a:p>
              <a:pPr algn="ctr" defTabSz="914400">
                <a:defRPr/>
              </a:pPr>
              <a:endParaRPr lang="en-US" sz="1350" kern="0">
                <a:solidFill>
                  <a:prstClr val="white"/>
                </a:solidFill>
                <a:latin typeface="Calibri" panose="020F0502020204030204"/>
              </a:endParaRPr>
            </a:p>
          </p:txBody>
        </p:sp>
        <p:sp>
          <p:nvSpPr>
            <p:cNvPr id="54" name="TextBox 53"/>
            <p:cNvSpPr txBox="1"/>
            <p:nvPr/>
          </p:nvSpPr>
          <p:spPr>
            <a:xfrm>
              <a:off x="5603423" y="-44960"/>
              <a:ext cx="1588440" cy="253916"/>
            </a:xfrm>
            <a:prstGeom prst="rect">
              <a:avLst/>
            </a:prstGeom>
            <a:noFill/>
          </p:spPr>
          <p:txBody>
            <a:bodyPr wrap="square" rtlCol="0">
              <a:spAutoFit/>
            </a:bodyPr>
            <a:lstStyle/>
            <a:p>
              <a:pPr defTabSz="914400"/>
              <a:r>
                <a:rPr lang="en-US" sz="1050" dirty="0">
                  <a:solidFill>
                    <a:prstClr val="black"/>
                  </a:solidFill>
                  <a:latin typeface="Calibri" panose="020F0502020204030204"/>
                </a:rPr>
                <a:t>Real-Time Insights</a:t>
              </a:r>
            </a:p>
          </p:txBody>
        </p:sp>
        <p:grpSp>
          <p:nvGrpSpPr>
            <p:cNvPr id="55" name="Group 54"/>
            <p:cNvGrpSpPr/>
            <p:nvPr/>
          </p:nvGrpSpPr>
          <p:grpSpPr>
            <a:xfrm>
              <a:off x="6081852" y="278184"/>
              <a:ext cx="781330" cy="564356"/>
              <a:chOff x="2687869" y="1671085"/>
              <a:chExt cx="3896179" cy="2712785"/>
            </a:xfrm>
          </p:grpSpPr>
          <p:sp>
            <p:nvSpPr>
              <p:cNvPr id="56" name="Rounded Rectangle 55"/>
              <p:cNvSpPr/>
              <p:nvPr/>
            </p:nvSpPr>
            <p:spPr>
              <a:xfrm>
                <a:off x="2687869" y="1671085"/>
                <a:ext cx="3896179" cy="2712785"/>
              </a:xfrm>
              <a:prstGeom prst="roundRect">
                <a:avLst>
                  <a:gd name="adj" fmla="val 3486"/>
                </a:avLst>
              </a:prstGeom>
              <a:solidFill>
                <a:srgbClr val="FFFFFF"/>
              </a:solidFill>
              <a:ln w="6350" cap="flat" cmpd="sng" algn="ctr">
                <a:solidFill>
                  <a:srgbClr val="4472C4"/>
                </a:solidFill>
                <a:prstDash val="solid"/>
                <a:miter lim="800000"/>
              </a:ln>
              <a:effectLst/>
            </p:spPr>
            <p:txBody>
              <a:bodyPr rtlCol="0" anchor="ctr"/>
              <a:lstStyle/>
              <a:p>
                <a:pPr algn="ctr" defTabSz="914400">
                  <a:defRPr/>
                </a:pPr>
                <a:endParaRPr lang="en-US" sz="1013" kern="0">
                  <a:solidFill>
                    <a:srgbClr val="FFFFFF"/>
                  </a:solidFill>
                  <a:latin typeface="Calibri" panose="020F0502020204030204"/>
                </a:endParaRPr>
              </a:p>
            </p:txBody>
          </p:sp>
          <p:pic>
            <p:nvPicPr>
              <p:cNvPr id="57"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01365" y="2943584"/>
                <a:ext cx="1660725" cy="13662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20652" y="1768097"/>
                <a:ext cx="1627772" cy="11730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9"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774174" y="1766096"/>
                <a:ext cx="1651198" cy="12063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813217" y="2948467"/>
                <a:ext cx="1646823" cy="13721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sp>
        <p:nvSpPr>
          <p:cNvPr id="67" name="TextBox 66"/>
          <p:cNvSpPr txBox="1"/>
          <p:nvPr/>
        </p:nvSpPr>
        <p:spPr>
          <a:xfrm>
            <a:off x="1724289" y="1213323"/>
            <a:ext cx="1765074" cy="1592744"/>
          </a:xfrm>
          <a:prstGeom prst="rect">
            <a:avLst/>
          </a:prstGeom>
          <a:solidFill>
            <a:srgbClr val="92D050">
              <a:alpha val="32000"/>
            </a:srgbClr>
          </a:solidFill>
          <a:ln>
            <a:solidFill>
              <a:sysClr val="windowText" lastClr="000000"/>
            </a:solidFill>
          </a:ln>
        </p:spPr>
        <p:txBody>
          <a:bodyPr wrap="square" rtlCol="0">
            <a:spAutoFit/>
          </a:bodyPr>
          <a:lstStyle/>
          <a:p>
            <a:pPr defTabSz="914400"/>
            <a:r>
              <a:rPr lang="en-US" sz="1350" dirty="0">
                <a:solidFill>
                  <a:prstClr val="black"/>
                </a:solidFill>
                <a:latin typeface="Calibri" panose="020F0502020204030204"/>
              </a:rPr>
              <a:t>Real-Time Analytics</a:t>
            </a:r>
          </a:p>
          <a:p>
            <a:pPr marL="64936" lvl="1" indent="-149182">
              <a:buFont typeface="Arial" panose="020B0604020202020204" pitchFamily="34" charset="0"/>
              <a:buChar char="•"/>
            </a:pPr>
            <a:r>
              <a:rPr lang="en-US" sz="1050" dirty="0">
                <a:solidFill>
                  <a:prstClr val="black"/>
                </a:solidFill>
                <a:latin typeface="Calibri" panose="020F0502020204030204" pitchFamily="34" charset="0"/>
              </a:rPr>
              <a:t> Real-time payment and ACH analytics on RT payments </a:t>
            </a:r>
          </a:p>
          <a:p>
            <a:pPr marL="64936" lvl="1" indent="-149182">
              <a:buFont typeface="Arial" panose="020B0604020202020204" pitchFamily="34" charset="0"/>
              <a:buChar char="•"/>
            </a:pPr>
            <a:r>
              <a:rPr lang="en-US" sz="1050" dirty="0">
                <a:solidFill>
                  <a:prstClr val="black"/>
                </a:solidFill>
                <a:latin typeface="Calibri" panose="020F0502020204030204" pitchFamily="34" charset="0"/>
              </a:rPr>
              <a:t>Increased granularity of compliance / risk / fraud analytics</a:t>
            </a:r>
          </a:p>
          <a:p>
            <a:pPr marL="64936" lvl="1" indent="-149182">
              <a:buFont typeface="Arial" panose="020B0604020202020204" pitchFamily="34" charset="0"/>
              <a:buChar char="•"/>
            </a:pPr>
            <a:r>
              <a:rPr lang="en-US" sz="1050" dirty="0">
                <a:solidFill>
                  <a:prstClr val="black"/>
                </a:solidFill>
                <a:latin typeface="Calibri" panose="020F0502020204030204" pitchFamily="34" charset="0"/>
              </a:rPr>
              <a:t>Integration across ACH and core banking systems  </a:t>
            </a:r>
          </a:p>
        </p:txBody>
      </p:sp>
      <p:sp>
        <p:nvSpPr>
          <p:cNvPr id="71" name="TextBox 70"/>
          <p:cNvSpPr txBox="1"/>
          <p:nvPr/>
        </p:nvSpPr>
        <p:spPr>
          <a:xfrm>
            <a:off x="0" y="3771712"/>
            <a:ext cx="8897938" cy="738664"/>
          </a:xfrm>
          <a:prstGeom prst="rect">
            <a:avLst/>
          </a:prstGeom>
          <a:noFill/>
        </p:spPr>
        <p:txBody>
          <a:bodyPr wrap="square" rtlCol="0">
            <a:spAutoFit/>
          </a:bodyPr>
          <a:lstStyle/>
          <a:p>
            <a:r>
              <a:rPr lang="en-US" sz="1400" dirty="0">
                <a:solidFill>
                  <a:prstClr val="black"/>
                </a:solidFill>
              </a:rPr>
              <a:t>Today: Largely post processed, multi-day verification of ACH rejects, fraud / risk assessment</a:t>
            </a:r>
          </a:p>
          <a:p>
            <a:r>
              <a:rPr lang="en-US" sz="1400" dirty="0">
                <a:solidFill>
                  <a:prstClr val="black"/>
                </a:solidFill>
              </a:rPr>
              <a:t>Challenge: Same-day payments creates requirement to address rejects, fraud immediately, in real-time scope</a:t>
            </a:r>
          </a:p>
          <a:p>
            <a:r>
              <a:rPr lang="en-US" sz="1400" dirty="0">
                <a:solidFill>
                  <a:prstClr val="black"/>
                </a:solidFill>
              </a:rPr>
              <a:t>Benefit: In-place, real-time analytics of ACH data for compliance / fraud risk to address same-day payments</a:t>
            </a:r>
          </a:p>
        </p:txBody>
      </p:sp>
      <p:sp>
        <p:nvSpPr>
          <p:cNvPr id="72" name="Bent-Up Arrow 71"/>
          <p:cNvSpPr/>
          <p:nvPr/>
        </p:nvSpPr>
        <p:spPr>
          <a:xfrm rot="5400000">
            <a:off x="601768" y="1666340"/>
            <a:ext cx="903408" cy="918255"/>
          </a:xfrm>
          <a:prstGeom prst="bentUpArrow">
            <a:avLst>
              <a:gd name="adj1" fmla="val 17214"/>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4012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878" y="59085"/>
            <a:ext cx="7331967" cy="276999"/>
          </a:xfrm>
        </p:spPr>
        <p:txBody>
          <a:bodyPr/>
          <a:lstStyle/>
          <a:p>
            <a:r>
              <a:rPr lang="en-US" dirty="0">
                <a:solidFill>
                  <a:srgbClr val="0000FF"/>
                </a:solidFill>
              </a:rPr>
              <a:t>Use Case – Health Insurance:  Proactive Claims Analytics</a:t>
            </a:r>
          </a:p>
        </p:txBody>
      </p:sp>
      <p:sp>
        <p:nvSpPr>
          <p:cNvPr id="71" name="TextBox 70"/>
          <p:cNvSpPr txBox="1"/>
          <p:nvPr/>
        </p:nvSpPr>
        <p:spPr>
          <a:xfrm>
            <a:off x="123071" y="3841152"/>
            <a:ext cx="8897938" cy="738664"/>
          </a:xfrm>
          <a:prstGeom prst="rect">
            <a:avLst/>
          </a:prstGeom>
          <a:noFill/>
        </p:spPr>
        <p:txBody>
          <a:bodyPr wrap="square" rtlCol="0">
            <a:spAutoFit/>
          </a:bodyPr>
          <a:lstStyle/>
          <a:p>
            <a:r>
              <a:rPr lang="en-US" sz="1400" dirty="0">
                <a:solidFill>
                  <a:prstClr val="black"/>
                </a:solidFill>
              </a:rPr>
              <a:t>Today: Largely transactional batch systems leveraging edits &amp; static rules for determining claim viability</a:t>
            </a:r>
          </a:p>
          <a:p>
            <a:r>
              <a:rPr lang="en-US" sz="1400" dirty="0">
                <a:solidFill>
                  <a:prstClr val="black"/>
                </a:solidFill>
              </a:rPr>
              <a:t>Challenge: Results in overpayment recovery expenses &amp; potential member friction</a:t>
            </a:r>
          </a:p>
          <a:p>
            <a:r>
              <a:rPr lang="en-US" sz="1400" dirty="0">
                <a:solidFill>
                  <a:prstClr val="black"/>
                </a:solidFill>
              </a:rPr>
              <a:t>Benefit: Real-time analytics to prevent improper payments before they leave, and to identify other efficiencies</a:t>
            </a:r>
          </a:p>
        </p:txBody>
      </p:sp>
      <p:sp>
        <p:nvSpPr>
          <p:cNvPr id="35" name="Rounded Rectangle 34"/>
          <p:cNvSpPr>
            <a:spLocks noChangeArrowheads="1"/>
          </p:cNvSpPr>
          <p:nvPr/>
        </p:nvSpPr>
        <p:spPr bwMode="auto">
          <a:xfrm>
            <a:off x="2862943" y="471532"/>
            <a:ext cx="2769088" cy="3261828"/>
          </a:xfrm>
          <a:prstGeom prst="roundRect">
            <a:avLst>
              <a:gd name="adj" fmla="val 16667"/>
            </a:avLst>
          </a:prstGeom>
          <a:solidFill>
            <a:srgbClr val="83D1F5"/>
          </a:solidFill>
          <a:ln>
            <a:noFill/>
          </a:ln>
          <a:effectLst>
            <a:outerShdw blurRad="63500" dist="23000" dir="5400000" rotWithShape="0">
              <a:srgbClr val="7ACBE0">
                <a:alpha val="34998"/>
              </a:srgbClr>
            </a:outerShdw>
          </a:effectLst>
          <a:extLst>
            <a:ext uri="{91240B29-F687-4f45-9708-019B960494DF}">
              <a14:hiddenLine xmlns:a14="http://schemas.microsoft.com/office/drawing/2010/main" xmlns="" w="9525">
                <a:solidFill>
                  <a:schemeClr val="tx2"/>
                </a:solidFill>
                <a:round/>
                <a:headEnd/>
                <a:tailEnd/>
              </a14:hiddenLine>
            </a:ext>
          </a:extLst>
        </p:spPr>
        <p:txBody>
          <a:bodyPr lIns="91369" tIns="45686" rIns="91369" bIns="45686" anchor="ctr"/>
          <a:lstStyle/>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r>
              <a:rPr lang="en-GB" sz="1633" b="1" dirty="0">
                <a:solidFill>
                  <a:srgbClr val="1F497D"/>
                </a:solidFill>
                <a:ea typeface="ＭＳ Ｐゴシック"/>
                <a:cs typeface="Arial"/>
              </a:rPr>
              <a:t>Claims Adjudication</a:t>
            </a: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p:txBody>
      </p:sp>
      <p:sp>
        <p:nvSpPr>
          <p:cNvPr id="39" name="AutoShape 12" descr="Trellis"/>
          <p:cNvSpPr>
            <a:spLocks noChangeArrowheads="1"/>
          </p:cNvSpPr>
          <p:nvPr/>
        </p:nvSpPr>
        <p:spPr bwMode="auto">
          <a:xfrm>
            <a:off x="3179617" y="2641413"/>
            <a:ext cx="848586" cy="739879"/>
          </a:xfrm>
          <a:prstGeom prst="roundRect">
            <a:avLst>
              <a:gd name="adj" fmla="val 16667"/>
            </a:avLst>
          </a:prstGeom>
          <a:pattFill prst="trellis">
            <a:fgClr>
              <a:srgbClr val="FF9900"/>
            </a:fgClr>
            <a:bgClr>
              <a:srgbClr val="FFFFFF"/>
            </a:bgClr>
          </a:pattFill>
          <a:ln>
            <a:noFill/>
          </a:ln>
          <a:effectLst>
            <a:prstShdw prst="shdw17" dist="17961" dir="2700000">
              <a:srgbClr val="995C00">
                <a:alpha val="74997"/>
              </a:srgbClr>
            </a:prstShdw>
          </a:effectLst>
          <a:extLst>
            <a:ext uri="{91240B29-F687-4F45-9708-019B960494DF}">
              <a14:hiddenLine xmlns:a14="http://schemas.microsoft.com/office/drawing/2010/main" w="9525">
                <a:solidFill>
                  <a:schemeClr val="tx1"/>
                </a:solidFill>
                <a:round/>
                <a:headEnd/>
                <a:tailEnd/>
              </a14:hiddenLine>
            </a:ext>
          </a:extLst>
        </p:spPr>
        <p:txBody>
          <a:bodyPr lIns="45686" tIns="45686" rIns="45686" bIns="45686" anchor="ctr"/>
          <a:lstStyle>
            <a:lvl1pPr defTabSz="503238" eaLnBrk="0">
              <a:defRPr sz="2400">
                <a:solidFill>
                  <a:schemeClr val="tx1"/>
                </a:solidFill>
                <a:latin typeface="Arial" panose="020B0604020202020204" pitchFamily="34" charset="0"/>
                <a:ea typeface="MS PGothic" panose="020B0600070205080204" pitchFamily="34" charset="-128"/>
              </a:defRPr>
            </a:lvl1pPr>
            <a:lvl2pPr defTabSz="503238" eaLnBrk="0">
              <a:defRPr sz="2400">
                <a:solidFill>
                  <a:schemeClr val="tx1"/>
                </a:solidFill>
                <a:latin typeface="Arial" panose="020B0604020202020204" pitchFamily="34" charset="0"/>
                <a:ea typeface="MS PGothic" panose="020B0600070205080204" pitchFamily="34" charset="-128"/>
              </a:defRPr>
            </a:lvl2pPr>
            <a:lvl3pPr defTabSz="503238" eaLnBrk="0">
              <a:defRPr sz="2400">
                <a:solidFill>
                  <a:schemeClr val="tx1"/>
                </a:solidFill>
                <a:latin typeface="Arial" panose="020B0604020202020204" pitchFamily="34" charset="0"/>
                <a:ea typeface="MS PGothic" panose="020B0600070205080204" pitchFamily="34" charset="-128"/>
              </a:defRPr>
            </a:lvl3pPr>
            <a:lvl4pPr defTabSz="503238" eaLnBrk="0">
              <a:defRPr sz="2400">
                <a:solidFill>
                  <a:schemeClr val="tx1"/>
                </a:solidFill>
                <a:latin typeface="Arial" panose="020B0604020202020204" pitchFamily="34" charset="0"/>
                <a:ea typeface="MS PGothic" panose="020B0600070205080204" pitchFamily="34" charset="-128"/>
              </a:defRPr>
            </a:lvl4pPr>
            <a:lvl5pPr defTabSz="503238" eaLnBrk="0">
              <a:defRPr sz="2400">
                <a:solidFill>
                  <a:schemeClr val="tx1"/>
                </a:solidFill>
                <a:latin typeface="Arial" panose="020B0604020202020204" pitchFamily="34" charset="0"/>
                <a:ea typeface="MS PGothic" panose="020B0600070205080204" pitchFamily="34" charset="-128"/>
              </a:defRPr>
            </a:lvl5pPr>
            <a:lvl6pPr marL="25146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marL="0" marR="0" lvl="0" indent="0" algn="ctr" defTabSz="503238" eaLnBrk="0" fontAlgn="base" latinLnBrk="0" hangingPunct="0">
              <a:lnSpc>
                <a:spcPct val="100000"/>
              </a:lnSpc>
              <a:spcBef>
                <a:spcPct val="0"/>
              </a:spcBef>
              <a:spcAft>
                <a:spcPct val="0"/>
              </a:spcAft>
              <a:buClrTx/>
              <a:buSzTx/>
              <a:buFontTx/>
              <a:buNone/>
              <a:tabLst/>
              <a:defRPr/>
            </a:pPr>
            <a:r>
              <a:rPr kumimoji="0" lang="en-US" sz="127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a:rPr>
              <a:t>Claims Process Flow</a:t>
            </a:r>
          </a:p>
        </p:txBody>
      </p:sp>
      <p:sp>
        <p:nvSpPr>
          <p:cNvPr id="40" name="Oval 13"/>
          <p:cNvSpPr>
            <a:spLocks noChangeArrowheads="1"/>
          </p:cNvSpPr>
          <p:nvPr/>
        </p:nvSpPr>
        <p:spPr bwMode="auto">
          <a:xfrm>
            <a:off x="4700552" y="2178609"/>
            <a:ext cx="780480" cy="361440"/>
          </a:xfrm>
          <a:prstGeom prst="ellipse">
            <a:avLst/>
          </a:prstGeom>
          <a:solidFill>
            <a:srgbClr val="7889FB"/>
          </a:solidFill>
          <a:ln>
            <a:noFill/>
          </a:ln>
          <a:effectLst>
            <a:prstShdw prst="shdw17" dist="17961" dir="2700000">
              <a:srgbClr val="7889FB">
                <a:gamma/>
                <a:shade val="60000"/>
                <a:invGamma/>
                <a:alpha val="74998"/>
              </a:srgbClr>
            </a:prstShdw>
          </a:effectLst>
          <a:extLst>
            <a:ext uri="{91240B29-F687-4f45-9708-019B960494DF}">
              <a14:hiddenLine xmlns:a14="http://schemas.microsoft.com/office/drawing/2010/main" xmlns="" w="9525">
                <a:solidFill>
                  <a:schemeClr val="tx1"/>
                </a:solidFill>
                <a:round/>
                <a:headEnd/>
                <a:tailEnd/>
              </a14:hiddenLine>
            </a:ext>
          </a:extLst>
        </p:spPr>
        <p:txBody>
          <a:bodyPr wrap="none" lIns="45686" tIns="45686" rIns="45686" bIns="45686" anchor="ctr"/>
          <a:lstStyle/>
          <a:p>
            <a:pPr marL="0" marR="0" lvl="0" indent="0" algn="ctr" defTabSz="456487" eaLnBrk="0" fontAlgn="base" latinLnBrk="0" hangingPunct="0">
              <a:lnSpc>
                <a:spcPct val="100000"/>
              </a:lnSpc>
              <a:spcBef>
                <a:spcPct val="0"/>
              </a:spcBef>
              <a:spcAft>
                <a:spcPct val="0"/>
              </a:spcAft>
              <a:buClrTx/>
              <a:buSzTx/>
              <a:buFontTx/>
              <a:buNone/>
              <a:tabLst/>
              <a:defRPr/>
            </a:pPr>
            <a:r>
              <a:rPr kumimoji="0" lang="en-US" sz="998" b="0" i="0" u="none" strike="noStrike" kern="0" cap="none" spc="0" normalizeH="0" baseline="0" noProof="0" dirty="0">
                <a:ln>
                  <a:noFill/>
                </a:ln>
                <a:solidFill>
                  <a:srgbClr val="000000"/>
                </a:solidFill>
                <a:effectLst/>
                <a:uLnTx/>
                <a:uFillTx/>
                <a:ea typeface="ＭＳ Ｐゴシック"/>
                <a:cs typeface="Arial"/>
              </a:rPr>
              <a:t>Member</a:t>
            </a:r>
          </a:p>
          <a:p>
            <a:pPr marL="0" marR="0" lvl="0" indent="0" algn="ctr" defTabSz="456487" eaLnBrk="0" fontAlgn="base" latinLnBrk="0" hangingPunct="0">
              <a:lnSpc>
                <a:spcPct val="100000"/>
              </a:lnSpc>
              <a:spcBef>
                <a:spcPct val="0"/>
              </a:spcBef>
              <a:spcAft>
                <a:spcPct val="0"/>
              </a:spcAft>
              <a:buClrTx/>
              <a:buSzTx/>
              <a:buFontTx/>
              <a:buNone/>
              <a:tabLst/>
              <a:defRPr/>
            </a:pPr>
            <a:r>
              <a:rPr kumimoji="0" lang="en-US" sz="998" b="0" i="0" u="none" strike="noStrike" kern="0" cap="none" spc="0" normalizeH="0" baseline="0" noProof="0" dirty="0">
                <a:ln>
                  <a:noFill/>
                </a:ln>
                <a:solidFill>
                  <a:srgbClr val="000000"/>
                </a:solidFill>
                <a:effectLst/>
                <a:uLnTx/>
                <a:uFillTx/>
                <a:ea typeface="ＭＳ Ｐゴシック"/>
                <a:cs typeface="Arial"/>
              </a:rPr>
              <a:t>Data</a:t>
            </a:r>
          </a:p>
        </p:txBody>
      </p:sp>
      <p:sp>
        <p:nvSpPr>
          <p:cNvPr id="42" name="Oval 14"/>
          <p:cNvSpPr>
            <a:spLocks noChangeArrowheads="1"/>
          </p:cNvSpPr>
          <p:nvPr/>
        </p:nvSpPr>
        <p:spPr bwMode="auto">
          <a:xfrm>
            <a:off x="4681414" y="2657382"/>
            <a:ext cx="781920" cy="361440"/>
          </a:xfrm>
          <a:prstGeom prst="ellipse">
            <a:avLst/>
          </a:prstGeom>
          <a:solidFill>
            <a:srgbClr val="7889FB"/>
          </a:solidFill>
          <a:ln>
            <a:noFill/>
          </a:ln>
          <a:effectLst>
            <a:prstShdw prst="shdw17" dist="17961" dir="2700000">
              <a:srgbClr val="7889FB">
                <a:gamma/>
                <a:shade val="60000"/>
                <a:invGamma/>
                <a:alpha val="74998"/>
              </a:srgbClr>
            </a:prstShdw>
          </a:effectLst>
          <a:extLst>
            <a:ext uri="{91240B29-F687-4f45-9708-019B960494DF}">
              <a14:hiddenLine xmlns:a14="http://schemas.microsoft.com/office/drawing/2010/main" xmlns="" w="9525">
                <a:solidFill>
                  <a:schemeClr val="tx1"/>
                </a:solidFill>
                <a:round/>
                <a:headEnd/>
                <a:tailEnd/>
              </a14:hiddenLine>
            </a:ext>
          </a:extLst>
        </p:spPr>
        <p:txBody>
          <a:bodyPr wrap="none" lIns="45686" tIns="45686" rIns="45686" bIns="45686" anchor="ctr"/>
          <a:lstStyle/>
          <a:p>
            <a:pPr marL="0" marR="0" lvl="0" indent="0" algn="ctr" defTabSz="456487" eaLnBrk="0" fontAlgn="base" latinLnBrk="0" hangingPunct="0">
              <a:lnSpc>
                <a:spcPct val="100000"/>
              </a:lnSpc>
              <a:spcBef>
                <a:spcPct val="0"/>
              </a:spcBef>
              <a:spcAft>
                <a:spcPct val="0"/>
              </a:spcAft>
              <a:buClrTx/>
              <a:buSzTx/>
              <a:buFontTx/>
              <a:buNone/>
              <a:tabLst/>
              <a:defRPr/>
            </a:pPr>
            <a:r>
              <a:rPr kumimoji="0" lang="en-US" sz="998" b="0" i="0" u="none" strike="noStrike" kern="0" cap="none" spc="0" normalizeH="0" baseline="0" noProof="0" dirty="0">
                <a:ln>
                  <a:noFill/>
                </a:ln>
                <a:solidFill>
                  <a:srgbClr val="000000"/>
                </a:solidFill>
                <a:effectLst/>
                <a:uLnTx/>
                <a:uFillTx/>
                <a:ea typeface="ＭＳ Ｐゴシック"/>
                <a:cs typeface="Arial"/>
              </a:rPr>
              <a:t>Provider Data</a:t>
            </a:r>
          </a:p>
        </p:txBody>
      </p:sp>
      <p:sp>
        <p:nvSpPr>
          <p:cNvPr id="43" name="Oval 15"/>
          <p:cNvSpPr>
            <a:spLocks noChangeArrowheads="1"/>
          </p:cNvSpPr>
          <p:nvPr/>
        </p:nvSpPr>
        <p:spPr bwMode="auto">
          <a:xfrm>
            <a:off x="4662183" y="3168171"/>
            <a:ext cx="780480" cy="361440"/>
          </a:xfrm>
          <a:prstGeom prst="ellipse">
            <a:avLst/>
          </a:prstGeom>
          <a:solidFill>
            <a:srgbClr val="7889FB"/>
          </a:solidFill>
          <a:ln>
            <a:noFill/>
          </a:ln>
          <a:effectLst>
            <a:prstShdw prst="shdw17" dist="17961" dir="2700000">
              <a:srgbClr val="7889FB">
                <a:gamma/>
                <a:shade val="60000"/>
                <a:invGamma/>
                <a:alpha val="74998"/>
              </a:srgbClr>
            </a:prstShdw>
          </a:effectLst>
          <a:extLst>
            <a:ext uri="{91240B29-F687-4f45-9708-019B960494DF}">
              <a14:hiddenLine xmlns:a14="http://schemas.microsoft.com/office/drawing/2010/main" xmlns="" w="9525">
                <a:solidFill>
                  <a:schemeClr val="tx1"/>
                </a:solidFill>
                <a:round/>
                <a:headEnd/>
                <a:tailEnd/>
              </a14:hiddenLine>
            </a:ext>
          </a:extLst>
        </p:spPr>
        <p:txBody>
          <a:bodyPr wrap="none" lIns="45686" tIns="45686" rIns="45686" bIns="45686" anchor="ctr"/>
          <a:lstStyle/>
          <a:p>
            <a:pPr marL="0" marR="0" lvl="0" indent="0" algn="ctr" defTabSz="456487" eaLnBrk="0" fontAlgn="base" latinLnBrk="0" hangingPunct="0">
              <a:lnSpc>
                <a:spcPct val="100000"/>
              </a:lnSpc>
              <a:spcBef>
                <a:spcPct val="0"/>
              </a:spcBef>
              <a:spcAft>
                <a:spcPct val="0"/>
              </a:spcAft>
              <a:buClrTx/>
              <a:buSzTx/>
              <a:buFontTx/>
              <a:buNone/>
              <a:tabLst/>
              <a:defRPr/>
            </a:pPr>
            <a:r>
              <a:rPr kumimoji="0" lang="en-US" sz="998" b="0" i="0" u="none" strike="noStrike" kern="0" cap="none" spc="0" normalizeH="0" baseline="0" noProof="0">
                <a:ln>
                  <a:noFill/>
                </a:ln>
                <a:solidFill>
                  <a:srgbClr val="000000"/>
                </a:solidFill>
                <a:effectLst/>
                <a:uLnTx/>
                <a:uFillTx/>
                <a:ea typeface="ＭＳ Ｐゴシック"/>
                <a:cs typeface="Arial"/>
              </a:rPr>
              <a:t>Pricer Data</a:t>
            </a:r>
          </a:p>
        </p:txBody>
      </p:sp>
      <p:sp>
        <p:nvSpPr>
          <p:cNvPr id="44" name="AutoShape 16"/>
          <p:cNvSpPr>
            <a:spLocks noChangeArrowheads="1"/>
          </p:cNvSpPr>
          <p:nvPr/>
        </p:nvSpPr>
        <p:spPr bwMode="auto">
          <a:xfrm>
            <a:off x="3077301" y="1776894"/>
            <a:ext cx="1205554" cy="497536"/>
          </a:xfrm>
          <a:prstGeom prst="can">
            <a:avLst>
              <a:gd name="adj" fmla="val 18454"/>
            </a:avLst>
          </a:prstGeom>
          <a:solidFill>
            <a:srgbClr val="FFFF99"/>
          </a:solidFill>
          <a:ln w="6350">
            <a:solidFill>
              <a:srgbClr val="000000"/>
            </a:solidFill>
            <a:round/>
            <a:headEnd/>
            <a:tailEnd/>
          </a:ln>
          <a:effectLst>
            <a:prstShdw prst="shdw17" dist="17961" dir="2700000">
              <a:srgbClr val="000000">
                <a:gamma/>
                <a:shade val="60000"/>
                <a:invGamma/>
                <a:alpha val="74998"/>
              </a:srgbClr>
            </a:prstShdw>
          </a:effectLst>
        </p:spPr>
        <p:txBody>
          <a:bodyPr lIns="45686" tIns="45686" rIns="45686" bIns="45686" anchor="ctr"/>
          <a:lstStyle/>
          <a:p>
            <a:pPr marL="0" marR="0" lvl="0" indent="0" algn="ctr" defTabSz="456487" eaLnBrk="0" fontAlgn="base" latinLnBrk="0" hangingPunct="0">
              <a:lnSpc>
                <a:spcPct val="100000"/>
              </a:lnSpc>
              <a:spcBef>
                <a:spcPct val="0"/>
              </a:spcBef>
              <a:spcAft>
                <a:spcPct val="0"/>
              </a:spcAft>
              <a:buClrTx/>
              <a:buSzTx/>
              <a:buFontTx/>
              <a:buNone/>
              <a:tabLst/>
              <a:defRPr/>
            </a:pPr>
            <a:endParaRPr kumimoji="0" lang="en-US" sz="1361" b="1" i="0" u="none" strike="noStrike" kern="0" cap="none" spc="0" normalizeH="0" baseline="0" noProof="0" dirty="0">
              <a:ln>
                <a:noFill/>
              </a:ln>
              <a:solidFill>
                <a:srgbClr val="000000"/>
              </a:solidFill>
              <a:effectLst/>
              <a:uLnTx/>
              <a:uFillTx/>
              <a:ea typeface="ＭＳ Ｐゴシック"/>
              <a:cs typeface="Arial"/>
            </a:endParaRPr>
          </a:p>
          <a:p>
            <a:pPr marL="0" marR="0" lvl="0" indent="0" algn="ctr" defTabSz="456487"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solidFill>
                <a:effectLst/>
                <a:uLnTx/>
                <a:uFillTx/>
                <a:ea typeface="ＭＳ Ｐゴシック"/>
                <a:cs typeface="Arial"/>
              </a:rPr>
              <a:t>Claims Books of Record</a:t>
            </a:r>
          </a:p>
          <a:p>
            <a:pPr marL="0" marR="0" lvl="0" indent="0" algn="ctr" defTabSz="456487"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ea typeface="ＭＳ Ｐゴシック"/>
              <a:cs typeface="Arial"/>
            </a:endParaRPr>
          </a:p>
        </p:txBody>
      </p:sp>
      <p:sp>
        <p:nvSpPr>
          <p:cNvPr id="45" name="Line 17"/>
          <p:cNvSpPr>
            <a:spLocks noChangeShapeType="1"/>
          </p:cNvSpPr>
          <p:nvPr/>
        </p:nvSpPr>
        <p:spPr bwMode="auto">
          <a:xfrm flipV="1">
            <a:off x="4054267" y="2452065"/>
            <a:ext cx="653128" cy="275499"/>
          </a:xfrm>
          <a:prstGeom prst="line">
            <a:avLst/>
          </a:prstGeom>
          <a:noFill/>
          <a:ln w="9525">
            <a:solidFill>
              <a:srgbClr val="000000"/>
            </a:solidFill>
            <a:round/>
            <a:headEnd/>
            <a:tailEnd/>
          </a:ln>
          <a:effectLst>
            <a:prstShdw prst="shdw17" dist="17961" dir="2700000">
              <a:srgbClr val="000000">
                <a:gamma/>
                <a:shade val="60000"/>
                <a:invGamma/>
                <a:alpha val="74998"/>
              </a:srgbClr>
            </a:prstShdw>
          </a:effectLst>
          <a:extLst>
            <a:ext uri="{909E8E84-426E-40dd-AFC4-6F175D3DCCD1}">
              <a14:hiddenFill xmlns:a14="http://schemas.microsoft.com/office/drawing/2010/main" xmlns="">
                <a:noFill/>
              </a14:hiddenFill>
            </a:ext>
          </a:extLst>
        </p:spPr>
        <p:txBody>
          <a:bodyPr lIns="41472" rIns="41472" anchor="ctr"/>
          <a:lstStyle/>
          <a:p>
            <a:pPr marL="0" marR="0" lvl="0" indent="0" defTabSz="414726" eaLnBrk="1" fontAlgn="base" latinLnBrk="0" hangingPunct="0">
              <a:lnSpc>
                <a:spcPct val="93000"/>
              </a:lnSpc>
              <a:spcBef>
                <a:spcPct val="0"/>
              </a:spcBef>
              <a:spcAft>
                <a:spcPct val="0"/>
              </a:spcAft>
              <a:buClr>
                <a:srgbClr val="000000"/>
              </a:buClr>
              <a:buSzPct val="100000"/>
              <a:buFontTx/>
              <a:buNone/>
              <a:tabLst/>
              <a:defRPr/>
            </a:pPr>
            <a:endParaRPr kumimoji="0" lang="en-US" sz="1633" b="0" i="0" u="none" strike="noStrike" kern="0" cap="none" spc="0" normalizeH="0" baseline="0" noProof="0">
              <a:ln>
                <a:noFill/>
              </a:ln>
              <a:solidFill>
                <a:srgbClr val="000000"/>
              </a:solidFill>
              <a:effectLst/>
              <a:uLnTx/>
              <a:uFillTx/>
              <a:ea typeface="ＭＳ Ｐゴシック"/>
              <a:cs typeface="ＭＳ Ｐゴシック" charset="0"/>
            </a:endParaRPr>
          </a:p>
        </p:txBody>
      </p:sp>
      <p:sp>
        <p:nvSpPr>
          <p:cNvPr id="46" name="Line 18"/>
          <p:cNvSpPr>
            <a:spLocks noChangeShapeType="1"/>
          </p:cNvSpPr>
          <p:nvPr/>
        </p:nvSpPr>
        <p:spPr bwMode="auto">
          <a:xfrm>
            <a:off x="4004587" y="3040377"/>
            <a:ext cx="628740" cy="266755"/>
          </a:xfrm>
          <a:prstGeom prst="line">
            <a:avLst/>
          </a:prstGeom>
          <a:noFill/>
          <a:ln w="9525">
            <a:solidFill>
              <a:srgbClr val="000000"/>
            </a:solidFill>
            <a:round/>
            <a:headEnd/>
            <a:tailEnd/>
          </a:ln>
          <a:effectLst>
            <a:prstShdw prst="shdw17" dist="17961" dir="2700000">
              <a:srgbClr val="000000">
                <a:gamma/>
                <a:shade val="60000"/>
                <a:invGamma/>
                <a:alpha val="74998"/>
              </a:srgbClr>
            </a:prstShdw>
          </a:effectLst>
          <a:extLst>
            <a:ext uri="{909E8E84-426E-40dd-AFC4-6F175D3DCCD1}">
              <a14:hiddenFill xmlns:a14="http://schemas.microsoft.com/office/drawing/2010/main" xmlns="">
                <a:noFill/>
              </a14:hiddenFill>
            </a:ext>
          </a:extLst>
        </p:spPr>
        <p:txBody>
          <a:bodyPr lIns="41472" rIns="41472" anchor="ctr"/>
          <a:lstStyle/>
          <a:p>
            <a:pPr marL="0" marR="0" lvl="0" indent="0" defTabSz="414726" eaLnBrk="1" fontAlgn="base" latinLnBrk="0" hangingPunct="0">
              <a:lnSpc>
                <a:spcPct val="93000"/>
              </a:lnSpc>
              <a:spcBef>
                <a:spcPct val="0"/>
              </a:spcBef>
              <a:spcAft>
                <a:spcPct val="0"/>
              </a:spcAft>
              <a:buClr>
                <a:srgbClr val="000000"/>
              </a:buClr>
              <a:buSzPct val="100000"/>
              <a:buFontTx/>
              <a:buNone/>
              <a:tabLst/>
              <a:defRPr/>
            </a:pPr>
            <a:endParaRPr kumimoji="0" lang="en-US" sz="1633" b="0" i="0" u="none" strike="noStrike" kern="0" cap="none" spc="0" normalizeH="0" baseline="0" noProof="0">
              <a:ln>
                <a:noFill/>
              </a:ln>
              <a:solidFill>
                <a:srgbClr val="000000"/>
              </a:solidFill>
              <a:effectLst/>
              <a:uLnTx/>
              <a:uFillTx/>
              <a:ea typeface="ＭＳ Ｐゴシック"/>
              <a:cs typeface="ＭＳ Ｐゴシック" charset="0"/>
            </a:endParaRPr>
          </a:p>
        </p:txBody>
      </p:sp>
      <p:sp>
        <p:nvSpPr>
          <p:cNvPr id="61" name="Line 19"/>
          <p:cNvSpPr>
            <a:spLocks noChangeShapeType="1"/>
          </p:cNvSpPr>
          <p:nvPr/>
        </p:nvSpPr>
        <p:spPr bwMode="auto">
          <a:xfrm>
            <a:off x="4054267" y="2838102"/>
            <a:ext cx="612435" cy="0"/>
          </a:xfrm>
          <a:prstGeom prst="line">
            <a:avLst/>
          </a:prstGeom>
          <a:noFill/>
          <a:ln w="9525">
            <a:solidFill>
              <a:srgbClr val="000000"/>
            </a:solidFill>
            <a:round/>
            <a:headEnd/>
            <a:tailEnd/>
          </a:ln>
          <a:effectLst>
            <a:prstShdw prst="shdw17" dist="17961" dir="2700000">
              <a:srgbClr val="000000">
                <a:gamma/>
                <a:shade val="60000"/>
                <a:invGamma/>
                <a:alpha val="74998"/>
              </a:srgbClr>
            </a:prstShdw>
          </a:effectLst>
          <a:extLst>
            <a:ext uri="{909E8E84-426E-40dd-AFC4-6F175D3DCCD1}">
              <a14:hiddenFill xmlns:a14="http://schemas.microsoft.com/office/drawing/2010/main" xmlns="">
                <a:noFill/>
              </a14:hiddenFill>
            </a:ext>
          </a:extLst>
        </p:spPr>
        <p:txBody>
          <a:bodyPr lIns="41472" rIns="41472" anchor="ctr"/>
          <a:lstStyle/>
          <a:p>
            <a:pPr marL="0" marR="0" lvl="0" indent="0" defTabSz="414726" eaLnBrk="1" fontAlgn="base" latinLnBrk="0" hangingPunct="0">
              <a:lnSpc>
                <a:spcPct val="93000"/>
              </a:lnSpc>
              <a:spcBef>
                <a:spcPct val="0"/>
              </a:spcBef>
              <a:spcAft>
                <a:spcPct val="0"/>
              </a:spcAft>
              <a:buClr>
                <a:srgbClr val="000000"/>
              </a:buClr>
              <a:buSzPct val="100000"/>
              <a:buFontTx/>
              <a:buNone/>
              <a:tabLst/>
              <a:defRPr/>
            </a:pPr>
            <a:endParaRPr kumimoji="0" lang="en-US" sz="1633" b="0" i="0" u="none" strike="noStrike" kern="0" cap="none" spc="0" normalizeH="0" baseline="0" noProof="0">
              <a:ln>
                <a:noFill/>
              </a:ln>
              <a:solidFill>
                <a:srgbClr val="000000"/>
              </a:solidFill>
              <a:effectLst/>
              <a:uLnTx/>
              <a:uFillTx/>
              <a:ea typeface="ＭＳ Ｐゴシック"/>
              <a:cs typeface="ＭＳ Ｐゴシック" charset="0"/>
            </a:endParaRPr>
          </a:p>
        </p:txBody>
      </p:sp>
      <p:cxnSp>
        <p:nvCxnSpPr>
          <p:cNvPr id="10" name="Straight Arrow Connector 9"/>
          <p:cNvCxnSpPr/>
          <p:nvPr/>
        </p:nvCxnSpPr>
        <p:spPr>
          <a:xfrm flipV="1">
            <a:off x="3336583" y="2258212"/>
            <a:ext cx="12587" cy="36681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AutoShape 8"/>
          <p:cNvSpPr>
            <a:spLocks noChangeArrowheads="1"/>
          </p:cNvSpPr>
          <p:nvPr/>
        </p:nvSpPr>
        <p:spPr bwMode="auto">
          <a:xfrm>
            <a:off x="546549" y="1611814"/>
            <a:ext cx="1101463" cy="624355"/>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70" b="1" i="0" u="none" strike="noStrike" kern="0" cap="none" spc="0" normalizeH="0" baseline="0" noProof="0" dirty="0">
                <a:ln>
                  <a:noFill/>
                </a:ln>
                <a:solidFill>
                  <a:srgbClr val="000000"/>
                </a:solidFill>
                <a:effectLst/>
                <a:uLnTx/>
                <a:uFillTx/>
                <a:ea typeface="ＭＳ Ｐゴシック"/>
                <a:cs typeface="Arial"/>
              </a:rPr>
              <a:t>Benefits mismatch</a:t>
            </a:r>
          </a:p>
        </p:txBody>
      </p:sp>
      <p:sp>
        <p:nvSpPr>
          <p:cNvPr id="87" name="AutoShape 8"/>
          <p:cNvSpPr>
            <a:spLocks noChangeArrowheads="1"/>
          </p:cNvSpPr>
          <p:nvPr/>
        </p:nvSpPr>
        <p:spPr bwMode="auto">
          <a:xfrm>
            <a:off x="466476" y="2400286"/>
            <a:ext cx="1224720" cy="601225"/>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70" b="1" i="0" u="none" strike="noStrike" kern="0" cap="none" spc="0" normalizeH="0" baseline="0" noProof="0" dirty="0">
                <a:ln>
                  <a:noFill/>
                </a:ln>
                <a:solidFill>
                  <a:srgbClr val="000000"/>
                </a:solidFill>
                <a:effectLst/>
                <a:uLnTx/>
                <a:uFillTx/>
                <a:ea typeface="ＭＳ Ｐゴシック"/>
                <a:cs typeface="Arial"/>
              </a:rPr>
              <a:t>Fraudulent Claims</a:t>
            </a:r>
          </a:p>
        </p:txBody>
      </p:sp>
      <p:sp>
        <p:nvSpPr>
          <p:cNvPr id="88" name="AutoShape 8"/>
          <p:cNvSpPr>
            <a:spLocks noChangeArrowheads="1"/>
          </p:cNvSpPr>
          <p:nvPr/>
        </p:nvSpPr>
        <p:spPr bwMode="auto">
          <a:xfrm>
            <a:off x="414374" y="3138904"/>
            <a:ext cx="1254325" cy="660378"/>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70" b="1" i="0" u="none" strike="noStrike" kern="0" cap="none" spc="0" normalizeH="0" baseline="0" noProof="0" dirty="0">
                <a:ln>
                  <a:noFill/>
                </a:ln>
                <a:solidFill>
                  <a:srgbClr val="000000"/>
                </a:solidFill>
                <a:effectLst/>
                <a:uLnTx/>
                <a:uFillTx/>
                <a:ea typeface="ＭＳ Ｐゴシック"/>
                <a:cs typeface="Arial"/>
              </a:rPr>
              <a:t>Unmet eligibility</a:t>
            </a:r>
          </a:p>
        </p:txBody>
      </p:sp>
      <p:sp>
        <p:nvSpPr>
          <p:cNvPr id="89" name="AutoShape 9"/>
          <p:cNvSpPr>
            <a:spLocks noChangeArrowheads="1"/>
          </p:cNvSpPr>
          <p:nvPr/>
        </p:nvSpPr>
        <p:spPr bwMode="auto">
          <a:xfrm rot="5400000">
            <a:off x="802852" y="1926582"/>
            <a:ext cx="3301958" cy="485521"/>
          </a:xfrm>
          <a:prstGeom prst="triangle">
            <a:avLst>
              <a:gd name="adj" fmla="val 50329"/>
            </a:avLst>
          </a:prstGeom>
          <a:solidFill>
            <a:srgbClr val="808080"/>
          </a:solidFill>
          <a:ln>
            <a:noFill/>
          </a:ln>
          <a:effectLst>
            <a:prstShdw prst="shdw17" dist="17961" dir="2700000">
              <a:srgbClr val="808080">
                <a:gamma/>
                <a:shade val="60000"/>
                <a:invGamma/>
                <a:alpha val="74998"/>
              </a:srgbClr>
            </a:prstShdw>
          </a:effectLst>
          <a:extLst>
            <a:ext uri="{91240B29-F687-4f45-9708-019B960494DF}">
              <a14:hiddenLine xmlns:a14="http://schemas.microsoft.com/office/drawing/2010/main" xmlns="" w="9525">
                <a:solidFill>
                  <a:schemeClr val="tx1"/>
                </a:solidFill>
                <a:miter lim="800000"/>
                <a:headEnd/>
                <a:tailEnd/>
              </a14:hiddenLine>
            </a:ext>
          </a:extLst>
        </p:spPr>
        <p:txBody>
          <a:bodyPr wrap="none" lIns="41472" rIns="41472" anchor="ctr"/>
          <a:lstStyle/>
          <a:p>
            <a:pPr marL="0" marR="0" lvl="0" indent="0" defTabSz="414726" eaLnBrk="1" fontAlgn="base" latinLnBrk="0" hangingPunct="0">
              <a:lnSpc>
                <a:spcPct val="93000"/>
              </a:lnSpc>
              <a:spcBef>
                <a:spcPct val="0"/>
              </a:spcBef>
              <a:spcAft>
                <a:spcPct val="0"/>
              </a:spcAft>
              <a:buClr>
                <a:srgbClr val="000000"/>
              </a:buClr>
              <a:buSzPct val="100000"/>
              <a:buFontTx/>
              <a:buNone/>
              <a:tabLst/>
              <a:defRPr/>
            </a:pPr>
            <a:endParaRPr kumimoji="0" lang="en-US" sz="1633" b="0" i="0" u="none" strike="noStrike" kern="0" cap="none" spc="0" normalizeH="0" baseline="0" noProof="0">
              <a:ln>
                <a:noFill/>
              </a:ln>
              <a:solidFill>
                <a:srgbClr val="000000"/>
              </a:solidFill>
              <a:effectLst/>
              <a:uLnTx/>
              <a:uFillTx/>
              <a:ea typeface="ＭＳ Ｐゴシック"/>
              <a:cs typeface="ＭＳ Ｐゴシック" charset="0"/>
            </a:endParaRPr>
          </a:p>
        </p:txBody>
      </p:sp>
      <p:sp>
        <p:nvSpPr>
          <p:cNvPr id="90" name="AutoShape 9"/>
          <p:cNvSpPr>
            <a:spLocks noChangeArrowheads="1"/>
          </p:cNvSpPr>
          <p:nvPr/>
        </p:nvSpPr>
        <p:spPr bwMode="auto">
          <a:xfrm rot="5400000">
            <a:off x="4460900" y="1917799"/>
            <a:ext cx="3301958" cy="485521"/>
          </a:xfrm>
          <a:prstGeom prst="triangle">
            <a:avLst>
              <a:gd name="adj" fmla="val 50329"/>
            </a:avLst>
          </a:prstGeom>
          <a:solidFill>
            <a:srgbClr val="808080"/>
          </a:solidFill>
          <a:ln>
            <a:noFill/>
          </a:ln>
          <a:effectLst>
            <a:prstShdw prst="shdw17" dist="17961" dir="2700000">
              <a:srgbClr val="808080">
                <a:gamma/>
                <a:shade val="60000"/>
                <a:invGamma/>
                <a:alpha val="74998"/>
              </a:srgbClr>
            </a:prstShdw>
          </a:effectLst>
          <a:extLst>
            <a:ext uri="{91240B29-F687-4f45-9708-019B960494DF}">
              <a14:hiddenLine xmlns:a14="http://schemas.microsoft.com/office/drawing/2010/main" xmlns="" w="9525">
                <a:solidFill>
                  <a:schemeClr val="tx1"/>
                </a:solidFill>
                <a:miter lim="800000"/>
                <a:headEnd/>
                <a:tailEnd/>
              </a14:hiddenLine>
            </a:ext>
          </a:extLst>
        </p:spPr>
        <p:txBody>
          <a:bodyPr wrap="none" lIns="41472" rIns="41472" anchor="ctr"/>
          <a:lstStyle/>
          <a:p>
            <a:pPr marL="0" marR="0" lvl="0" indent="0" defTabSz="414726" eaLnBrk="1" fontAlgn="base" latinLnBrk="0" hangingPunct="0">
              <a:lnSpc>
                <a:spcPct val="93000"/>
              </a:lnSpc>
              <a:spcBef>
                <a:spcPct val="0"/>
              </a:spcBef>
              <a:spcAft>
                <a:spcPct val="0"/>
              </a:spcAft>
              <a:buClr>
                <a:srgbClr val="000000"/>
              </a:buClr>
              <a:buSzPct val="100000"/>
              <a:buFontTx/>
              <a:buNone/>
              <a:tabLst/>
              <a:defRPr/>
            </a:pPr>
            <a:endParaRPr kumimoji="0" lang="en-US" sz="1633" b="0" i="0" u="none" strike="noStrike" kern="0" cap="none" spc="0" normalizeH="0" baseline="0" noProof="0">
              <a:ln>
                <a:noFill/>
              </a:ln>
              <a:solidFill>
                <a:srgbClr val="000000"/>
              </a:solidFill>
              <a:effectLst/>
              <a:uLnTx/>
              <a:uFillTx/>
              <a:ea typeface="ＭＳ Ｐゴシック"/>
              <a:cs typeface="ＭＳ Ｐゴシック" charset="0"/>
            </a:endParaRPr>
          </a:p>
        </p:txBody>
      </p:sp>
      <p:sp>
        <p:nvSpPr>
          <p:cNvPr id="92" name="AutoShape 8"/>
          <p:cNvSpPr>
            <a:spLocks noChangeArrowheads="1"/>
          </p:cNvSpPr>
          <p:nvPr/>
        </p:nvSpPr>
        <p:spPr bwMode="auto">
          <a:xfrm>
            <a:off x="546549" y="825032"/>
            <a:ext cx="1224720" cy="601225"/>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270" b="1" kern="0" dirty="0">
                <a:solidFill>
                  <a:srgbClr val="000000"/>
                </a:solidFill>
                <a:ea typeface="ＭＳ Ｐゴシック"/>
                <a:cs typeface="Arial"/>
              </a:rPr>
              <a:t>Proper Claims</a:t>
            </a:r>
            <a:endParaRPr kumimoji="0" lang="en-US" sz="1270" b="1" i="0" u="none" strike="noStrike" kern="0" cap="none" spc="0" normalizeH="0" baseline="0" noProof="0" dirty="0">
              <a:ln>
                <a:noFill/>
              </a:ln>
              <a:solidFill>
                <a:srgbClr val="000000"/>
              </a:solidFill>
              <a:effectLst/>
              <a:uLnTx/>
              <a:uFillTx/>
              <a:ea typeface="ＭＳ Ｐゴシック"/>
              <a:cs typeface="Arial"/>
            </a:endParaRPr>
          </a:p>
        </p:txBody>
      </p:sp>
      <p:sp>
        <p:nvSpPr>
          <p:cNvPr id="107" name="Rounded Rectangle 106"/>
          <p:cNvSpPr>
            <a:spLocks noChangeArrowheads="1"/>
          </p:cNvSpPr>
          <p:nvPr/>
        </p:nvSpPr>
        <p:spPr bwMode="auto">
          <a:xfrm>
            <a:off x="6480212" y="459708"/>
            <a:ext cx="2417726" cy="3261828"/>
          </a:xfrm>
          <a:prstGeom prst="roundRect">
            <a:avLst>
              <a:gd name="adj" fmla="val 16667"/>
            </a:avLst>
          </a:prstGeom>
          <a:solidFill>
            <a:schemeClr val="accent2">
              <a:lumMod val="60000"/>
              <a:lumOff val="40000"/>
            </a:schemeClr>
          </a:solidFill>
          <a:ln>
            <a:noFill/>
          </a:ln>
          <a:effectLst>
            <a:outerShdw blurRad="63500" dist="23000" dir="5400000" rotWithShape="0">
              <a:srgbClr val="7ACBE0">
                <a:alpha val="34998"/>
              </a:srgbClr>
            </a:outerShdw>
          </a:effectLst>
          <a:extLst>
            <a:ext uri="{91240B29-F687-4f45-9708-019B960494DF}">
              <a14:hiddenLine xmlns:a14="http://schemas.microsoft.com/office/drawing/2010/main" xmlns="" w="9525">
                <a:solidFill>
                  <a:schemeClr val="tx2"/>
                </a:solidFill>
                <a:round/>
                <a:headEnd/>
                <a:tailEnd/>
              </a14:hiddenLine>
            </a:ext>
          </a:extLst>
        </p:spPr>
        <p:txBody>
          <a:bodyPr lIns="91369" tIns="45686" rIns="91369" bIns="45686" anchor="ctr"/>
          <a:lstStyle/>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r>
              <a:rPr lang="en-GB" sz="1633" b="1" dirty="0">
                <a:solidFill>
                  <a:srgbClr val="1F497D"/>
                </a:solidFill>
                <a:ea typeface="ＭＳ Ｐゴシック"/>
                <a:cs typeface="Arial"/>
              </a:rPr>
              <a:t>Claims Disposition</a:t>
            </a: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b="1"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a:p>
            <a:pPr algn="ctr" defTabSz="914414" fontAlgn="base">
              <a:spcBef>
                <a:spcPct val="0"/>
              </a:spcBef>
              <a:spcAft>
                <a:spcPct val="0"/>
              </a:spcAft>
              <a:defRPr/>
            </a:pPr>
            <a:endParaRPr lang="en-GB" sz="1633" dirty="0">
              <a:solidFill>
                <a:srgbClr val="1F497D"/>
              </a:solidFill>
              <a:ea typeface="ＭＳ Ｐゴシック"/>
              <a:cs typeface="Arial"/>
            </a:endParaRPr>
          </a:p>
        </p:txBody>
      </p:sp>
      <p:grpSp>
        <p:nvGrpSpPr>
          <p:cNvPr id="95" name="Group 94"/>
          <p:cNvGrpSpPr/>
          <p:nvPr/>
        </p:nvGrpSpPr>
        <p:grpSpPr>
          <a:xfrm>
            <a:off x="6606660" y="1652762"/>
            <a:ext cx="1170866" cy="648381"/>
            <a:chOff x="5185798" y="255362"/>
            <a:chExt cx="1534879" cy="728026"/>
          </a:xfrm>
        </p:grpSpPr>
        <p:sp>
          <p:nvSpPr>
            <p:cNvPr id="96" name="Chevron 95"/>
            <p:cNvSpPr/>
            <p:nvPr/>
          </p:nvSpPr>
          <p:spPr>
            <a:xfrm>
              <a:off x="5185798" y="255362"/>
              <a:ext cx="1534879" cy="728026"/>
            </a:xfrm>
            <a:prstGeom prst="chevron">
              <a:avLst/>
            </a:prstGeom>
            <a:solidFill>
              <a:srgbClr val="AAB8CC">
                <a:lumMod val="60000"/>
                <a:lumOff val="40000"/>
              </a:srgbClr>
            </a:solidFill>
            <a:ln w="25400" cap="flat" cmpd="sng" algn="ctr">
              <a:solidFill>
                <a:srgbClr val="FFFFFF">
                  <a:hueOff val="0"/>
                  <a:satOff val="0"/>
                  <a:lumOff val="0"/>
                  <a:alphaOff val="0"/>
                </a:srgbClr>
              </a:solidFill>
              <a:prstDash val="solid"/>
            </a:ln>
            <a:effectLst/>
          </p:spPr>
        </p:sp>
        <p:sp>
          <p:nvSpPr>
            <p:cNvPr id="97" name="Chevron 4"/>
            <p:cNvSpPr/>
            <p:nvPr/>
          </p:nvSpPr>
          <p:spPr>
            <a:xfrm>
              <a:off x="5549811" y="255362"/>
              <a:ext cx="806853" cy="728026"/>
            </a:xfrm>
            <a:prstGeom prst="rect">
              <a:avLst/>
            </a:prstGeom>
            <a:noFill/>
            <a:ln>
              <a:noFill/>
            </a:ln>
            <a:effectLst/>
          </p:spPr>
          <p:txBody>
            <a:bodyPr spcFirstLastPara="0" vert="horz" wrap="square" lIns="40005" tIns="13335" rIns="13335" bIns="1333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dirty="0">
                  <a:ln>
                    <a:noFill/>
                  </a:ln>
                  <a:effectLst/>
                  <a:uLnTx/>
                  <a:uFillTx/>
                  <a:latin typeface="Arial"/>
                  <a:cs typeface="Arial"/>
                </a:rPr>
                <a:t>Deliver Benefit</a:t>
              </a:r>
            </a:p>
          </p:txBody>
        </p:sp>
      </p:grpSp>
      <p:grpSp>
        <p:nvGrpSpPr>
          <p:cNvPr id="98" name="Group 97"/>
          <p:cNvGrpSpPr/>
          <p:nvPr/>
        </p:nvGrpSpPr>
        <p:grpSpPr>
          <a:xfrm>
            <a:off x="7624156" y="1652762"/>
            <a:ext cx="1170866" cy="648381"/>
            <a:chOff x="5185798" y="255362"/>
            <a:chExt cx="1534879" cy="728026"/>
          </a:xfrm>
        </p:grpSpPr>
        <p:sp>
          <p:nvSpPr>
            <p:cNvPr id="99" name="Chevron 98"/>
            <p:cNvSpPr/>
            <p:nvPr/>
          </p:nvSpPr>
          <p:spPr>
            <a:xfrm>
              <a:off x="5185798" y="255362"/>
              <a:ext cx="1534879" cy="728026"/>
            </a:xfrm>
            <a:prstGeom prst="chevron">
              <a:avLst/>
            </a:prstGeom>
            <a:solidFill>
              <a:srgbClr val="AAB8CC">
                <a:lumMod val="60000"/>
                <a:lumOff val="40000"/>
              </a:srgbClr>
            </a:solidFill>
            <a:ln w="25400" cap="flat" cmpd="sng" algn="ctr">
              <a:solidFill>
                <a:srgbClr val="FFFFFF">
                  <a:hueOff val="0"/>
                  <a:satOff val="0"/>
                  <a:lumOff val="0"/>
                  <a:alphaOff val="0"/>
                </a:srgbClr>
              </a:solidFill>
              <a:prstDash val="solid"/>
            </a:ln>
            <a:effectLst/>
          </p:spPr>
        </p:sp>
        <p:sp>
          <p:nvSpPr>
            <p:cNvPr id="100" name="Chevron 4"/>
            <p:cNvSpPr/>
            <p:nvPr/>
          </p:nvSpPr>
          <p:spPr>
            <a:xfrm>
              <a:off x="5549811" y="255362"/>
              <a:ext cx="806853" cy="728026"/>
            </a:xfrm>
            <a:prstGeom prst="rect">
              <a:avLst/>
            </a:prstGeom>
            <a:noFill/>
            <a:ln>
              <a:noFill/>
            </a:ln>
            <a:effectLst/>
          </p:spPr>
          <p:txBody>
            <a:bodyPr spcFirstLastPara="0" vert="horz" wrap="square" lIns="40005" tIns="13335" rIns="13335" bIns="1333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dirty="0">
                  <a:ln>
                    <a:noFill/>
                  </a:ln>
                  <a:effectLst/>
                  <a:uLnTx/>
                  <a:uFillTx/>
                  <a:latin typeface="Arial"/>
                  <a:cs typeface="Arial"/>
                </a:rPr>
                <a:t>Assess Overpay</a:t>
              </a:r>
            </a:p>
          </p:txBody>
        </p:sp>
      </p:grpSp>
      <p:grpSp>
        <p:nvGrpSpPr>
          <p:cNvPr id="101" name="Group 100"/>
          <p:cNvGrpSpPr/>
          <p:nvPr/>
        </p:nvGrpSpPr>
        <p:grpSpPr>
          <a:xfrm>
            <a:off x="6641024" y="2635846"/>
            <a:ext cx="1170866" cy="648381"/>
            <a:chOff x="5185798" y="255362"/>
            <a:chExt cx="1534879" cy="728026"/>
          </a:xfrm>
        </p:grpSpPr>
        <p:sp>
          <p:nvSpPr>
            <p:cNvPr id="102" name="Chevron 101"/>
            <p:cNvSpPr/>
            <p:nvPr/>
          </p:nvSpPr>
          <p:spPr>
            <a:xfrm>
              <a:off x="5185798" y="255362"/>
              <a:ext cx="1534879" cy="728026"/>
            </a:xfrm>
            <a:prstGeom prst="chevron">
              <a:avLst/>
            </a:prstGeom>
            <a:solidFill>
              <a:srgbClr val="AAB8CC">
                <a:lumMod val="60000"/>
                <a:lumOff val="40000"/>
              </a:srgbClr>
            </a:solidFill>
            <a:ln w="25400" cap="flat" cmpd="sng" algn="ctr">
              <a:solidFill>
                <a:srgbClr val="FFFFFF">
                  <a:hueOff val="0"/>
                  <a:satOff val="0"/>
                  <a:lumOff val="0"/>
                  <a:alphaOff val="0"/>
                </a:srgbClr>
              </a:solidFill>
              <a:prstDash val="solid"/>
            </a:ln>
            <a:effectLst/>
          </p:spPr>
        </p:sp>
        <p:sp>
          <p:nvSpPr>
            <p:cNvPr id="103" name="Chevron 4"/>
            <p:cNvSpPr/>
            <p:nvPr/>
          </p:nvSpPr>
          <p:spPr>
            <a:xfrm>
              <a:off x="5549811" y="255362"/>
              <a:ext cx="806853" cy="728026"/>
            </a:xfrm>
            <a:prstGeom prst="rect">
              <a:avLst/>
            </a:prstGeom>
            <a:noFill/>
            <a:ln>
              <a:noFill/>
            </a:ln>
            <a:effectLst/>
          </p:spPr>
          <p:txBody>
            <a:bodyPr spcFirstLastPara="0" vert="horz" wrap="square" lIns="40005" tIns="13335" rIns="13335" bIns="1333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dirty="0">
                  <a:ln>
                    <a:noFill/>
                  </a:ln>
                  <a:effectLst/>
                  <a:uLnTx/>
                  <a:uFillTx/>
                  <a:latin typeface="Arial"/>
                  <a:cs typeface="Arial"/>
                </a:rPr>
                <a:t>Deny</a:t>
              </a:r>
            </a:p>
          </p:txBody>
        </p:sp>
      </p:grpSp>
      <p:grpSp>
        <p:nvGrpSpPr>
          <p:cNvPr id="104" name="Group 103"/>
          <p:cNvGrpSpPr/>
          <p:nvPr/>
        </p:nvGrpSpPr>
        <p:grpSpPr>
          <a:xfrm>
            <a:off x="7695280" y="2635846"/>
            <a:ext cx="1170866" cy="648381"/>
            <a:chOff x="5185798" y="255362"/>
            <a:chExt cx="1534879" cy="728026"/>
          </a:xfrm>
        </p:grpSpPr>
        <p:sp>
          <p:nvSpPr>
            <p:cNvPr id="105" name="Chevron 104"/>
            <p:cNvSpPr/>
            <p:nvPr/>
          </p:nvSpPr>
          <p:spPr>
            <a:xfrm>
              <a:off x="5185798" y="255362"/>
              <a:ext cx="1534879" cy="728026"/>
            </a:xfrm>
            <a:prstGeom prst="chevron">
              <a:avLst/>
            </a:prstGeom>
            <a:solidFill>
              <a:srgbClr val="AAB8CC">
                <a:lumMod val="60000"/>
                <a:lumOff val="40000"/>
              </a:srgbClr>
            </a:solidFill>
            <a:ln w="25400" cap="flat" cmpd="sng" algn="ctr">
              <a:solidFill>
                <a:srgbClr val="FFFFFF">
                  <a:hueOff val="0"/>
                  <a:satOff val="0"/>
                  <a:lumOff val="0"/>
                  <a:alphaOff val="0"/>
                </a:srgbClr>
              </a:solidFill>
              <a:prstDash val="solid"/>
            </a:ln>
            <a:effectLst/>
          </p:spPr>
        </p:sp>
        <p:sp>
          <p:nvSpPr>
            <p:cNvPr id="106" name="Chevron 4"/>
            <p:cNvSpPr/>
            <p:nvPr/>
          </p:nvSpPr>
          <p:spPr>
            <a:xfrm>
              <a:off x="5549811" y="255362"/>
              <a:ext cx="806853" cy="728026"/>
            </a:xfrm>
            <a:prstGeom prst="rect">
              <a:avLst/>
            </a:prstGeom>
            <a:noFill/>
            <a:ln>
              <a:noFill/>
            </a:ln>
            <a:effectLst/>
          </p:spPr>
          <p:txBody>
            <a:bodyPr spcFirstLastPara="0" vert="horz" wrap="square" lIns="40005" tIns="13335" rIns="13335" bIns="13335"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dirty="0">
                  <a:ln>
                    <a:noFill/>
                  </a:ln>
                  <a:effectLst/>
                  <a:uLnTx/>
                  <a:uFillTx/>
                  <a:latin typeface="Arial"/>
                  <a:cs typeface="Arial"/>
                </a:rPr>
                <a:t>? Member Appeal</a:t>
              </a:r>
            </a:p>
          </p:txBody>
        </p:sp>
      </p:grpSp>
      <p:sp>
        <p:nvSpPr>
          <p:cNvPr id="93" name="AutoShape 8"/>
          <p:cNvSpPr>
            <a:spLocks noChangeArrowheads="1"/>
          </p:cNvSpPr>
          <p:nvPr/>
        </p:nvSpPr>
        <p:spPr bwMode="auto">
          <a:xfrm>
            <a:off x="7777526" y="855994"/>
            <a:ext cx="974630" cy="539300"/>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000000"/>
                </a:solidFill>
                <a:effectLst/>
                <a:uLnTx/>
                <a:uFillTx/>
                <a:ea typeface="ＭＳ Ｐゴシック"/>
                <a:cs typeface="Arial"/>
              </a:rPr>
              <a:t>Likelihood of call &gt; 80%</a:t>
            </a:r>
          </a:p>
        </p:txBody>
      </p:sp>
      <p:sp>
        <p:nvSpPr>
          <p:cNvPr id="108" name="AutoShape 8"/>
          <p:cNvSpPr>
            <a:spLocks noChangeArrowheads="1"/>
          </p:cNvSpPr>
          <p:nvPr/>
        </p:nvSpPr>
        <p:spPr bwMode="auto">
          <a:xfrm>
            <a:off x="6641024" y="886957"/>
            <a:ext cx="974630" cy="539300"/>
          </a:xfrm>
          <a:prstGeom prst="flowChartMultidocumen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69" tIns="45686" rIns="91369" bIns="4568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000000"/>
                </a:solidFill>
                <a:effectLst/>
                <a:uLnTx/>
                <a:uFillTx/>
                <a:ea typeface="ＭＳ Ｐゴシック"/>
                <a:cs typeface="Arial"/>
              </a:rPr>
              <a:t>Likelihood of overpay &gt; 90%</a:t>
            </a:r>
          </a:p>
        </p:txBody>
      </p:sp>
      <p:sp>
        <p:nvSpPr>
          <p:cNvPr id="12" name="TextBox 11"/>
          <p:cNvSpPr txBox="1"/>
          <p:nvPr/>
        </p:nvSpPr>
        <p:spPr>
          <a:xfrm>
            <a:off x="3232898" y="853804"/>
            <a:ext cx="2230436" cy="646331"/>
          </a:xfrm>
          <a:prstGeom prst="rect">
            <a:avLst/>
          </a:prstGeom>
          <a:solidFill>
            <a:schemeClr val="bg1"/>
          </a:solidFill>
        </p:spPr>
        <p:txBody>
          <a:bodyPr wrap="square" rtlCol="0">
            <a:spAutoFit/>
          </a:bodyPr>
          <a:lstStyle/>
          <a:p>
            <a:r>
              <a:rPr lang="en-US" sz="1200" dirty="0"/>
              <a:t>Integrated real-time assessment to tag claims with insights </a:t>
            </a:r>
          </a:p>
        </p:txBody>
      </p:sp>
      <p:sp>
        <p:nvSpPr>
          <p:cNvPr id="14" name="Up-Down Arrow 13"/>
          <p:cNvSpPr/>
          <p:nvPr/>
        </p:nvSpPr>
        <p:spPr>
          <a:xfrm>
            <a:off x="3929404" y="1416802"/>
            <a:ext cx="239202" cy="374355"/>
          </a:xfrm>
          <a:prstGeom prst="upDown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Up-Down Arrow 108"/>
          <p:cNvSpPr/>
          <p:nvPr/>
        </p:nvSpPr>
        <p:spPr>
          <a:xfrm>
            <a:off x="5016787" y="1493145"/>
            <a:ext cx="228804" cy="536115"/>
          </a:xfrm>
          <a:prstGeom prst="upDownArrow">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90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08" grpId="0" animBg="1"/>
      <p:bldP spid="12" grpId="0" animBg="1"/>
      <p:bldP spid="14" grpId="0" animBg="1"/>
      <p:bldP spid="10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9653BA-63A7-44D7-A5A9-3DDF3072A9AC}"/>
              </a:ext>
            </a:extLst>
          </p:cNvPr>
          <p:cNvSpPr/>
          <p:nvPr/>
        </p:nvSpPr>
        <p:spPr>
          <a:xfrm>
            <a:off x="448866" y="504092"/>
            <a:ext cx="7924800" cy="2344616"/>
          </a:xfrm>
          <a:prstGeom prst="roundRect">
            <a:avLst/>
          </a:prstGeom>
          <a:solidFill>
            <a:srgbClr val="FFFF00">
              <a:alpha val="25000"/>
            </a:srgbClr>
          </a:solidFill>
          <a:ln>
            <a:solidFill>
              <a:srgbClr val="FFFF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en-US" sz="1350">
              <a:solidFill>
                <a:srgbClr val="FFFFFF"/>
              </a:solidFill>
              <a:latin typeface="Calibri"/>
              <a:cs typeface="Arial"/>
            </a:endParaRPr>
          </a:p>
        </p:txBody>
      </p:sp>
      <p:sp>
        <p:nvSpPr>
          <p:cNvPr id="65" name="Rectangle 2">
            <a:extLst>
              <a:ext uri="{FF2B5EF4-FFF2-40B4-BE49-F238E27FC236}">
                <a16:creationId xmlns:a16="http://schemas.microsoft.com/office/drawing/2014/main" id="{1771E28C-2A9B-4B35-9EFB-AE53F30A0BC8}"/>
              </a:ext>
            </a:extLst>
          </p:cNvPr>
          <p:cNvSpPr>
            <a:spLocks noChangeArrowheads="1"/>
          </p:cNvSpPr>
          <p:nvPr/>
        </p:nvSpPr>
        <p:spPr bwMode="auto">
          <a:xfrm>
            <a:off x="327420" y="2969419"/>
            <a:ext cx="8546949" cy="2128838"/>
          </a:xfrm>
          <a:prstGeom prst="rect">
            <a:avLst/>
          </a:prstGeom>
          <a:gradFill rotWithShape="0">
            <a:gsLst>
              <a:gs pos="0">
                <a:srgbClr val="D3DAE3">
                  <a:alpha val="73000"/>
                </a:srgbClr>
              </a:gs>
              <a:gs pos="100000">
                <a:srgbClr val="ECEFF3">
                  <a:alpha val="39998"/>
                </a:srgbClr>
              </a:gs>
            </a:gsLst>
            <a:lin ang="5400000" scaled="1"/>
          </a:gradFill>
          <a:ln w="9525">
            <a:miter lim="800000"/>
            <a:headEnd/>
            <a:tailEnd/>
          </a:ln>
          <a:scene3d>
            <a:camera prst="legacyObliqueTopRight"/>
            <a:lightRig rig="legacyFlat2" dir="t"/>
          </a:scene3d>
          <a:sp3d extrusionH="49200" prstMaterial="legacyMatte">
            <a:bevelT w="13500" h="13500" prst="angle"/>
            <a:bevelB w="13500" h="13500" prst="angle"/>
            <a:extrusionClr>
              <a:srgbClr val="D3DAE3"/>
            </a:extrusionClr>
          </a:sp3d>
        </p:spPr>
        <p:txBody>
          <a:bodyPr wrap="none" lIns="68453" tIns="34229" rIns="68453" bIns="34229" anchor="ctr">
            <a:flatTx/>
          </a:bodyPr>
          <a:lstStyle/>
          <a:p>
            <a:pPr defTabSz="685800" fontAlgn="base">
              <a:lnSpc>
                <a:spcPct val="90000"/>
              </a:lnSpc>
              <a:spcBef>
                <a:spcPct val="0"/>
              </a:spcBef>
              <a:spcAft>
                <a:spcPct val="0"/>
              </a:spcAft>
              <a:defRPr/>
            </a:pPr>
            <a:endParaRPr lang="en-US" sz="1650">
              <a:solidFill>
                <a:srgbClr val="009999"/>
              </a:solidFill>
              <a:effectLst>
                <a:outerShdw blurRad="38100" dist="38100" dir="2700000" algn="tl">
                  <a:srgbClr val="000000">
                    <a:alpha val="43137"/>
                  </a:srgbClr>
                </a:outerShdw>
              </a:effectLst>
              <a:latin typeface="Arial" charset="0"/>
              <a:ea typeface="MS PGothic" panose="020B0600070205080204" pitchFamily="34" charset="-128"/>
              <a:cs typeface="Arial"/>
            </a:endParaRPr>
          </a:p>
        </p:txBody>
      </p:sp>
      <p:graphicFrame>
        <p:nvGraphicFramePr>
          <p:cNvPr id="29" name="Diagram 28">
            <a:extLst>
              <a:ext uri="{FF2B5EF4-FFF2-40B4-BE49-F238E27FC236}">
                <a16:creationId xmlns:a16="http://schemas.microsoft.com/office/drawing/2014/main" id="{AEBA76A3-56E8-461F-BFDD-9C9BD21701E2}"/>
              </a:ext>
            </a:extLst>
          </p:cNvPr>
          <p:cNvGraphicFramePr/>
          <p:nvPr/>
        </p:nvGraphicFramePr>
        <p:xfrm>
          <a:off x="1269629" y="-830628"/>
          <a:ext cx="6613500" cy="3566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TextBox 60">
            <a:extLst>
              <a:ext uri="{FF2B5EF4-FFF2-40B4-BE49-F238E27FC236}">
                <a16:creationId xmlns:a16="http://schemas.microsoft.com/office/drawing/2014/main" id="{2E4CD47B-3110-4A2D-B509-587C42E42605}"/>
              </a:ext>
            </a:extLst>
          </p:cNvPr>
          <p:cNvSpPr txBox="1"/>
          <p:nvPr/>
        </p:nvSpPr>
        <p:spPr>
          <a:xfrm>
            <a:off x="448866" y="2980135"/>
            <a:ext cx="8466534" cy="1996700"/>
          </a:xfrm>
          <a:prstGeom prst="rect">
            <a:avLst/>
          </a:prstGeom>
          <a:noFill/>
        </p:spPr>
        <p:txBody>
          <a:bodyPr wrap="square">
            <a:spAutoFit/>
          </a:bodyPr>
          <a:lstStyle/>
          <a:p>
            <a:pPr defTabSz="685800" fontAlgn="base">
              <a:spcBef>
                <a:spcPct val="0"/>
              </a:spcBef>
              <a:spcAft>
                <a:spcPct val="0"/>
              </a:spcAft>
              <a:defRPr/>
            </a:pPr>
            <a:r>
              <a:rPr lang="en-US" sz="1125" i="1" dirty="0">
                <a:solidFill>
                  <a:srgbClr val="7889FB">
                    <a:lumMod val="75000"/>
                  </a:srgbClr>
                </a:solidFill>
                <a:latin typeface="Arial" panose="020B0604020202020204" pitchFamily="34" charset="0"/>
                <a:ea typeface="MS PGothic" panose="020B0600070205080204" pitchFamily="34" charset="-128"/>
                <a:cs typeface="Arial"/>
              </a:rPr>
              <a:t>Business Advantage: dynamically estimate and adjust resources (products, labor, trucks, etc.) as goods progresses through the business process, even intra-day</a:t>
            </a:r>
          </a:p>
          <a:p>
            <a:pPr defTabSz="685800" fontAlgn="base">
              <a:spcBef>
                <a:spcPct val="0"/>
              </a:spcBef>
              <a:spcAft>
                <a:spcPct val="0"/>
              </a:spcAft>
              <a:defRPr/>
            </a:pPr>
            <a:endParaRPr lang="en-US" sz="1125" dirty="0">
              <a:solidFill>
                <a:srgbClr val="000000"/>
              </a:solidFill>
              <a:latin typeface="Arial" panose="020B0604020202020204" pitchFamily="34" charset="0"/>
              <a:ea typeface="MS PGothic" panose="020B0600070205080204" pitchFamily="34" charset="-128"/>
              <a:cs typeface="Arial"/>
            </a:endParaRPr>
          </a:p>
          <a:p>
            <a:pPr defTabSz="685800" fontAlgn="base">
              <a:spcBef>
                <a:spcPct val="0"/>
              </a:spcBef>
              <a:spcAft>
                <a:spcPct val="0"/>
              </a:spcAft>
              <a:defRPr/>
            </a:pPr>
            <a:r>
              <a:rPr lang="en-US" sz="1125" dirty="0">
                <a:solidFill>
                  <a:srgbClr val="000000"/>
                </a:solidFill>
                <a:latin typeface="Arial" panose="020B0604020202020204" pitchFamily="34" charset="0"/>
                <a:ea typeface="MS PGothic" panose="020B0600070205080204" pitchFamily="34" charset="-128"/>
                <a:cs typeface="Arial"/>
              </a:rPr>
              <a:t>Example: leverage data including history of volumes on given day, month, period, history of goods distributed from various centers, patterns based on weather, other events impacting resource loads to proactively predict resource and product requirements, deliver best match of availability of products to goods …</a:t>
            </a:r>
          </a:p>
          <a:p>
            <a:pPr defTabSz="685800" fontAlgn="base">
              <a:spcBef>
                <a:spcPct val="0"/>
              </a:spcBef>
              <a:spcAft>
                <a:spcPct val="0"/>
              </a:spcAft>
              <a:defRPr/>
            </a:pPr>
            <a:r>
              <a:rPr lang="en-US" sz="1125" i="1" dirty="0">
                <a:solidFill>
                  <a:srgbClr val="7889FB">
                    <a:lumMod val="75000"/>
                  </a:srgbClr>
                </a:solidFill>
                <a:latin typeface="Arial" panose="020B0604020202020204" pitchFamily="34" charset="0"/>
                <a:ea typeface="MS PGothic" panose="020B0600070205080204" pitchFamily="34" charset="-128"/>
                <a:cs typeface="Arial"/>
              </a:rPr>
              <a:t>                                  The predictive insight can feed existing resource planning and adjustment engines</a:t>
            </a:r>
          </a:p>
          <a:p>
            <a:pPr defTabSz="685800" fontAlgn="base">
              <a:spcBef>
                <a:spcPct val="0"/>
              </a:spcBef>
              <a:spcAft>
                <a:spcPct val="0"/>
              </a:spcAft>
              <a:defRPr/>
            </a:pPr>
            <a:endParaRPr lang="en-US" sz="1125" dirty="0">
              <a:solidFill>
                <a:srgbClr val="000000"/>
              </a:solidFill>
              <a:latin typeface="Arial" panose="020B0604020202020204" pitchFamily="34" charset="0"/>
              <a:ea typeface="MS PGothic" panose="020B0600070205080204" pitchFamily="34" charset="-128"/>
              <a:cs typeface="Arial"/>
            </a:endParaRPr>
          </a:p>
          <a:p>
            <a:pPr defTabSz="685800" fontAlgn="base">
              <a:spcBef>
                <a:spcPct val="0"/>
              </a:spcBef>
              <a:spcAft>
                <a:spcPct val="0"/>
              </a:spcAft>
              <a:defRPr/>
            </a:pPr>
            <a:r>
              <a:rPr lang="en-US" sz="1125" b="1" dirty="0">
                <a:solidFill>
                  <a:srgbClr val="000000"/>
                </a:solidFill>
                <a:latin typeface="Arial" panose="020B0604020202020204" pitchFamily="34" charset="0"/>
                <a:ea typeface="MS PGothic" panose="020B0600070205080204" pitchFamily="34" charset="-128"/>
                <a:cs typeface="Arial"/>
              </a:rPr>
              <a:t>Key Factors …. </a:t>
            </a:r>
          </a:p>
          <a:p>
            <a:pPr marL="214313" indent="-214313" defTabSz="685800" fontAlgn="base">
              <a:spcBef>
                <a:spcPct val="0"/>
              </a:spcBef>
              <a:spcAft>
                <a:spcPct val="0"/>
              </a:spcAft>
              <a:buFont typeface="Arial" panose="020B0604020202020204" pitchFamily="34" charset="0"/>
              <a:buChar char="•"/>
              <a:defRPr/>
            </a:pPr>
            <a:r>
              <a:rPr lang="en-US" sz="1125" dirty="0">
                <a:solidFill>
                  <a:srgbClr val="000000"/>
                </a:solidFill>
                <a:latin typeface="Arial" panose="020B0604020202020204" pitchFamily="34" charset="0"/>
                <a:ea typeface="MS PGothic" panose="020B0600070205080204" pitchFamily="34" charset="-128"/>
                <a:cs typeface="Arial"/>
              </a:rPr>
              <a:t>Very efficient scale for advanced predictive insights, with analytics as part of transaction flow</a:t>
            </a:r>
          </a:p>
          <a:p>
            <a:pPr marL="214313" indent="-214313" defTabSz="685800" fontAlgn="base">
              <a:spcBef>
                <a:spcPct val="0"/>
              </a:spcBef>
              <a:spcAft>
                <a:spcPct val="0"/>
              </a:spcAft>
              <a:buFont typeface="Arial" panose="020B0604020202020204" pitchFamily="34" charset="0"/>
              <a:buChar char="•"/>
              <a:defRPr/>
            </a:pPr>
            <a:r>
              <a:rPr lang="en-US" sz="1125" dirty="0">
                <a:solidFill>
                  <a:srgbClr val="000000"/>
                </a:solidFill>
                <a:latin typeface="Arial" panose="020B0604020202020204" pitchFamily="34" charset="0"/>
                <a:ea typeface="MS PGothic" panose="020B0600070205080204" pitchFamily="34" charset="-128"/>
                <a:cs typeface="Arial"/>
              </a:rPr>
              <a:t>Enables SLAs to be kept while introducing advanced analytics ‘in-process’</a:t>
            </a:r>
          </a:p>
        </p:txBody>
      </p:sp>
      <p:sp>
        <p:nvSpPr>
          <p:cNvPr id="333833" name="TextBox 5">
            <a:extLst>
              <a:ext uri="{FF2B5EF4-FFF2-40B4-BE49-F238E27FC236}">
                <a16:creationId xmlns:a16="http://schemas.microsoft.com/office/drawing/2014/main" id="{BC31A5C5-36A3-4474-9EB3-168F8201F4BE}"/>
              </a:ext>
            </a:extLst>
          </p:cNvPr>
          <p:cNvSpPr txBox="1">
            <a:spLocks noChangeArrowheads="1"/>
          </p:cNvSpPr>
          <p:nvPr/>
        </p:nvSpPr>
        <p:spPr bwMode="auto">
          <a:xfrm>
            <a:off x="510892" y="1499365"/>
            <a:ext cx="125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1200" dirty="0">
                <a:solidFill>
                  <a:srgbClr val="000000"/>
                </a:solidFill>
                <a:cs typeface="Arial"/>
              </a:rPr>
              <a:t>OLTP environment</a:t>
            </a:r>
          </a:p>
        </p:txBody>
      </p:sp>
      <p:graphicFrame>
        <p:nvGraphicFramePr>
          <p:cNvPr id="3" name="Diagram 2">
            <a:extLst>
              <a:ext uri="{FF2B5EF4-FFF2-40B4-BE49-F238E27FC236}">
                <a16:creationId xmlns:a16="http://schemas.microsoft.com/office/drawing/2014/main" id="{809363BB-EDC1-4358-BDDD-027A287E257D}"/>
              </a:ext>
            </a:extLst>
          </p:cNvPr>
          <p:cNvGraphicFramePr/>
          <p:nvPr/>
        </p:nvGraphicFramePr>
        <p:xfrm>
          <a:off x="1482025" y="1141126"/>
          <a:ext cx="796658" cy="5554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a:extLst>
              <a:ext uri="{FF2B5EF4-FFF2-40B4-BE49-F238E27FC236}">
                <a16:creationId xmlns:a16="http://schemas.microsoft.com/office/drawing/2014/main" id="{40DE84B2-887F-4282-BD74-29D65470E4D4}"/>
              </a:ext>
            </a:extLst>
          </p:cNvPr>
          <p:cNvGraphicFramePr/>
          <p:nvPr/>
        </p:nvGraphicFramePr>
        <p:xfrm>
          <a:off x="6742936" y="1143267"/>
          <a:ext cx="796658" cy="55548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6" name="Diagram 25">
            <a:extLst>
              <a:ext uri="{FF2B5EF4-FFF2-40B4-BE49-F238E27FC236}">
                <a16:creationId xmlns:a16="http://schemas.microsoft.com/office/drawing/2014/main" id="{52C84E5E-51D2-4BB5-BB8D-984553752DEA}"/>
              </a:ext>
            </a:extLst>
          </p:cNvPr>
          <p:cNvGraphicFramePr/>
          <p:nvPr/>
        </p:nvGraphicFramePr>
        <p:xfrm>
          <a:off x="5433973" y="1142947"/>
          <a:ext cx="796658" cy="55548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7" name="Diagram 26">
            <a:extLst>
              <a:ext uri="{FF2B5EF4-FFF2-40B4-BE49-F238E27FC236}">
                <a16:creationId xmlns:a16="http://schemas.microsoft.com/office/drawing/2014/main" id="{6C443363-E57F-4196-9594-A8AAE0B853C2}"/>
              </a:ext>
            </a:extLst>
          </p:cNvPr>
          <p:cNvGraphicFramePr/>
          <p:nvPr/>
        </p:nvGraphicFramePr>
        <p:xfrm>
          <a:off x="4044829" y="1143267"/>
          <a:ext cx="796658" cy="55548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28" name="Diagram 27">
            <a:extLst>
              <a:ext uri="{FF2B5EF4-FFF2-40B4-BE49-F238E27FC236}">
                <a16:creationId xmlns:a16="http://schemas.microsoft.com/office/drawing/2014/main" id="{61E96D4E-1836-4203-8EEC-F9477F3B7B80}"/>
              </a:ext>
            </a:extLst>
          </p:cNvPr>
          <p:cNvGraphicFramePr/>
          <p:nvPr/>
        </p:nvGraphicFramePr>
        <p:xfrm>
          <a:off x="2761108" y="1142947"/>
          <a:ext cx="796658" cy="55548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cxnSp>
        <p:nvCxnSpPr>
          <p:cNvPr id="7" name="Elbow Connector 6">
            <a:extLst>
              <a:ext uri="{FF2B5EF4-FFF2-40B4-BE49-F238E27FC236}">
                <a16:creationId xmlns:a16="http://schemas.microsoft.com/office/drawing/2014/main" id="{D5EDD8F5-39FF-48F7-94E1-7A4A53DAB6B2}"/>
              </a:ext>
            </a:extLst>
          </p:cNvPr>
          <p:cNvCxnSpPr/>
          <p:nvPr/>
        </p:nvCxnSpPr>
        <p:spPr>
          <a:xfrm>
            <a:off x="2347913" y="1178719"/>
            <a:ext cx="1759744" cy="948929"/>
          </a:xfrm>
          <a:prstGeom prst="bentConnector3">
            <a:avLst>
              <a:gd name="adj1" fmla="val 39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4D9AFAF-9ABC-498D-84CE-325B8A068C42}"/>
              </a:ext>
            </a:extLst>
          </p:cNvPr>
          <p:cNvCxnSpPr>
            <a:endCxn id="333842" idx="3"/>
          </p:cNvCxnSpPr>
          <p:nvPr/>
        </p:nvCxnSpPr>
        <p:spPr>
          <a:xfrm rot="5400000">
            <a:off x="5429846" y="1353146"/>
            <a:ext cx="950119" cy="6012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C8BEB7-7C2F-4E37-A102-346DFE13860F}"/>
              </a:ext>
            </a:extLst>
          </p:cNvPr>
          <p:cNvCxnSpPr/>
          <p:nvPr/>
        </p:nvCxnSpPr>
        <p:spPr>
          <a:xfrm>
            <a:off x="4955381" y="1140619"/>
            <a:ext cx="0" cy="68103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61A54EFF-58F4-47D6-B445-EDBD66EF3582}"/>
              </a:ext>
            </a:extLst>
          </p:cNvPr>
          <p:cNvCxnSpPr>
            <a:endCxn id="333840" idx="1"/>
          </p:cNvCxnSpPr>
          <p:nvPr/>
        </p:nvCxnSpPr>
        <p:spPr>
          <a:xfrm rot="16200000" flipH="1">
            <a:off x="3501034" y="1299568"/>
            <a:ext cx="779859" cy="583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5">
            <a:extLst>
              <a:ext uri="{FF2B5EF4-FFF2-40B4-BE49-F238E27FC236}">
                <a16:creationId xmlns:a16="http://schemas.microsoft.com/office/drawing/2014/main" id="{3CC129E6-0235-429B-BF5F-D95EAF9C38B0}"/>
              </a:ext>
            </a:extLst>
          </p:cNvPr>
          <p:cNvSpPr txBox="1">
            <a:spLocks/>
          </p:cNvSpPr>
          <p:nvPr/>
        </p:nvSpPr>
        <p:spPr>
          <a:xfrm>
            <a:off x="116773" y="85130"/>
            <a:ext cx="6409134" cy="346472"/>
          </a:xfrm>
          <a:prstGeom prst="rect">
            <a:avLst/>
          </a:prstGeom>
        </p:spPr>
        <p:txBody>
          <a:bodyPr/>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2pPr>
            <a:lvl3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3pPr>
            <a:lvl4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4pPr>
            <a:lvl5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5pPr>
            <a:lvl6pPr marL="457200" algn="l" rtl="0" fontAlgn="base">
              <a:lnSpc>
                <a:spcPct val="90000"/>
              </a:lnSpc>
              <a:spcBef>
                <a:spcPct val="0"/>
              </a:spcBef>
              <a:spcAft>
                <a:spcPct val="0"/>
              </a:spcAft>
              <a:defRPr sz="2200">
                <a:solidFill>
                  <a:schemeClr val="hlink"/>
                </a:solidFill>
                <a:latin typeface="Arial" pitchFamily="34" charset="0"/>
                <a:cs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cs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cs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cs typeface="Arial" pitchFamily="34" charset="0"/>
              </a:defRPr>
            </a:lvl9pPr>
          </a:lstStyle>
          <a:p>
            <a:pPr defTabSz="685800" eaLnBrk="1" hangingPunct="1">
              <a:defRPr/>
            </a:pPr>
            <a:r>
              <a:rPr lang="en-US" sz="1500" b="1" kern="0" dirty="0">
                <a:solidFill>
                  <a:srgbClr val="7889FB">
                    <a:lumMod val="50000"/>
                  </a:srgbClr>
                </a:solidFill>
                <a:latin typeface="Arial"/>
                <a:cs typeface="Arial"/>
              </a:rPr>
              <a:t>Dynamic Adjustment and Optimization of Resources</a:t>
            </a:r>
          </a:p>
        </p:txBody>
      </p:sp>
      <p:sp>
        <p:nvSpPr>
          <p:cNvPr id="31" name="5-Point Star 30">
            <a:extLst>
              <a:ext uri="{FF2B5EF4-FFF2-40B4-BE49-F238E27FC236}">
                <a16:creationId xmlns:a16="http://schemas.microsoft.com/office/drawing/2014/main" id="{76FFA854-CDF1-4D1F-A463-9FF575A84F84}"/>
              </a:ext>
            </a:extLst>
          </p:cNvPr>
          <p:cNvSpPr/>
          <p:nvPr/>
        </p:nvSpPr>
        <p:spPr>
          <a:xfrm>
            <a:off x="6112669" y="1044179"/>
            <a:ext cx="201216" cy="188119"/>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defRPr/>
            </a:pPr>
            <a:endParaRPr lang="en-US" sz="1350">
              <a:solidFill>
                <a:srgbClr val="FFFFFF"/>
              </a:solidFill>
              <a:latin typeface="Calibri"/>
              <a:cs typeface="Arial"/>
            </a:endParaRPr>
          </a:p>
        </p:txBody>
      </p:sp>
      <p:sp>
        <p:nvSpPr>
          <p:cNvPr id="36" name="5-Point Star 35">
            <a:extLst>
              <a:ext uri="{FF2B5EF4-FFF2-40B4-BE49-F238E27FC236}">
                <a16:creationId xmlns:a16="http://schemas.microsoft.com/office/drawing/2014/main" id="{A32718A9-AEDC-41F2-A00B-A497F8AA65EA}"/>
              </a:ext>
            </a:extLst>
          </p:cNvPr>
          <p:cNvSpPr/>
          <p:nvPr/>
        </p:nvSpPr>
        <p:spPr>
          <a:xfrm>
            <a:off x="4866085" y="1032273"/>
            <a:ext cx="201215" cy="188119"/>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defRPr/>
            </a:pPr>
            <a:endParaRPr lang="en-US" sz="1350">
              <a:solidFill>
                <a:srgbClr val="FFFFFF"/>
              </a:solidFill>
              <a:latin typeface="Calibri"/>
              <a:cs typeface="Arial"/>
            </a:endParaRPr>
          </a:p>
        </p:txBody>
      </p:sp>
      <p:sp>
        <p:nvSpPr>
          <p:cNvPr id="32" name="5-Point Star 31">
            <a:extLst>
              <a:ext uri="{FF2B5EF4-FFF2-40B4-BE49-F238E27FC236}">
                <a16:creationId xmlns:a16="http://schemas.microsoft.com/office/drawing/2014/main" id="{D492F89C-8773-472E-A257-DE614D52B084}"/>
              </a:ext>
            </a:extLst>
          </p:cNvPr>
          <p:cNvSpPr/>
          <p:nvPr/>
        </p:nvSpPr>
        <p:spPr>
          <a:xfrm>
            <a:off x="3499247" y="1044179"/>
            <a:ext cx="200025" cy="188119"/>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defRPr/>
            </a:pPr>
            <a:endParaRPr lang="en-US" sz="1350">
              <a:solidFill>
                <a:srgbClr val="FFFFFF"/>
              </a:solidFill>
              <a:latin typeface="Calibri"/>
              <a:cs typeface="Arial"/>
            </a:endParaRPr>
          </a:p>
        </p:txBody>
      </p:sp>
      <p:sp>
        <p:nvSpPr>
          <p:cNvPr id="35" name="5-Point Star 34">
            <a:extLst>
              <a:ext uri="{FF2B5EF4-FFF2-40B4-BE49-F238E27FC236}">
                <a16:creationId xmlns:a16="http://schemas.microsoft.com/office/drawing/2014/main" id="{BC1F05F0-B5D8-4047-9188-BB92DCDCBDAF}"/>
              </a:ext>
            </a:extLst>
          </p:cNvPr>
          <p:cNvSpPr/>
          <p:nvPr/>
        </p:nvSpPr>
        <p:spPr>
          <a:xfrm>
            <a:off x="2265760" y="1032273"/>
            <a:ext cx="201215" cy="188119"/>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defRPr/>
            </a:pPr>
            <a:endParaRPr lang="en-US" sz="1350">
              <a:solidFill>
                <a:srgbClr val="FFFFFF"/>
              </a:solidFill>
              <a:latin typeface="Calibri"/>
              <a:cs typeface="Arial"/>
            </a:endParaRPr>
          </a:p>
        </p:txBody>
      </p:sp>
      <p:sp>
        <p:nvSpPr>
          <p:cNvPr id="2" name="Rectangle 1">
            <a:extLst>
              <a:ext uri="{FF2B5EF4-FFF2-40B4-BE49-F238E27FC236}">
                <a16:creationId xmlns:a16="http://schemas.microsoft.com/office/drawing/2014/main" id="{CB183326-B74C-46AE-A271-B1C739D120DC}"/>
              </a:ext>
            </a:extLst>
          </p:cNvPr>
          <p:cNvSpPr/>
          <p:nvPr/>
        </p:nvSpPr>
        <p:spPr>
          <a:xfrm>
            <a:off x="4167189" y="1785456"/>
            <a:ext cx="1452563" cy="57976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en-US" sz="1350">
              <a:solidFill>
                <a:srgbClr val="FFFFFF"/>
              </a:solidFill>
              <a:latin typeface="Calibri"/>
              <a:cs typeface="Arial"/>
            </a:endParaRPr>
          </a:p>
        </p:txBody>
      </p:sp>
      <p:pic>
        <p:nvPicPr>
          <p:cNvPr id="333831" name="Picture 14">
            <a:extLst>
              <a:ext uri="{FF2B5EF4-FFF2-40B4-BE49-F238E27FC236}">
                <a16:creationId xmlns:a16="http://schemas.microsoft.com/office/drawing/2014/main" id="{1E883EBD-FF72-4DF7-ACD8-8CA62C63B11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232672" y="2070498"/>
            <a:ext cx="228600"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3832" name="TextBox 1">
            <a:extLst>
              <a:ext uri="{FF2B5EF4-FFF2-40B4-BE49-F238E27FC236}">
                <a16:creationId xmlns:a16="http://schemas.microsoft.com/office/drawing/2014/main" id="{38AA8227-0D09-4F63-8A92-2AF5DDF7F8B3}"/>
              </a:ext>
            </a:extLst>
          </p:cNvPr>
          <p:cNvSpPr txBox="1">
            <a:spLocks noChangeArrowheads="1"/>
          </p:cNvSpPr>
          <p:nvPr/>
        </p:nvSpPr>
        <p:spPr bwMode="auto">
          <a:xfrm>
            <a:off x="4520804" y="1905283"/>
            <a:ext cx="1056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800" b="1" dirty="0">
                <a:solidFill>
                  <a:srgbClr val="000000"/>
                </a:solidFill>
                <a:cs typeface="Arial"/>
              </a:rPr>
              <a:t>Deployed Predictive          Models</a:t>
            </a:r>
          </a:p>
        </p:txBody>
      </p:sp>
      <p:pic>
        <p:nvPicPr>
          <p:cNvPr id="333840" name="Picture 14">
            <a:extLst>
              <a:ext uri="{FF2B5EF4-FFF2-40B4-BE49-F238E27FC236}">
                <a16:creationId xmlns:a16="http://schemas.microsoft.com/office/drawing/2014/main" id="{940C8E4D-7606-4BB2-A44A-36DD27BA9CE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182666" y="1893094"/>
            <a:ext cx="228600" cy="17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3841" name="Picture 14">
            <a:extLst>
              <a:ext uri="{FF2B5EF4-FFF2-40B4-BE49-F238E27FC236}">
                <a16:creationId xmlns:a16="http://schemas.microsoft.com/office/drawing/2014/main" id="{AB6038A9-20DC-448E-9E68-C15F8E7DA848}"/>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841081" y="1821656"/>
            <a:ext cx="228600" cy="17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3842" name="Picture 14">
            <a:extLst>
              <a:ext uri="{FF2B5EF4-FFF2-40B4-BE49-F238E27FC236}">
                <a16:creationId xmlns:a16="http://schemas.microsoft.com/office/drawing/2014/main" id="{5E47661D-5B26-4ECE-A509-D9B9AC4E5E17}"/>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375672" y="2039541"/>
            <a:ext cx="228600"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 name="Flowchart: Magnetic Disk 33">
            <a:extLst>
              <a:ext uri="{FF2B5EF4-FFF2-40B4-BE49-F238E27FC236}">
                <a16:creationId xmlns:a16="http://schemas.microsoft.com/office/drawing/2014/main" id="{EFB2385F-79F1-4D36-B15C-F101D23CEA4D}"/>
              </a:ext>
            </a:extLst>
          </p:cNvPr>
          <p:cNvSpPr/>
          <p:nvPr/>
        </p:nvSpPr>
        <p:spPr>
          <a:xfrm>
            <a:off x="1457297" y="2267565"/>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Inventory</a:t>
            </a:r>
          </a:p>
        </p:txBody>
      </p:sp>
      <p:sp>
        <p:nvSpPr>
          <p:cNvPr id="37" name="Flowchart: Magnetic Disk 36">
            <a:extLst>
              <a:ext uri="{FF2B5EF4-FFF2-40B4-BE49-F238E27FC236}">
                <a16:creationId xmlns:a16="http://schemas.microsoft.com/office/drawing/2014/main" id="{63A7C601-C90C-44D5-97C3-10FBEF1C9B3B}"/>
              </a:ext>
            </a:extLst>
          </p:cNvPr>
          <p:cNvSpPr/>
          <p:nvPr/>
        </p:nvSpPr>
        <p:spPr>
          <a:xfrm>
            <a:off x="3191062" y="2380719"/>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Stores</a:t>
            </a:r>
          </a:p>
        </p:txBody>
      </p:sp>
      <p:sp>
        <p:nvSpPr>
          <p:cNvPr id="38" name="Flowchart: Magnetic Disk 37">
            <a:extLst>
              <a:ext uri="{FF2B5EF4-FFF2-40B4-BE49-F238E27FC236}">
                <a16:creationId xmlns:a16="http://schemas.microsoft.com/office/drawing/2014/main" id="{A937C000-6045-413C-A56B-9904ADFE3313}"/>
              </a:ext>
            </a:extLst>
          </p:cNvPr>
          <p:cNvSpPr/>
          <p:nvPr/>
        </p:nvSpPr>
        <p:spPr>
          <a:xfrm>
            <a:off x="5782364" y="2397927"/>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Suppliers</a:t>
            </a:r>
          </a:p>
        </p:txBody>
      </p:sp>
      <p:sp>
        <p:nvSpPr>
          <p:cNvPr id="39" name="Flowchart: Magnetic Disk 38">
            <a:extLst>
              <a:ext uri="{FF2B5EF4-FFF2-40B4-BE49-F238E27FC236}">
                <a16:creationId xmlns:a16="http://schemas.microsoft.com/office/drawing/2014/main" id="{C51897FA-0B7F-4AD1-9A9A-53F918AEFA69}"/>
              </a:ext>
            </a:extLst>
          </p:cNvPr>
          <p:cNvSpPr/>
          <p:nvPr/>
        </p:nvSpPr>
        <p:spPr>
          <a:xfrm>
            <a:off x="6903808" y="2184094"/>
            <a:ext cx="816393" cy="427666"/>
          </a:xfrm>
          <a:prstGeom prst="flowChartMagneticDisk">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r>
              <a:rPr lang="en-US" sz="1050" kern="0" dirty="0">
                <a:solidFill>
                  <a:prstClr val="white"/>
                </a:solidFill>
                <a:latin typeface="Calibri" panose="020F0502020204030204"/>
              </a:rPr>
              <a:t>History</a:t>
            </a:r>
          </a:p>
        </p:txBody>
      </p:sp>
    </p:spTree>
    <p:extLst>
      <p:ext uri="{BB962C8B-B14F-4D97-AF65-F5344CB8AC3E}">
        <p14:creationId xmlns:p14="http://schemas.microsoft.com/office/powerpoint/2010/main" val="3511405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5" name="Text Box 34"/>
          <p:cNvSpPr txBox="1">
            <a:spLocks noChangeArrowheads="1"/>
          </p:cNvSpPr>
          <p:nvPr/>
        </p:nvSpPr>
        <p:spPr bwMode="auto">
          <a:xfrm>
            <a:off x="151622" y="2138698"/>
            <a:ext cx="2137975" cy="1238949"/>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8564" tIns="34283" rIns="68564" bIns="34283"/>
          <a:lstStyle>
            <a:lvl1pPr defTabSz="503238" eaLnBrk="0">
              <a:defRPr sz="2400">
                <a:solidFill>
                  <a:schemeClr val="tx1"/>
                </a:solidFill>
                <a:latin typeface="Arial" panose="020B0604020202020204" pitchFamily="34" charset="0"/>
                <a:ea typeface="MS PGothic" panose="020B0600070205080204" pitchFamily="34" charset="-128"/>
              </a:defRPr>
            </a:lvl1pPr>
            <a:lvl2pPr defTabSz="503238" eaLnBrk="0">
              <a:defRPr sz="2400">
                <a:solidFill>
                  <a:schemeClr val="tx1"/>
                </a:solidFill>
                <a:latin typeface="Arial" panose="020B0604020202020204" pitchFamily="34" charset="0"/>
                <a:ea typeface="MS PGothic" panose="020B0600070205080204" pitchFamily="34" charset="-128"/>
              </a:defRPr>
            </a:lvl2pPr>
            <a:lvl3pPr defTabSz="503238" eaLnBrk="0">
              <a:defRPr sz="2400">
                <a:solidFill>
                  <a:schemeClr val="tx1"/>
                </a:solidFill>
                <a:latin typeface="Arial" panose="020B0604020202020204" pitchFamily="34" charset="0"/>
                <a:ea typeface="MS PGothic" panose="020B0600070205080204" pitchFamily="34" charset="-128"/>
              </a:defRPr>
            </a:lvl3pPr>
            <a:lvl4pPr defTabSz="503238" eaLnBrk="0">
              <a:defRPr sz="2400">
                <a:solidFill>
                  <a:schemeClr val="tx1"/>
                </a:solidFill>
                <a:latin typeface="Arial" panose="020B0604020202020204" pitchFamily="34" charset="0"/>
                <a:ea typeface="MS PGothic" panose="020B0600070205080204" pitchFamily="34" charset="-128"/>
              </a:defRPr>
            </a:lvl4pPr>
            <a:lvl5pPr defTabSz="503238" eaLnBrk="0">
              <a:defRPr sz="2400">
                <a:solidFill>
                  <a:schemeClr val="tx1"/>
                </a:solidFill>
                <a:latin typeface="Arial" panose="020B0604020202020204" pitchFamily="34" charset="0"/>
                <a:ea typeface="MS PGothic" panose="020B0600070205080204" pitchFamily="34" charset="-128"/>
              </a:defRPr>
            </a:lvl5pPr>
            <a:lvl6pPr marL="25146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eaLnBrk="1" fontAlgn="base">
              <a:spcBef>
                <a:spcPct val="0"/>
              </a:spcBef>
              <a:spcAft>
                <a:spcPct val="0"/>
              </a:spcAft>
              <a:defRPr/>
            </a:pPr>
            <a:r>
              <a:rPr lang="en-GB" sz="1200" dirty="0">
                <a:solidFill>
                  <a:srgbClr val="000600"/>
                </a:solidFill>
              </a:rPr>
              <a:t>Recommendations Service tailored to client,  using analytics of client, history, products, profiles, likely client life change event (marriage, new child, college), risk….</a:t>
            </a:r>
          </a:p>
        </p:txBody>
      </p:sp>
      <p:sp>
        <p:nvSpPr>
          <p:cNvPr id="94" name="Left-Right Arrow 93"/>
          <p:cNvSpPr>
            <a:spLocks noChangeArrowheads="1"/>
          </p:cNvSpPr>
          <p:nvPr/>
        </p:nvSpPr>
        <p:spPr bwMode="auto">
          <a:xfrm>
            <a:off x="1584474" y="1258655"/>
            <a:ext cx="501533" cy="237691"/>
          </a:xfrm>
          <a:prstGeom prst="leftRightArrow">
            <a:avLst>
              <a:gd name="adj1" fmla="val 50000"/>
              <a:gd name="adj2" fmla="val 50012"/>
            </a:avLst>
          </a:prstGeom>
          <a:solidFill>
            <a:srgbClr val="3366CC"/>
          </a:solidFill>
          <a:ln w="9525">
            <a:solidFill>
              <a:srgbClr val="1F497D"/>
            </a:solidFill>
            <a:miter lim="800000"/>
            <a:headEnd/>
            <a:tailEnd/>
          </a:ln>
          <a:effectLst>
            <a:outerShdw blurRad="40000" dist="23000" dir="5400000" rotWithShape="0">
              <a:srgbClr val="808080">
                <a:alpha val="34999"/>
              </a:srgbClr>
            </a:outerShdw>
          </a:effectLst>
        </p:spPr>
        <p:txBody>
          <a:bodyPr anchor="ctr"/>
          <a:lstStyle/>
          <a:p>
            <a:pPr algn="ctr" defTabSz="622089">
              <a:defRPr/>
            </a:pPr>
            <a:endParaRPr lang="en-GB" sz="1350" kern="0">
              <a:solidFill>
                <a:sysClr val="windowText" lastClr="000000"/>
              </a:solidFill>
              <a:ea typeface="ＭＳ Ｐゴシック"/>
            </a:endParaRPr>
          </a:p>
        </p:txBody>
      </p:sp>
      <p:sp>
        <p:nvSpPr>
          <p:cNvPr id="33" name="Title 5"/>
          <p:cNvSpPr txBox="1">
            <a:spLocks/>
          </p:cNvSpPr>
          <p:nvPr/>
        </p:nvSpPr>
        <p:spPr>
          <a:xfrm>
            <a:off x="68387" y="22629"/>
            <a:ext cx="8836069" cy="346472"/>
          </a:xfrm>
          <a:prstGeom prst="rect">
            <a:avLst/>
          </a:prstGeom>
        </p:spPr>
        <p:txBody>
          <a:bodyPr/>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2pPr>
            <a:lvl3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3pPr>
            <a:lvl4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4pPr>
            <a:lvl5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defRPr>
            </a:lvl5pPr>
            <a:lvl6pPr marL="457200" algn="l" rtl="0" fontAlgn="base">
              <a:lnSpc>
                <a:spcPct val="90000"/>
              </a:lnSpc>
              <a:spcBef>
                <a:spcPct val="0"/>
              </a:spcBef>
              <a:spcAft>
                <a:spcPct val="0"/>
              </a:spcAft>
              <a:defRPr sz="2200">
                <a:solidFill>
                  <a:schemeClr val="hlink"/>
                </a:solidFill>
                <a:latin typeface="Arial" pitchFamily="34" charset="0"/>
                <a:cs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cs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cs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cs typeface="Arial" pitchFamily="34" charset="0"/>
              </a:defRPr>
            </a:lvl9pPr>
          </a:lstStyle>
          <a:p>
            <a:pPr defTabSz="685800" eaLnBrk="1" hangingPunct="1">
              <a:defRPr/>
            </a:pPr>
            <a:r>
              <a:rPr lang="en-US" sz="1800" b="1" kern="0" dirty="0">
                <a:solidFill>
                  <a:prstClr val="black"/>
                </a:solidFill>
                <a:latin typeface="Arial" panose="020B0604020202020204" pitchFamily="34" charset="0"/>
                <a:cs typeface="Arial" panose="020B0604020202020204" pitchFamily="34" charset="0"/>
              </a:rPr>
              <a:t>Analytic Services  -- Monetize Key Data for Value Added Services</a:t>
            </a:r>
          </a:p>
        </p:txBody>
      </p:sp>
      <p:sp>
        <p:nvSpPr>
          <p:cNvPr id="34" name="Rectangle 2"/>
          <p:cNvSpPr>
            <a:spLocks noChangeArrowheads="1"/>
          </p:cNvSpPr>
          <p:nvPr/>
        </p:nvSpPr>
        <p:spPr bwMode="auto">
          <a:xfrm>
            <a:off x="179598" y="3530047"/>
            <a:ext cx="8823725" cy="828626"/>
          </a:xfrm>
          <a:prstGeom prst="rect">
            <a:avLst/>
          </a:prstGeom>
          <a:gradFill rotWithShape="0">
            <a:gsLst>
              <a:gs pos="0">
                <a:srgbClr val="D3DAE3">
                  <a:alpha val="73000"/>
                </a:srgbClr>
              </a:gs>
              <a:gs pos="100000">
                <a:srgbClr val="ECEFF3">
                  <a:alpha val="39998"/>
                </a:srgbClr>
              </a:gs>
            </a:gsLst>
            <a:lin ang="5400000" scaled="1"/>
          </a:gradFill>
          <a:ln w="9525">
            <a:miter lim="800000"/>
            <a:headEnd/>
            <a:tailEnd/>
          </a:ln>
          <a:scene3d>
            <a:camera prst="legacyObliqueTopRight"/>
            <a:lightRig rig="legacyFlat2" dir="t"/>
          </a:scene3d>
          <a:sp3d extrusionH="49200" prstMaterial="legacyMatte">
            <a:bevelT w="13500" h="13500" prst="angle"/>
            <a:bevelB w="13500" h="13500" prst="angle"/>
            <a:extrusionClr>
              <a:srgbClr val="D3DAE3"/>
            </a:extrusionClr>
          </a:sp3d>
        </p:spPr>
        <p:txBody>
          <a:bodyPr wrap="none" lIns="68453" tIns="34229" rIns="68453" bIns="34229" anchor="ctr">
            <a:flatTx/>
          </a:bodyPr>
          <a:lstStyle/>
          <a:p>
            <a:pPr defTabSz="685800" fontAlgn="base">
              <a:lnSpc>
                <a:spcPct val="90000"/>
              </a:lnSpc>
              <a:spcBef>
                <a:spcPct val="0"/>
              </a:spcBef>
              <a:spcAft>
                <a:spcPct val="0"/>
              </a:spcAft>
              <a:defRPr/>
            </a:pPr>
            <a:endParaRPr lang="en-US" sz="1650" b="1">
              <a:solidFill>
                <a:srgbClr val="7889FB"/>
              </a:solidFill>
              <a:effectLst>
                <a:outerShdw blurRad="38100" dist="38100" dir="2700000" algn="tl">
                  <a:srgbClr val="000000">
                    <a:alpha val="43137"/>
                  </a:srgbClr>
                </a:outerShdw>
              </a:effectLst>
              <a:ea typeface="ＭＳ Ｐゴシック" panose="020B0600070205080204" pitchFamily="34" charset="-128"/>
            </a:endParaRPr>
          </a:p>
        </p:txBody>
      </p:sp>
      <p:sp>
        <p:nvSpPr>
          <p:cNvPr id="245775" name="Rectangle 31"/>
          <p:cNvSpPr>
            <a:spLocks noChangeArrowheads="1"/>
          </p:cNvSpPr>
          <p:nvPr/>
        </p:nvSpPr>
        <p:spPr bwMode="auto">
          <a:xfrm>
            <a:off x="347013" y="3530241"/>
            <a:ext cx="8674710" cy="828432"/>
          </a:xfrm>
          <a:prstGeom prst="rect">
            <a:avLst/>
          </a:prstGeom>
          <a:noFill/>
          <a:ln>
            <a:noFill/>
          </a:ln>
          <a:effectLst>
            <a:prstShdw prst="shdw17" dist="17961" dir="2700000">
              <a:srgbClr val="006E99">
                <a:alpha val="74997"/>
              </a:srgbClr>
            </a:prst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12700">
                <a:solidFill>
                  <a:srgbClr val="FF0000"/>
                </a:solidFill>
                <a:miter lim="800000"/>
                <a:headEnd type="none" w="lg" len="lg"/>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685800" fontAlgn="base">
              <a:spcBef>
                <a:spcPts val="816"/>
              </a:spcBef>
              <a:spcAft>
                <a:spcPct val="0"/>
              </a:spcAft>
              <a:buFont typeface="Times New Roman" panose="02020603050405020304" pitchFamily="18" charset="0"/>
              <a:buChar char="•"/>
            </a:pPr>
            <a:r>
              <a:rPr lang="en-US" sz="1350" dirty="0">
                <a:solidFill>
                  <a:srgbClr val="000000"/>
                </a:solidFill>
              </a:rPr>
              <a:t> </a:t>
            </a:r>
            <a:r>
              <a:rPr lang="en-US" sz="1050" dirty="0">
                <a:solidFill>
                  <a:srgbClr val="000000"/>
                </a:solidFill>
              </a:rPr>
              <a:t>Integrate information across multiple product lines, transactions and history in order to make the best </a:t>
            </a:r>
            <a:r>
              <a:rPr lang="en-US" sz="1050" b="1" dirty="0">
                <a:solidFill>
                  <a:srgbClr val="000000"/>
                </a:solidFill>
              </a:rPr>
              <a:t>real-time,  targeted decisions</a:t>
            </a:r>
          </a:p>
          <a:p>
            <a:pPr defTabSz="685800" fontAlgn="base">
              <a:spcBef>
                <a:spcPts val="816"/>
              </a:spcBef>
              <a:spcAft>
                <a:spcPct val="0"/>
              </a:spcAft>
              <a:buFont typeface="Times New Roman" panose="02020603050405020304" pitchFamily="18" charset="0"/>
              <a:buChar char="•"/>
            </a:pPr>
            <a:r>
              <a:rPr lang="en-US" sz="1050" dirty="0">
                <a:solidFill>
                  <a:srgbClr val="000000"/>
                </a:solidFill>
              </a:rPr>
              <a:t> Example:  immediate, real-time analysis of multiple data sources, determine best action for increasing top line growth &amp; client retention</a:t>
            </a:r>
          </a:p>
          <a:p>
            <a:pPr defTabSz="685800" fontAlgn="base">
              <a:spcBef>
                <a:spcPts val="816"/>
              </a:spcBef>
              <a:spcAft>
                <a:spcPct val="0"/>
              </a:spcAft>
              <a:buFont typeface="Times New Roman" panose="02020603050405020304" pitchFamily="18" charset="0"/>
              <a:buChar char="•"/>
            </a:pPr>
            <a:r>
              <a:rPr lang="en-US" sz="1050" dirty="0">
                <a:solidFill>
                  <a:srgbClr val="000000"/>
                </a:solidFill>
              </a:rPr>
              <a:t> Leverage hybrid structure for best-fitting analytics with originating source of data  -- gain efficiency of operation &amp; insight at point of impact</a:t>
            </a:r>
          </a:p>
        </p:txBody>
      </p:sp>
      <p:sp>
        <p:nvSpPr>
          <p:cNvPr id="93" name="Rounded Rectangle 92"/>
          <p:cNvSpPr>
            <a:spLocks noChangeArrowheads="1"/>
          </p:cNvSpPr>
          <p:nvPr/>
        </p:nvSpPr>
        <p:spPr bwMode="auto">
          <a:xfrm>
            <a:off x="2121383" y="736127"/>
            <a:ext cx="4636294" cy="1609449"/>
          </a:xfrm>
          <a:prstGeom prst="roundRect">
            <a:avLst>
              <a:gd name="adj" fmla="val 16667"/>
            </a:avLst>
          </a:prstGeom>
          <a:solidFill>
            <a:srgbClr val="1F497D"/>
          </a:solidFill>
          <a:ln w="9525">
            <a:solidFill>
              <a:srgbClr val="1F497D"/>
            </a:solidFill>
            <a:round/>
            <a:headEnd/>
            <a:tailEnd/>
          </a:ln>
          <a:effectLst>
            <a:outerShdw blurRad="40000" dist="23000" dir="5400000" rotWithShape="0">
              <a:srgbClr val="808080">
                <a:alpha val="34999"/>
              </a:srgbClr>
            </a:outerShdw>
          </a:effectLst>
        </p:spPr>
        <p:txBody>
          <a:bodyPr anchor="ctr"/>
          <a:lstStyle/>
          <a:p>
            <a:pPr algn="ctr" defTabSz="622089" fontAlgn="base">
              <a:spcBef>
                <a:spcPct val="0"/>
              </a:spcBef>
              <a:spcAft>
                <a:spcPct val="0"/>
              </a:spcAft>
              <a:defRPr/>
            </a:pPr>
            <a:r>
              <a:rPr lang="en-GB" sz="1000" b="1" dirty="0">
                <a:solidFill>
                  <a:srgbClr val="FFFFFF"/>
                </a:solidFill>
                <a:ea typeface="ＭＳ Ｐゴシック" charset="0"/>
              </a:rPr>
              <a:t>OLTP</a:t>
            </a:r>
          </a:p>
          <a:p>
            <a:pPr algn="ctr" defTabSz="622089" fontAlgn="base">
              <a:spcBef>
                <a:spcPct val="0"/>
              </a:spcBef>
              <a:spcAft>
                <a:spcPct val="0"/>
              </a:spcAft>
              <a:defRPr/>
            </a:pPr>
            <a:endParaRPr lang="en-GB" sz="1000" b="1" dirty="0">
              <a:solidFill>
                <a:srgbClr val="FFFFFF"/>
              </a:solidFill>
              <a:ea typeface="ＭＳ Ｐゴシック" charset="0"/>
            </a:endParaRPr>
          </a:p>
          <a:p>
            <a:pPr algn="ctr" defTabSz="622089" fontAlgn="base">
              <a:spcBef>
                <a:spcPct val="0"/>
              </a:spcBef>
              <a:spcAft>
                <a:spcPct val="0"/>
              </a:spcAft>
              <a:defRPr/>
            </a:pPr>
            <a:endParaRPr lang="en-GB" sz="884" dirty="0">
              <a:solidFill>
                <a:srgbClr val="FFFFFF"/>
              </a:solidFill>
              <a:ea typeface="ＭＳ Ｐゴシック" charset="0"/>
            </a:endParaRPr>
          </a:p>
          <a:p>
            <a:pPr algn="ctr" defTabSz="622089" fontAlgn="base">
              <a:spcBef>
                <a:spcPct val="0"/>
              </a:spcBef>
              <a:spcAft>
                <a:spcPct val="0"/>
              </a:spcAft>
              <a:defRPr/>
            </a:pPr>
            <a:endParaRPr lang="en-GB" sz="884" dirty="0">
              <a:solidFill>
                <a:srgbClr val="FFFFFF"/>
              </a:solidFill>
              <a:ea typeface="ＭＳ Ｐゴシック" charset="0"/>
            </a:endParaRPr>
          </a:p>
          <a:p>
            <a:pPr algn="ctr" defTabSz="622089" fontAlgn="base">
              <a:spcBef>
                <a:spcPct val="0"/>
              </a:spcBef>
              <a:spcAft>
                <a:spcPct val="0"/>
              </a:spcAft>
              <a:defRPr/>
            </a:pPr>
            <a:endParaRPr lang="en-GB" sz="884" dirty="0">
              <a:solidFill>
                <a:srgbClr val="FFFFFF"/>
              </a:solidFill>
              <a:ea typeface="ＭＳ Ｐゴシック" charset="0"/>
            </a:endParaRPr>
          </a:p>
          <a:p>
            <a:pPr algn="ctr" defTabSz="622089" fontAlgn="base">
              <a:spcBef>
                <a:spcPct val="0"/>
              </a:spcBef>
              <a:spcAft>
                <a:spcPct val="0"/>
              </a:spcAft>
              <a:defRPr/>
            </a:pPr>
            <a:endParaRPr lang="en-GB" sz="884" dirty="0">
              <a:solidFill>
                <a:srgbClr val="FFFFFF"/>
              </a:solidFill>
              <a:ea typeface="ＭＳ Ｐゴシック" charset="0"/>
            </a:endParaRPr>
          </a:p>
          <a:p>
            <a:pPr algn="ctr" defTabSz="622089" fontAlgn="base">
              <a:spcBef>
                <a:spcPct val="0"/>
              </a:spcBef>
              <a:spcAft>
                <a:spcPct val="0"/>
              </a:spcAft>
              <a:defRPr/>
            </a:pPr>
            <a:endParaRPr lang="en-GB" sz="884" dirty="0">
              <a:solidFill>
                <a:srgbClr val="FFFFFF"/>
              </a:solidFill>
              <a:ea typeface="ＭＳ Ｐゴシック" charset="0"/>
            </a:endParaRPr>
          </a:p>
          <a:p>
            <a:pPr algn="ctr" defTabSz="622089" fontAlgn="base">
              <a:spcBef>
                <a:spcPct val="0"/>
              </a:spcBef>
              <a:spcAft>
                <a:spcPct val="0"/>
              </a:spcAft>
              <a:defRPr/>
            </a:pPr>
            <a:endParaRPr lang="en-GB" sz="749" dirty="0">
              <a:solidFill>
                <a:srgbClr val="FFFFFF"/>
              </a:solidFill>
              <a:ea typeface="ＭＳ Ｐゴシック" charset="0"/>
            </a:endParaRPr>
          </a:p>
          <a:p>
            <a:pPr algn="ctr" defTabSz="622089" fontAlgn="base">
              <a:spcBef>
                <a:spcPct val="0"/>
              </a:spcBef>
              <a:spcAft>
                <a:spcPct val="0"/>
              </a:spcAft>
              <a:defRPr/>
            </a:pPr>
            <a:endParaRPr lang="en-GB" sz="749" dirty="0">
              <a:solidFill>
                <a:srgbClr val="FFFFFF"/>
              </a:solidFill>
              <a:ea typeface="ＭＳ Ｐゴシック" charset="0"/>
            </a:endParaRPr>
          </a:p>
          <a:p>
            <a:pPr algn="ctr" defTabSz="622089" fontAlgn="base">
              <a:spcBef>
                <a:spcPct val="0"/>
              </a:spcBef>
              <a:spcAft>
                <a:spcPct val="0"/>
              </a:spcAft>
              <a:defRPr/>
            </a:pPr>
            <a:endParaRPr lang="en-GB" sz="749" dirty="0">
              <a:solidFill>
                <a:srgbClr val="FFFFFF"/>
              </a:solidFill>
              <a:ea typeface="ＭＳ Ｐゴシック" charset="0"/>
            </a:endParaRPr>
          </a:p>
        </p:txBody>
      </p:sp>
      <p:sp>
        <p:nvSpPr>
          <p:cNvPr id="73" name="Rounded Rectangle 72"/>
          <p:cNvSpPr>
            <a:spLocks noChangeArrowheads="1"/>
          </p:cNvSpPr>
          <p:nvPr/>
        </p:nvSpPr>
        <p:spPr bwMode="auto">
          <a:xfrm>
            <a:off x="2495758" y="1090548"/>
            <a:ext cx="3981325" cy="605051"/>
          </a:xfrm>
          <a:prstGeom prst="roundRect">
            <a:avLst>
              <a:gd name="adj" fmla="val 16667"/>
            </a:avLst>
          </a:prstGeom>
          <a:solidFill>
            <a:srgbClr val="7ACBE0"/>
          </a:solidFill>
          <a:ln w="9525">
            <a:solidFill>
              <a:srgbClr val="1F497D"/>
            </a:solidFill>
            <a:round/>
            <a:headEnd/>
            <a:tailEnd/>
          </a:ln>
          <a:effectLst>
            <a:outerShdw blurRad="40000" dist="23000" dir="5400000" rotWithShape="0">
              <a:srgbClr val="7ACBE0">
                <a:alpha val="34999"/>
              </a:srgbClr>
            </a:outerShdw>
          </a:effectLst>
        </p:spPr>
        <p:txBody>
          <a:bodyPr anchor="ctr"/>
          <a:lstStyle/>
          <a:p>
            <a:pPr algn="ctr" defTabSz="622089" fontAlgn="base">
              <a:spcBef>
                <a:spcPct val="0"/>
              </a:spcBef>
              <a:spcAft>
                <a:spcPct val="0"/>
              </a:spcAft>
              <a:defRPr/>
            </a:pPr>
            <a:r>
              <a:rPr lang="en-GB" sz="1088" dirty="0">
                <a:solidFill>
                  <a:srgbClr val="1F497D"/>
                </a:solidFill>
                <a:ea typeface="ＭＳ Ｐゴシック" charset="0"/>
              </a:rPr>
              <a:t>Real-Time Analytics &amp; Recommendation Service</a:t>
            </a:r>
          </a:p>
        </p:txBody>
      </p:sp>
      <p:sp>
        <p:nvSpPr>
          <p:cNvPr id="101390" name="Rectangle 7"/>
          <p:cNvSpPr>
            <a:spLocks noChangeArrowheads="1"/>
          </p:cNvSpPr>
          <p:nvPr/>
        </p:nvSpPr>
        <p:spPr bwMode="auto">
          <a:xfrm>
            <a:off x="3478695" y="1986741"/>
            <a:ext cx="960835" cy="160734"/>
          </a:xfrm>
          <a:prstGeom prst="rect">
            <a:avLst/>
          </a:prstGeom>
          <a:solidFill>
            <a:schemeClr val="bg1">
              <a:alpha val="49019"/>
            </a:schemeClr>
          </a:solidFill>
          <a:ln w="9525">
            <a:solidFill>
              <a:schemeClr val="tx1"/>
            </a:solidFill>
            <a:miter lim="800000"/>
            <a:headEnd/>
            <a:tailEnd/>
          </a:ln>
          <a:effectLst>
            <a:prstShdw prst="shdw17" dist="17961" dir="2700000">
              <a:srgbClr val="808080">
                <a:alpha val="74997"/>
              </a:srgbClr>
            </a:prstShdw>
          </a:effectLst>
        </p:spPr>
        <p:txBody>
          <a:bodyPr lIns="34143" tIns="34143" rIns="34143" bIns="34143" anchor="ctr"/>
          <a:lstStyle>
            <a:lvl1pPr marL="125413" defTabSz="1008063" eaLnBrk="0">
              <a:defRPr sz="2400">
                <a:solidFill>
                  <a:schemeClr val="tx1"/>
                </a:solidFill>
                <a:latin typeface="Arial" panose="020B0604020202020204" pitchFamily="34" charset="0"/>
                <a:ea typeface="MS PGothic" panose="020B0600070205080204" pitchFamily="34" charset="-128"/>
              </a:defRPr>
            </a:lvl1pPr>
            <a:lvl2pPr defTabSz="1008063" eaLnBrk="0">
              <a:defRPr sz="2400">
                <a:solidFill>
                  <a:schemeClr val="tx1"/>
                </a:solidFill>
                <a:latin typeface="Arial" panose="020B0604020202020204" pitchFamily="34" charset="0"/>
                <a:ea typeface="MS PGothic" panose="020B0600070205080204" pitchFamily="34" charset="-128"/>
              </a:defRPr>
            </a:lvl2pPr>
            <a:lvl3pPr defTabSz="1008063" eaLnBrk="0">
              <a:defRPr sz="2400">
                <a:solidFill>
                  <a:schemeClr val="tx1"/>
                </a:solidFill>
                <a:latin typeface="Arial" panose="020B0604020202020204" pitchFamily="34" charset="0"/>
                <a:ea typeface="MS PGothic" panose="020B0600070205080204" pitchFamily="34" charset="-128"/>
              </a:defRPr>
            </a:lvl3pPr>
            <a:lvl4pPr defTabSz="1008063" eaLnBrk="0">
              <a:defRPr sz="2400">
                <a:solidFill>
                  <a:schemeClr val="tx1"/>
                </a:solidFill>
                <a:latin typeface="Arial" panose="020B0604020202020204" pitchFamily="34" charset="0"/>
                <a:ea typeface="MS PGothic" panose="020B0600070205080204" pitchFamily="34" charset="-128"/>
              </a:defRPr>
            </a:lvl4pPr>
            <a:lvl5pPr defTabSz="1008063" eaLnBrk="0">
              <a:defRPr sz="2400">
                <a:solidFill>
                  <a:schemeClr val="tx1"/>
                </a:solidFill>
                <a:latin typeface="Arial" panose="020B0604020202020204" pitchFamily="34" charset="0"/>
                <a:ea typeface="MS PGothic" panose="020B0600070205080204" pitchFamily="34" charset="-128"/>
              </a:defRPr>
            </a:lvl5pPr>
            <a:lvl6pPr marL="25146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fontAlgn="base">
              <a:spcBef>
                <a:spcPct val="20000"/>
              </a:spcBef>
              <a:spcAft>
                <a:spcPct val="0"/>
              </a:spcAft>
              <a:defRPr/>
            </a:pPr>
            <a:r>
              <a:rPr kumimoji="1" lang="en-US" sz="749" b="1" dirty="0">
                <a:solidFill>
                  <a:srgbClr val="000000"/>
                </a:solidFill>
              </a:rPr>
              <a:t>History</a:t>
            </a:r>
          </a:p>
        </p:txBody>
      </p:sp>
      <p:sp>
        <p:nvSpPr>
          <p:cNvPr id="101391" name="Rectangle 13"/>
          <p:cNvSpPr>
            <a:spLocks noChangeArrowheads="1"/>
          </p:cNvSpPr>
          <p:nvPr/>
        </p:nvSpPr>
        <p:spPr bwMode="auto">
          <a:xfrm>
            <a:off x="5649799" y="1996659"/>
            <a:ext cx="1006079" cy="177404"/>
          </a:xfrm>
          <a:prstGeom prst="rect">
            <a:avLst/>
          </a:prstGeom>
          <a:solidFill>
            <a:schemeClr val="bg1">
              <a:alpha val="49019"/>
            </a:schemeClr>
          </a:solidFill>
          <a:ln w="9525">
            <a:solidFill>
              <a:schemeClr val="tx1"/>
            </a:solidFill>
            <a:miter lim="800000"/>
            <a:headEnd/>
            <a:tailEnd/>
          </a:ln>
          <a:effectLst>
            <a:prstShdw prst="shdw17" dist="17961" dir="2700000">
              <a:srgbClr val="808080">
                <a:alpha val="74997"/>
              </a:srgbClr>
            </a:prstShdw>
          </a:effectLst>
        </p:spPr>
        <p:txBody>
          <a:bodyPr lIns="34143" tIns="34143" rIns="34143" bIns="34143" anchor="ctr"/>
          <a:lstStyle>
            <a:lvl1pPr marL="125413" defTabSz="1008063" eaLnBrk="0">
              <a:defRPr sz="2400">
                <a:solidFill>
                  <a:schemeClr val="tx1"/>
                </a:solidFill>
                <a:latin typeface="Arial" panose="020B0604020202020204" pitchFamily="34" charset="0"/>
                <a:ea typeface="MS PGothic" panose="020B0600070205080204" pitchFamily="34" charset="-128"/>
              </a:defRPr>
            </a:lvl1pPr>
            <a:lvl2pPr defTabSz="1008063" eaLnBrk="0">
              <a:defRPr sz="2400">
                <a:solidFill>
                  <a:schemeClr val="tx1"/>
                </a:solidFill>
                <a:latin typeface="Arial" panose="020B0604020202020204" pitchFamily="34" charset="0"/>
                <a:ea typeface="MS PGothic" panose="020B0600070205080204" pitchFamily="34" charset="-128"/>
              </a:defRPr>
            </a:lvl2pPr>
            <a:lvl3pPr defTabSz="1008063" eaLnBrk="0">
              <a:defRPr sz="2400">
                <a:solidFill>
                  <a:schemeClr val="tx1"/>
                </a:solidFill>
                <a:latin typeface="Arial" panose="020B0604020202020204" pitchFamily="34" charset="0"/>
                <a:ea typeface="MS PGothic" panose="020B0600070205080204" pitchFamily="34" charset="-128"/>
              </a:defRPr>
            </a:lvl3pPr>
            <a:lvl4pPr defTabSz="1008063" eaLnBrk="0">
              <a:defRPr sz="2400">
                <a:solidFill>
                  <a:schemeClr val="tx1"/>
                </a:solidFill>
                <a:latin typeface="Arial" panose="020B0604020202020204" pitchFamily="34" charset="0"/>
                <a:ea typeface="MS PGothic" panose="020B0600070205080204" pitchFamily="34" charset="-128"/>
              </a:defRPr>
            </a:lvl4pPr>
            <a:lvl5pPr defTabSz="1008063" eaLnBrk="0">
              <a:defRPr sz="2400">
                <a:solidFill>
                  <a:schemeClr val="tx1"/>
                </a:solidFill>
                <a:latin typeface="Arial" panose="020B0604020202020204" pitchFamily="34" charset="0"/>
                <a:ea typeface="MS PGothic" panose="020B0600070205080204" pitchFamily="34" charset="-128"/>
              </a:defRPr>
            </a:lvl5pPr>
            <a:lvl6pPr marL="25146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fontAlgn="base">
              <a:spcBef>
                <a:spcPct val="20000"/>
              </a:spcBef>
              <a:spcAft>
                <a:spcPct val="0"/>
              </a:spcAft>
              <a:defRPr/>
            </a:pPr>
            <a:r>
              <a:rPr kumimoji="1" lang="en-US" sz="749" b="1" dirty="0">
                <a:solidFill>
                  <a:srgbClr val="000000"/>
                </a:solidFill>
              </a:rPr>
              <a:t>Assets </a:t>
            </a:r>
          </a:p>
        </p:txBody>
      </p:sp>
      <p:sp>
        <p:nvSpPr>
          <p:cNvPr id="101393" name="Rectangle 12"/>
          <p:cNvSpPr>
            <a:spLocks noChangeArrowheads="1"/>
          </p:cNvSpPr>
          <p:nvPr/>
        </p:nvSpPr>
        <p:spPr bwMode="auto">
          <a:xfrm>
            <a:off x="2344959" y="1993547"/>
            <a:ext cx="962025" cy="164306"/>
          </a:xfrm>
          <a:prstGeom prst="rect">
            <a:avLst/>
          </a:prstGeom>
          <a:solidFill>
            <a:schemeClr val="bg1">
              <a:alpha val="49019"/>
            </a:schemeClr>
          </a:solidFill>
          <a:ln w="9525">
            <a:solidFill>
              <a:schemeClr val="tx1"/>
            </a:solidFill>
            <a:miter lim="800000"/>
            <a:headEnd/>
            <a:tailEnd/>
          </a:ln>
          <a:effectLst>
            <a:prstShdw prst="shdw17" dist="17961" dir="2700000">
              <a:srgbClr val="808080">
                <a:alpha val="74997"/>
              </a:srgbClr>
            </a:prstShdw>
          </a:effectLst>
        </p:spPr>
        <p:txBody>
          <a:bodyPr wrap="none" lIns="34143" tIns="34143" rIns="34143" bIns="34143" anchor="ctr"/>
          <a:lstStyle>
            <a:lvl1pPr marL="125413" defTabSz="1008063" eaLnBrk="0">
              <a:defRPr sz="2400">
                <a:solidFill>
                  <a:schemeClr val="tx1"/>
                </a:solidFill>
                <a:latin typeface="Arial" panose="020B0604020202020204" pitchFamily="34" charset="0"/>
                <a:ea typeface="MS PGothic" panose="020B0600070205080204" pitchFamily="34" charset="-128"/>
              </a:defRPr>
            </a:lvl1pPr>
            <a:lvl2pPr defTabSz="1008063" eaLnBrk="0">
              <a:defRPr sz="2400">
                <a:solidFill>
                  <a:schemeClr val="tx1"/>
                </a:solidFill>
                <a:latin typeface="Arial" panose="020B0604020202020204" pitchFamily="34" charset="0"/>
                <a:ea typeface="MS PGothic" panose="020B0600070205080204" pitchFamily="34" charset="-128"/>
              </a:defRPr>
            </a:lvl2pPr>
            <a:lvl3pPr defTabSz="1008063" eaLnBrk="0">
              <a:defRPr sz="2400">
                <a:solidFill>
                  <a:schemeClr val="tx1"/>
                </a:solidFill>
                <a:latin typeface="Arial" panose="020B0604020202020204" pitchFamily="34" charset="0"/>
                <a:ea typeface="MS PGothic" panose="020B0600070205080204" pitchFamily="34" charset="-128"/>
              </a:defRPr>
            </a:lvl3pPr>
            <a:lvl4pPr defTabSz="1008063" eaLnBrk="0">
              <a:defRPr sz="2400">
                <a:solidFill>
                  <a:schemeClr val="tx1"/>
                </a:solidFill>
                <a:latin typeface="Arial" panose="020B0604020202020204" pitchFamily="34" charset="0"/>
                <a:ea typeface="MS PGothic" panose="020B0600070205080204" pitchFamily="34" charset="-128"/>
              </a:defRPr>
            </a:lvl4pPr>
            <a:lvl5pPr defTabSz="1008063" eaLnBrk="0">
              <a:defRPr sz="2400">
                <a:solidFill>
                  <a:schemeClr val="tx1"/>
                </a:solidFill>
                <a:latin typeface="Arial" panose="020B0604020202020204" pitchFamily="34" charset="0"/>
                <a:ea typeface="MS PGothic" panose="020B0600070205080204" pitchFamily="34" charset="-128"/>
              </a:defRPr>
            </a:lvl5pPr>
            <a:lvl6pPr marL="25146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fontAlgn="base">
              <a:spcBef>
                <a:spcPct val="20000"/>
              </a:spcBef>
              <a:spcAft>
                <a:spcPct val="0"/>
              </a:spcAft>
              <a:defRPr/>
            </a:pPr>
            <a:r>
              <a:rPr kumimoji="1" lang="en-US" sz="680" b="1" dirty="0">
                <a:solidFill>
                  <a:srgbClr val="000000"/>
                </a:solidFill>
              </a:rPr>
              <a:t>Customer  Info</a:t>
            </a:r>
          </a:p>
        </p:txBody>
      </p:sp>
      <p:sp>
        <p:nvSpPr>
          <p:cNvPr id="101395" name="Rectangle 12"/>
          <p:cNvSpPr>
            <a:spLocks noChangeArrowheads="1"/>
          </p:cNvSpPr>
          <p:nvPr/>
        </p:nvSpPr>
        <p:spPr bwMode="auto">
          <a:xfrm>
            <a:off x="4585976" y="1986741"/>
            <a:ext cx="962025" cy="263540"/>
          </a:xfrm>
          <a:prstGeom prst="rect">
            <a:avLst/>
          </a:prstGeom>
          <a:solidFill>
            <a:schemeClr val="bg1">
              <a:alpha val="49019"/>
            </a:schemeClr>
          </a:solidFill>
          <a:ln w="9525">
            <a:solidFill>
              <a:schemeClr val="tx1"/>
            </a:solidFill>
            <a:miter lim="800000"/>
            <a:headEnd/>
            <a:tailEnd/>
          </a:ln>
          <a:effectLst>
            <a:prstShdw prst="shdw17" dist="17961" dir="2700000">
              <a:srgbClr val="808080">
                <a:alpha val="74997"/>
              </a:srgbClr>
            </a:prstShdw>
          </a:effectLst>
        </p:spPr>
        <p:txBody>
          <a:bodyPr lIns="34143" tIns="34143" rIns="34143" bIns="34143" anchor="ctr"/>
          <a:lstStyle>
            <a:lvl1pPr marL="125413" defTabSz="1008063" eaLnBrk="0">
              <a:defRPr sz="2400">
                <a:solidFill>
                  <a:schemeClr val="tx1"/>
                </a:solidFill>
                <a:latin typeface="Arial" panose="020B0604020202020204" pitchFamily="34" charset="0"/>
                <a:ea typeface="MS PGothic" panose="020B0600070205080204" pitchFamily="34" charset="-128"/>
              </a:defRPr>
            </a:lvl1pPr>
            <a:lvl2pPr defTabSz="1008063" eaLnBrk="0">
              <a:defRPr sz="2400">
                <a:solidFill>
                  <a:schemeClr val="tx1"/>
                </a:solidFill>
                <a:latin typeface="Arial" panose="020B0604020202020204" pitchFamily="34" charset="0"/>
                <a:ea typeface="MS PGothic" panose="020B0600070205080204" pitchFamily="34" charset="-128"/>
              </a:defRPr>
            </a:lvl2pPr>
            <a:lvl3pPr defTabSz="1008063" eaLnBrk="0">
              <a:defRPr sz="2400">
                <a:solidFill>
                  <a:schemeClr val="tx1"/>
                </a:solidFill>
                <a:latin typeface="Arial" panose="020B0604020202020204" pitchFamily="34" charset="0"/>
                <a:ea typeface="MS PGothic" panose="020B0600070205080204" pitchFamily="34" charset="-128"/>
              </a:defRPr>
            </a:lvl3pPr>
            <a:lvl4pPr defTabSz="1008063" eaLnBrk="0">
              <a:defRPr sz="2400">
                <a:solidFill>
                  <a:schemeClr val="tx1"/>
                </a:solidFill>
                <a:latin typeface="Arial" panose="020B0604020202020204" pitchFamily="34" charset="0"/>
                <a:ea typeface="MS PGothic" panose="020B0600070205080204" pitchFamily="34" charset="-128"/>
              </a:defRPr>
            </a:lvl4pPr>
            <a:lvl5pPr defTabSz="1008063" eaLnBrk="0">
              <a:defRPr sz="2400">
                <a:solidFill>
                  <a:schemeClr val="tx1"/>
                </a:solidFill>
                <a:latin typeface="Arial" panose="020B0604020202020204" pitchFamily="34" charset="0"/>
                <a:ea typeface="MS PGothic" panose="020B0600070205080204" pitchFamily="34" charset="-128"/>
              </a:defRPr>
            </a:lvl5pPr>
            <a:lvl6pPr marL="25146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fontAlgn="base">
              <a:spcBef>
                <a:spcPct val="20000"/>
              </a:spcBef>
              <a:spcAft>
                <a:spcPct val="0"/>
              </a:spcAft>
              <a:defRPr/>
            </a:pPr>
            <a:r>
              <a:rPr kumimoji="1" lang="en-US" sz="680" b="1" dirty="0">
                <a:solidFill>
                  <a:srgbClr val="000000"/>
                </a:solidFill>
              </a:rPr>
              <a:t>Loan Servicing History</a:t>
            </a:r>
          </a:p>
        </p:txBody>
      </p:sp>
      <p:sp>
        <p:nvSpPr>
          <p:cNvPr id="48" name="Rectangle 13"/>
          <p:cNvSpPr>
            <a:spLocks noChangeArrowheads="1"/>
          </p:cNvSpPr>
          <p:nvPr/>
        </p:nvSpPr>
        <p:spPr bwMode="auto">
          <a:xfrm>
            <a:off x="7409383" y="1099114"/>
            <a:ext cx="1478839" cy="974489"/>
          </a:xfrm>
          <a:prstGeom prst="rect">
            <a:avLst/>
          </a:prstGeom>
          <a:solidFill>
            <a:schemeClr val="bg1">
              <a:alpha val="49019"/>
            </a:schemeClr>
          </a:solidFill>
          <a:ln w="9525">
            <a:solidFill>
              <a:schemeClr val="tx1"/>
            </a:solidFill>
            <a:miter lim="800000"/>
            <a:headEnd/>
            <a:tailEnd/>
          </a:ln>
          <a:effectLst>
            <a:prstShdw prst="shdw17" dist="17961" dir="2700000">
              <a:srgbClr val="808080">
                <a:alpha val="74997"/>
              </a:srgbClr>
            </a:prstShdw>
          </a:effectLst>
        </p:spPr>
        <p:txBody>
          <a:bodyPr lIns="34143" tIns="34143" rIns="34143" bIns="34143" anchor="ctr"/>
          <a:lstStyle>
            <a:lvl1pPr marL="125413" defTabSz="1008063" eaLnBrk="0">
              <a:defRPr sz="2400">
                <a:solidFill>
                  <a:schemeClr val="tx1"/>
                </a:solidFill>
                <a:latin typeface="Arial" panose="020B0604020202020204" pitchFamily="34" charset="0"/>
                <a:ea typeface="MS PGothic" panose="020B0600070205080204" pitchFamily="34" charset="-128"/>
              </a:defRPr>
            </a:lvl1pPr>
            <a:lvl2pPr defTabSz="1008063" eaLnBrk="0">
              <a:defRPr sz="2400">
                <a:solidFill>
                  <a:schemeClr val="tx1"/>
                </a:solidFill>
                <a:latin typeface="Arial" panose="020B0604020202020204" pitchFamily="34" charset="0"/>
                <a:ea typeface="MS PGothic" panose="020B0600070205080204" pitchFamily="34" charset="-128"/>
              </a:defRPr>
            </a:lvl2pPr>
            <a:lvl3pPr defTabSz="1008063" eaLnBrk="0">
              <a:defRPr sz="2400">
                <a:solidFill>
                  <a:schemeClr val="tx1"/>
                </a:solidFill>
                <a:latin typeface="Arial" panose="020B0604020202020204" pitchFamily="34" charset="0"/>
                <a:ea typeface="MS PGothic" panose="020B0600070205080204" pitchFamily="34" charset="-128"/>
              </a:defRPr>
            </a:lvl3pPr>
            <a:lvl4pPr defTabSz="1008063" eaLnBrk="0">
              <a:defRPr sz="2400">
                <a:solidFill>
                  <a:schemeClr val="tx1"/>
                </a:solidFill>
                <a:latin typeface="Arial" panose="020B0604020202020204" pitchFamily="34" charset="0"/>
                <a:ea typeface="MS PGothic" panose="020B0600070205080204" pitchFamily="34" charset="-128"/>
              </a:defRPr>
            </a:lvl4pPr>
            <a:lvl5pPr defTabSz="1008063" eaLnBrk="0">
              <a:defRPr sz="2400">
                <a:solidFill>
                  <a:schemeClr val="tx1"/>
                </a:solidFill>
                <a:latin typeface="Arial" panose="020B0604020202020204" pitchFamily="34" charset="0"/>
                <a:ea typeface="MS PGothic" panose="020B0600070205080204" pitchFamily="34" charset="-128"/>
              </a:defRPr>
            </a:lvl5pPr>
            <a:lvl6pPr marL="25146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10080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fontAlgn="base">
              <a:spcBef>
                <a:spcPct val="20000"/>
              </a:spcBef>
              <a:spcAft>
                <a:spcPct val="0"/>
              </a:spcAft>
              <a:defRPr/>
            </a:pPr>
            <a:endParaRPr kumimoji="1" lang="en-US" sz="749" b="1" dirty="0">
              <a:solidFill>
                <a:srgbClr val="000000"/>
              </a:solidFill>
            </a:endParaRPr>
          </a:p>
          <a:p>
            <a:pPr algn="ctr" fontAlgn="base">
              <a:spcBef>
                <a:spcPct val="20000"/>
              </a:spcBef>
              <a:spcAft>
                <a:spcPct val="0"/>
              </a:spcAft>
              <a:defRPr/>
            </a:pPr>
            <a:endParaRPr kumimoji="1" lang="en-US" sz="749" b="1" dirty="0">
              <a:solidFill>
                <a:srgbClr val="000000"/>
              </a:solidFill>
            </a:endParaRPr>
          </a:p>
          <a:p>
            <a:pPr algn="ctr" fontAlgn="base">
              <a:spcBef>
                <a:spcPct val="20000"/>
              </a:spcBef>
              <a:spcAft>
                <a:spcPct val="0"/>
              </a:spcAft>
              <a:defRPr/>
            </a:pPr>
            <a:endParaRPr kumimoji="1" lang="en-US" sz="1000" dirty="0">
              <a:solidFill>
                <a:srgbClr val="000000"/>
              </a:solidFill>
            </a:endParaRPr>
          </a:p>
          <a:p>
            <a:pPr algn="ctr" fontAlgn="base">
              <a:spcBef>
                <a:spcPct val="20000"/>
              </a:spcBef>
              <a:spcAft>
                <a:spcPct val="0"/>
              </a:spcAft>
              <a:defRPr/>
            </a:pPr>
            <a:r>
              <a:rPr kumimoji="1" lang="en-US" sz="1000" dirty="0">
                <a:solidFill>
                  <a:srgbClr val="000000"/>
                </a:solidFill>
              </a:rPr>
              <a:t>External Data: economic, market, geopolitical</a:t>
            </a:r>
          </a:p>
        </p:txBody>
      </p:sp>
      <p:sp>
        <p:nvSpPr>
          <p:cNvPr id="2" name="Rectangle: Rounded Corners 1">
            <a:extLst>
              <a:ext uri="{FF2B5EF4-FFF2-40B4-BE49-F238E27FC236}">
                <a16:creationId xmlns:a16="http://schemas.microsoft.com/office/drawing/2014/main" id="{61E144EA-BC9F-43B9-8200-9F7A528339EE}"/>
              </a:ext>
            </a:extLst>
          </p:cNvPr>
          <p:cNvSpPr/>
          <p:nvPr/>
        </p:nvSpPr>
        <p:spPr>
          <a:xfrm>
            <a:off x="179598" y="961439"/>
            <a:ext cx="1048502" cy="27892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Client</a:t>
            </a:r>
          </a:p>
        </p:txBody>
      </p:sp>
      <p:sp>
        <p:nvSpPr>
          <p:cNvPr id="39" name="Rectangle: Rounded Corners 38">
            <a:extLst>
              <a:ext uri="{FF2B5EF4-FFF2-40B4-BE49-F238E27FC236}">
                <a16:creationId xmlns:a16="http://schemas.microsoft.com/office/drawing/2014/main" id="{3E390E38-6D47-45C0-92FE-F426DAFF22C5}"/>
              </a:ext>
            </a:extLst>
          </p:cNvPr>
          <p:cNvSpPr/>
          <p:nvPr/>
        </p:nvSpPr>
        <p:spPr>
          <a:xfrm>
            <a:off x="331998" y="1113839"/>
            <a:ext cx="1048502" cy="27892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Client</a:t>
            </a:r>
          </a:p>
        </p:txBody>
      </p:sp>
      <p:sp>
        <p:nvSpPr>
          <p:cNvPr id="40" name="Rectangle: Rounded Corners 39">
            <a:extLst>
              <a:ext uri="{FF2B5EF4-FFF2-40B4-BE49-F238E27FC236}">
                <a16:creationId xmlns:a16="http://schemas.microsoft.com/office/drawing/2014/main" id="{139BA2CA-BE90-4256-8AAC-D05432B3DF21}"/>
              </a:ext>
            </a:extLst>
          </p:cNvPr>
          <p:cNvSpPr/>
          <p:nvPr/>
        </p:nvSpPr>
        <p:spPr>
          <a:xfrm>
            <a:off x="484398" y="1266239"/>
            <a:ext cx="1048502" cy="27892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Client</a:t>
            </a:r>
          </a:p>
        </p:txBody>
      </p:sp>
      <p:sp>
        <p:nvSpPr>
          <p:cNvPr id="42" name="Rounded Rectangle 72">
            <a:extLst>
              <a:ext uri="{FF2B5EF4-FFF2-40B4-BE49-F238E27FC236}">
                <a16:creationId xmlns:a16="http://schemas.microsoft.com/office/drawing/2014/main" id="{36211DB9-6F55-4332-86D9-64CC278FC2F5}"/>
              </a:ext>
            </a:extLst>
          </p:cNvPr>
          <p:cNvSpPr>
            <a:spLocks noChangeArrowheads="1"/>
          </p:cNvSpPr>
          <p:nvPr/>
        </p:nvSpPr>
        <p:spPr bwMode="auto">
          <a:xfrm>
            <a:off x="7498560" y="1158586"/>
            <a:ext cx="1329928" cy="378711"/>
          </a:xfrm>
          <a:prstGeom prst="roundRect">
            <a:avLst>
              <a:gd name="adj" fmla="val 16667"/>
            </a:avLst>
          </a:prstGeom>
          <a:solidFill>
            <a:srgbClr val="7ACBE0"/>
          </a:solidFill>
          <a:ln w="9525">
            <a:solidFill>
              <a:srgbClr val="1F497D"/>
            </a:solidFill>
            <a:round/>
            <a:headEnd/>
            <a:tailEnd/>
          </a:ln>
          <a:effectLst>
            <a:outerShdw blurRad="40000" dist="23000" dir="5400000" rotWithShape="0">
              <a:srgbClr val="7ACBE0">
                <a:alpha val="34999"/>
              </a:srgbClr>
            </a:outerShdw>
          </a:effectLst>
        </p:spPr>
        <p:txBody>
          <a:bodyPr anchor="ctr"/>
          <a:lstStyle/>
          <a:p>
            <a:pPr algn="ctr" defTabSz="622089" fontAlgn="base">
              <a:spcBef>
                <a:spcPct val="0"/>
              </a:spcBef>
              <a:spcAft>
                <a:spcPct val="0"/>
              </a:spcAft>
              <a:defRPr/>
            </a:pPr>
            <a:r>
              <a:rPr lang="en-GB" sz="1088" dirty="0">
                <a:solidFill>
                  <a:srgbClr val="1F497D"/>
                </a:solidFill>
                <a:ea typeface="ＭＳ Ｐゴシック" charset="0"/>
              </a:rPr>
              <a:t>Analysis of External Data</a:t>
            </a:r>
          </a:p>
        </p:txBody>
      </p:sp>
      <p:sp>
        <p:nvSpPr>
          <p:cNvPr id="8" name="Arrow: Left 7">
            <a:extLst>
              <a:ext uri="{FF2B5EF4-FFF2-40B4-BE49-F238E27FC236}">
                <a16:creationId xmlns:a16="http://schemas.microsoft.com/office/drawing/2014/main" id="{0084BC13-3E6A-40B3-902A-B812F4F36CB5}"/>
              </a:ext>
            </a:extLst>
          </p:cNvPr>
          <p:cNvSpPr/>
          <p:nvPr/>
        </p:nvSpPr>
        <p:spPr>
          <a:xfrm>
            <a:off x="6495717" y="1273681"/>
            <a:ext cx="1002843" cy="216631"/>
          </a:xfrm>
          <a:prstGeom prst="leftArrow">
            <a:avLst/>
          </a:prstGeom>
          <a:solidFill>
            <a:srgbClr val="3366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34">
            <a:extLst>
              <a:ext uri="{FF2B5EF4-FFF2-40B4-BE49-F238E27FC236}">
                <a16:creationId xmlns:a16="http://schemas.microsoft.com/office/drawing/2014/main" id="{7E057DEE-5E9F-4565-87E2-69673059940C}"/>
              </a:ext>
            </a:extLst>
          </p:cNvPr>
          <p:cNvSpPr txBox="1">
            <a:spLocks noChangeArrowheads="1"/>
          </p:cNvSpPr>
          <p:nvPr/>
        </p:nvSpPr>
        <p:spPr bwMode="auto">
          <a:xfrm>
            <a:off x="6590827" y="2394874"/>
            <a:ext cx="1815465" cy="1396608"/>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8564" tIns="34283" rIns="68564" bIns="34283"/>
          <a:lstStyle>
            <a:lvl1pPr defTabSz="503238" eaLnBrk="0">
              <a:defRPr sz="2400">
                <a:solidFill>
                  <a:schemeClr val="tx1"/>
                </a:solidFill>
                <a:latin typeface="Arial" panose="020B0604020202020204" pitchFamily="34" charset="0"/>
                <a:ea typeface="MS PGothic" panose="020B0600070205080204" pitchFamily="34" charset="-128"/>
              </a:defRPr>
            </a:lvl1pPr>
            <a:lvl2pPr defTabSz="503238" eaLnBrk="0">
              <a:defRPr sz="2400">
                <a:solidFill>
                  <a:schemeClr val="tx1"/>
                </a:solidFill>
                <a:latin typeface="Arial" panose="020B0604020202020204" pitchFamily="34" charset="0"/>
                <a:ea typeface="MS PGothic" panose="020B0600070205080204" pitchFamily="34" charset="-128"/>
              </a:defRPr>
            </a:lvl2pPr>
            <a:lvl3pPr defTabSz="503238" eaLnBrk="0">
              <a:defRPr sz="2400">
                <a:solidFill>
                  <a:schemeClr val="tx1"/>
                </a:solidFill>
                <a:latin typeface="Arial" panose="020B0604020202020204" pitchFamily="34" charset="0"/>
                <a:ea typeface="MS PGothic" panose="020B0600070205080204" pitchFamily="34" charset="-128"/>
              </a:defRPr>
            </a:lvl3pPr>
            <a:lvl4pPr defTabSz="503238" eaLnBrk="0">
              <a:defRPr sz="2400">
                <a:solidFill>
                  <a:schemeClr val="tx1"/>
                </a:solidFill>
                <a:latin typeface="Arial" panose="020B0604020202020204" pitchFamily="34" charset="0"/>
                <a:ea typeface="MS PGothic" panose="020B0600070205080204" pitchFamily="34" charset="-128"/>
              </a:defRPr>
            </a:lvl4pPr>
            <a:lvl5pPr defTabSz="503238" eaLnBrk="0">
              <a:defRPr sz="2400">
                <a:solidFill>
                  <a:schemeClr val="tx1"/>
                </a:solidFill>
                <a:latin typeface="Arial" panose="020B0604020202020204" pitchFamily="34" charset="0"/>
                <a:ea typeface="MS PGothic" panose="020B0600070205080204" pitchFamily="34" charset="-128"/>
              </a:defRPr>
            </a:lvl5pPr>
            <a:lvl6pPr marL="25146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6pPr>
            <a:lvl7pPr marL="29718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7pPr>
            <a:lvl8pPr marL="34290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8pPr>
            <a:lvl9pPr marL="3886200" indent="-228600" defTabSz="503238"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tx1"/>
                </a:solidFill>
                <a:latin typeface="Arial" panose="020B0604020202020204" pitchFamily="34" charset="0"/>
                <a:ea typeface="MS PGothic" panose="020B0600070205080204" pitchFamily="34" charset="-128"/>
              </a:defRPr>
            </a:lvl9pPr>
          </a:lstStyle>
          <a:p>
            <a:pPr algn="ctr" eaLnBrk="1" fontAlgn="base">
              <a:spcBef>
                <a:spcPct val="0"/>
              </a:spcBef>
              <a:spcAft>
                <a:spcPct val="0"/>
              </a:spcAft>
              <a:defRPr/>
            </a:pPr>
            <a:r>
              <a:rPr lang="en-GB" sz="1200" dirty="0">
                <a:solidFill>
                  <a:srgbClr val="000600"/>
                </a:solidFill>
              </a:rPr>
              <a:t>Insight from external data, triggering real-time analytics on transactional / systems data</a:t>
            </a:r>
          </a:p>
        </p:txBody>
      </p:sp>
    </p:spTree>
    <p:extLst>
      <p:ext uri="{BB962C8B-B14F-4D97-AF65-F5344CB8AC3E}">
        <p14:creationId xmlns:p14="http://schemas.microsoft.com/office/powerpoint/2010/main" val="420798492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68000"/>
            <a:ext cx="5988844" cy="276999"/>
          </a:xfrm>
        </p:spPr>
        <p:txBody>
          <a:bodyPr/>
          <a:lstStyle/>
          <a:p>
            <a:r>
              <a:rPr lang="en-US" dirty="0"/>
              <a:t>Agenda</a:t>
            </a:r>
          </a:p>
        </p:txBody>
      </p:sp>
      <p:sp>
        <p:nvSpPr>
          <p:cNvPr id="6" name="TextBox 5"/>
          <p:cNvSpPr txBox="1"/>
          <p:nvPr/>
        </p:nvSpPr>
        <p:spPr>
          <a:xfrm>
            <a:off x="144780" y="422553"/>
            <a:ext cx="8837870" cy="30162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Analytics Industry Trends </a:t>
            </a:r>
          </a:p>
          <a:p>
            <a:pPr marL="285750" indent="-285750">
              <a:buFont typeface="Wingdings" panose="05000000000000000000" pitchFamily="2" charset="2"/>
              <a:buChar char="Ø"/>
            </a:pPr>
            <a:r>
              <a:rPr lang="en-US" sz="2000" dirty="0"/>
              <a:t>Focus for IBM Z: Analytics &amp; Cognitive</a:t>
            </a:r>
          </a:p>
          <a:p>
            <a:pPr marL="742950" lvl="1" indent="-285750">
              <a:buFont typeface="Wingdings" panose="05000000000000000000" pitchFamily="2" charset="2"/>
              <a:buChar char="Ø"/>
            </a:pPr>
            <a:r>
              <a:rPr lang="en-US" sz="1600" dirty="0"/>
              <a:t>Federation, Integration, Enablement, Modern Interfaces</a:t>
            </a:r>
          </a:p>
          <a:p>
            <a:pPr marL="285750" indent="-285750">
              <a:buFont typeface="Wingdings" panose="05000000000000000000" pitchFamily="2" charset="2"/>
              <a:buChar char="Ø"/>
            </a:pPr>
            <a:r>
              <a:rPr lang="en-US" sz="2000" dirty="0"/>
              <a:t>Key Use Cases </a:t>
            </a:r>
          </a:p>
          <a:p>
            <a:pPr marL="285750" indent="-285750">
              <a:buFont typeface="Wingdings" panose="05000000000000000000" pitchFamily="2" charset="2"/>
              <a:buChar char="Ø"/>
            </a:pPr>
            <a:r>
              <a:rPr lang="en-US" sz="2000" dirty="0"/>
              <a:t>IBM Open Data Analytics for z/OS:  Foundation for Enterprise Analytics &amp; Machine Learning</a:t>
            </a:r>
          </a:p>
          <a:p>
            <a:pPr marL="285750" indent="-285750">
              <a:buFont typeface="Wingdings" panose="05000000000000000000" pitchFamily="2" charset="2"/>
              <a:buChar char="Ø"/>
            </a:pPr>
            <a:r>
              <a:rPr lang="en-US" sz="2000" dirty="0"/>
              <a:t>Enhanced Value with IBM z14 </a:t>
            </a:r>
          </a:p>
          <a:p>
            <a:pPr marL="285750" indent="-285750">
              <a:buFont typeface="Wingdings" panose="05000000000000000000" pitchFamily="2" charset="2"/>
              <a:buChar char="Ø"/>
            </a:pPr>
            <a:r>
              <a:rPr lang="en-US" sz="2000" dirty="0"/>
              <a:t>Complementary Function with DB2 Analytics Accelerator</a:t>
            </a:r>
          </a:p>
          <a:p>
            <a:pPr marL="285750" indent="-285750">
              <a:buFont typeface="Wingdings" panose="05000000000000000000" pitchFamily="2" charset="2"/>
              <a:buChar char="Ø"/>
            </a:pPr>
            <a:r>
              <a:rPr lang="en-US" sz="2000" dirty="0"/>
              <a:t>Getting Started</a:t>
            </a:r>
          </a:p>
          <a:p>
            <a:pPr marL="285750" indent="-285750">
              <a:buFont typeface="Wingdings" panose="05000000000000000000" pitchFamily="2" charset="2"/>
              <a:buChar char="Ø"/>
            </a:pPr>
            <a:endParaRPr lang="en-US" sz="1400" dirty="0"/>
          </a:p>
        </p:txBody>
      </p:sp>
    </p:spTree>
    <p:extLst>
      <p:ext uri="{BB962C8B-B14F-4D97-AF65-F5344CB8AC3E}">
        <p14:creationId xmlns:p14="http://schemas.microsoft.com/office/powerpoint/2010/main" val="1100835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1706300"/>
            <a:ext cx="5988844" cy="276999"/>
          </a:xfrm>
        </p:spPr>
        <p:txBody>
          <a:bodyPr/>
          <a:lstStyle/>
          <a:p>
            <a:r>
              <a:rPr lang="en-US" dirty="0"/>
              <a:t>IBM Open Data Analytics for z/OS:  </a:t>
            </a:r>
            <a:br>
              <a:rPr lang="en-US" dirty="0"/>
            </a:br>
            <a:r>
              <a:rPr lang="en-US" dirty="0"/>
              <a:t>Foundation for Enterprise Analytics &amp; Machine Learning</a:t>
            </a:r>
          </a:p>
        </p:txBody>
      </p:sp>
    </p:spTree>
    <p:extLst>
      <p:ext uri="{BB962C8B-B14F-4D97-AF65-F5344CB8AC3E}">
        <p14:creationId xmlns:p14="http://schemas.microsoft.com/office/powerpoint/2010/main" val="2025160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5143500"/>
          </a:xfrm>
          <a:prstGeom prst="rect">
            <a:avLst/>
          </a:prstGeom>
          <a:gradFill rotWithShape="1">
            <a:gsLst>
              <a:gs pos="0">
                <a:srgbClr val="00688F"/>
              </a:gs>
              <a:gs pos="100000">
                <a:srgbClr val="00688F">
                  <a:gamma/>
                  <a:shade val="46275"/>
                  <a:invGamma/>
                </a:srgbClr>
              </a:gs>
            </a:gsLst>
            <a:lin ang="5400000" scaled="1"/>
          </a:gradFill>
          <a:ln w="25400" algn="ctr">
            <a:noFill/>
            <a:miter lim="800000"/>
            <a:headEnd/>
            <a:tailEnd/>
          </a:ln>
          <a:effectLst>
            <a:outerShdw dist="23000" dir="5400000" rotWithShape="0">
              <a:srgbClr val="000000">
                <a:alpha val="34999"/>
              </a:srgbClr>
            </a:outerShdw>
          </a:effectLst>
        </p:spPr>
        <p:txBody>
          <a:bodyPr lIns="34286" tIns="17144" rIns="34286" bIns="17144" anchor="ctr"/>
          <a:lstStyle/>
          <a:p>
            <a:pPr algn="ctr" defTabSz="309563" hangingPunct="0"/>
            <a:endParaRPr lang="en-US" sz="2000">
              <a:solidFill>
                <a:prstClr val="white"/>
              </a:solidFill>
              <a:latin typeface="Calibri" pitchFamily="34" charset="0"/>
              <a:ea typeface="MS PGothic" pitchFamily="34" charset="-128"/>
              <a:sym typeface="Helvetica Light" pitchFamily="34" charset="0"/>
            </a:endParaRPr>
          </a:p>
        </p:txBody>
      </p:sp>
      <p:pic>
        <p:nvPicPr>
          <p:cNvPr id="128004" name="Picture 222" descr="C:\Users\IBM_ADMIN\Desktop\png\IBM_zNext_311.png"/>
          <p:cNvPicPr>
            <a:picLocks noChangeAspect="1" noChangeArrowheads="1"/>
          </p:cNvPicPr>
          <p:nvPr/>
        </p:nvPicPr>
        <p:blipFill>
          <a:blip r:embed="rId3"/>
          <a:srcRect/>
          <a:stretch>
            <a:fillRect/>
          </a:stretch>
        </p:blipFill>
        <p:spPr bwMode="auto">
          <a:xfrm>
            <a:off x="2990850" y="833438"/>
            <a:ext cx="3005138" cy="3419475"/>
          </a:xfrm>
          <a:prstGeom prst="rect">
            <a:avLst/>
          </a:prstGeom>
          <a:noFill/>
          <a:ln w="9525">
            <a:noFill/>
            <a:miter lim="800000"/>
            <a:headEnd/>
            <a:tailEnd/>
          </a:ln>
        </p:spPr>
      </p:pic>
      <p:sp>
        <p:nvSpPr>
          <p:cNvPr id="163" name="TextBox 162"/>
          <p:cNvSpPr txBox="1">
            <a:spLocks noChangeArrowheads="1"/>
          </p:cNvSpPr>
          <p:nvPr/>
        </p:nvSpPr>
        <p:spPr bwMode="auto">
          <a:xfrm>
            <a:off x="5821363" y="1617663"/>
            <a:ext cx="1706562" cy="217487"/>
          </a:xfrm>
          <a:prstGeom prst="rect">
            <a:avLst/>
          </a:prstGeom>
          <a:noFill/>
          <a:ln w="9525">
            <a:noFill/>
            <a:miter lim="800000"/>
            <a:headEnd/>
            <a:tailEnd/>
          </a:ln>
        </p:spPr>
        <p:txBody>
          <a:bodyPr lIns="34286" tIns="17144" rIns="34286" bIns="17144">
            <a:spAutoFit/>
          </a:bodyPr>
          <a:lstStyle/>
          <a:p>
            <a:pPr algn="ctr" eaLnBrk="0" hangingPunct="0"/>
            <a:r>
              <a:rPr lang="en-US" sz="1200">
                <a:solidFill>
                  <a:prstClr val="white"/>
                </a:solidFill>
                <a:latin typeface="Calibri" pitchFamily="34" charset="0"/>
                <a:ea typeface="MS PGothic" pitchFamily="34" charset="-128"/>
                <a:sym typeface="Helvetica Light" pitchFamily="34" charset="0"/>
              </a:rPr>
              <a:t>Business Applications</a:t>
            </a:r>
          </a:p>
        </p:txBody>
      </p:sp>
      <p:sp>
        <p:nvSpPr>
          <p:cNvPr id="153" name="圆柱形 4"/>
          <p:cNvSpPr>
            <a:spLocks noChangeArrowheads="1"/>
          </p:cNvSpPr>
          <p:nvPr/>
        </p:nvSpPr>
        <p:spPr bwMode="auto">
          <a:xfrm>
            <a:off x="4856532" y="3166666"/>
            <a:ext cx="658813" cy="296862"/>
          </a:xfrm>
          <a:prstGeom prst="can">
            <a:avLst>
              <a:gd name="adj" fmla="val 25000"/>
            </a:avLst>
          </a:prstGeom>
          <a:gradFill rotWithShape="0">
            <a:gsLst>
              <a:gs pos="0">
                <a:srgbClr val="F8F9FF"/>
              </a:gs>
              <a:gs pos="74001">
                <a:srgbClr val="A6A6A6"/>
              </a:gs>
              <a:gs pos="83000">
                <a:srgbClr val="A6A6A6"/>
              </a:gs>
              <a:gs pos="100000">
                <a:srgbClr val="A6A6A6"/>
              </a:gs>
            </a:gsLst>
            <a:lin ang="5400000" scaled="1"/>
          </a:gradFill>
          <a:ln w="12700" algn="ctr">
            <a:solidFill>
              <a:schemeClr val="tx1"/>
            </a:solidFill>
            <a:miter lim="800000"/>
            <a:headEnd/>
            <a:tailEnd/>
          </a:ln>
        </p:spPr>
        <p:txBody>
          <a:bodyPr lIns="34286" tIns="17144" rIns="34286" bIns="17144" anchor="ctr"/>
          <a:lstStyle/>
          <a:p>
            <a:pPr algn="ctr" defTabSz="385763"/>
            <a:r>
              <a:rPr lang="en-US" altLang="zh-CN" sz="800" b="1">
                <a:solidFill>
                  <a:srgbClr val="000000"/>
                </a:solidFill>
                <a:latin typeface="Calibri" pitchFamily="34" charset="0"/>
                <a:sym typeface="Helvetica Light" pitchFamily="34" charset="0"/>
              </a:rPr>
              <a:t>Customer</a:t>
            </a:r>
            <a:endParaRPr lang="zh-CN" altLang="en-US" sz="800" b="1">
              <a:solidFill>
                <a:srgbClr val="000000"/>
              </a:solidFill>
              <a:latin typeface="Calibri" pitchFamily="34" charset="0"/>
              <a:sym typeface="Helvetica Light" pitchFamily="34" charset="0"/>
            </a:endParaRPr>
          </a:p>
        </p:txBody>
      </p:sp>
      <p:sp>
        <p:nvSpPr>
          <p:cNvPr id="154" name="圆柱形 4"/>
          <p:cNvSpPr>
            <a:spLocks noChangeArrowheads="1"/>
          </p:cNvSpPr>
          <p:nvPr/>
        </p:nvSpPr>
        <p:spPr bwMode="auto">
          <a:xfrm>
            <a:off x="3985082" y="3166665"/>
            <a:ext cx="661987" cy="296863"/>
          </a:xfrm>
          <a:prstGeom prst="can">
            <a:avLst>
              <a:gd name="adj" fmla="val 25000"/>
            </a:avLst>
          </a:prstGeom>
          <a:gradFill rotWithShape="0">
            <a:gsLst>
              <a:gs pos="0">
                <a:srgbClr val="F8F9FF"/>
              </a:gs>
              <a:gs pos="74001">
                <a:srgbClr val="A6A6A6"/>
              </a:gs>
              <a:gs pos="83000">
                <a:srgbClr val="A6A6A6"/>
              </a:gs>
              <a:gs pos="100000">
                <a:srgbClr val="A6A6A6"/>
              </a:gs>
            </a:gsLst>
            <a:lin ang="5400000" scaled="1"/>
          </a:gradFill>
          <a:ln w="12700" algn="ctr">
            <a:solidFill>
              <a:schemeClr val="tx1"/>
            </a:solidFill>
            <a:miter lim="800000"/>
            <a:headEnd/>
            <a:tailEnd/>
          </a:ln>
        </p:spPr>
        <p:txBody>
          <a:bodyPr lIns="34286" tIns="17144" rIns="34286" bIns="17144" anchor="ctr"/>
          <a:lstStyle/>
          <a:p>
            <a:pPr algn="ctr" defTabSz="385763"/>
            <a:r>
              <a:rPr lang="en-US" altLang="zh-CN" sz="800" b="1">
                <a:solidFill>
                  <a:srgbClr val="000000"/>
                </a:solidFill>
                <a:latin typeface="Calibri" pitchFamily="34" charset="0"/>
                <a:sym typeface="Helvetica Light" pitchFamily="34" charset="0"/>
              </a:rPr>
              <a:t>Transaction </a:t>
            </a:r>
            <a:endParaRPr lang="zh-CN" altLang="en-US" sz="800" b="1">
              <a:solidFill>
                <a:srgbClr val="000000"/>
              </a:solidFill>
              <a:latin typeface="Calibri" pitchFamily="34" charset="0"/>
              <a:sym typeface="Helvetica Light" pitchFamily="34" charset="0"/>
            </a:endParaRPr>
          </a:p>
        </p:txBody>
      </p:sp>
      <p:sp>
        <p:nvSpPr>
          <p:cNvPr id="155" name="圆柱形 4"/>
          <p:cNvSpPr>
            <a:spLocks noChangeArrowheads="1"/>
          </p:cNvSpPr>
          <p:nvPr/>
        </p:nvSpPr>
        <p:spPr bwMode="auto">
          <a:xfrm>
            <a:off x="3138488" y="3168206"/>
            <a:ext cx="660400" cy="296862"/>
          </a:xfrm>
          <a:prstGeom prst="can">
            <a:avLst>
              <a:gd name="adj" fmla="val 25000"/>
            </a:avLst>
          </a:prstGeom>
          <a:gradFill rotWithShape="0">
            <a:gsLst>
              <a:gs pos="0">
                <a:srgbClr val="F8F9FF"/>
              </a:gs>
              <a:gs pos="74001">
                <a:srgbClr val="A6A6A6"/>
              </a:gs>
              <a:gs pos="83000">
                <a:srgbClr val="A6A6A6"/>
              </a:gs>
              <a:gs pos="100000">
                <a:srgbClr val="A6A6A6"/>
              </a:gs>
            </a:gsLst>
            <a:lin ang="5400000" scaled="1"/>
          </a:gradFill>
          <a:ln w="12700" algn="ctr">
            <a:solidFill>
              <a:schemeClr val="tx1"/>
            </a:solidFill>
            <a:miter lim="800000"/>
            <a:headEnd/>
            <a:tailEnd/>
          </a:ln>
        </p:spPr>
        <p:txBody>
          <a:bodyPr lIns="34286" tIns="17144" rIns="34286" bIns="17144" anchor="ctr"/>
          <a:lstStyle/>
          <a:p>
            <a:pPr algn="ctr" defTabSz="385763"/>
            <a:r>
              <a:rPr lang="en-US" altLang="zh-CN" sz="800" b="1">
                <a:solidFill>
                  <a:prstClr val="black"/>
                </a:solidFill>
                <a:latin typeface="Calibri" pitchFamily="34" charset="0"/>
                <a:sym typeface="Helvetica Light" pitchFamily="34" charset="0"/>
              </a:rPr>
              <a:t>Merchant</a:t>
            </a:r>
            <a:endParaRPr lang="zh-CN" altLang="en-US" sz="800" b="1">
              <a:solidFill>
                <a:prstClr val="black"/>
              </a:solidFill>
              <a:latin typeface="Calibri" pitchFamily="34" charset="0"/>
              <a:sym typeface="Helvetica Light" pitchFamily="34" charset="0"/>
            </a:endParaRPr>
          </a:p>
        </p:txBody>
      </p:sp>
      <p:sp>
        <p:nvSpPr>
          <p:cNvPr id="242" name="Trapezoid 241"/>
          <p:cNvSpPr>
            <a:spLocks noChangeArrowheads="1"/>
          </p:cNvSpPr>
          <p:nvPr/>
        </p:nvSpPr>
        <p:spPr bwMode="auto">
          <a:xfrm rot="-5400000">
            <a:off x="5687219" y="1567656"/>
            <a:ext cx="469900" cy="1417638"/>
          </a:xfrm>
          <a:custGeom>
            <a:avLst/>
            <a:gdLst>
              <a:gd name="T0" fmla="*/ 625751 w 1251501"/>
              <a:gd name="T1" fmla="*/ 0 h 3782759"/>
              <a:gd name="T2" fmla="*/ 156438 w 1251501"/>
              <a:gd name="T3" fmla="*/ 1891380 h 3782759"/>
              <a:gd name="T4" fmla="*/ 625751 w 1251501"/>
              <a:gd name="T5" fmla="*/ 3782759 h 3782759"/>
              <a:gd name="T6" fmla="*/ 1095063 w 1251501"/>
              <a:gd name="T7" fmla="*/ 1891380 h 3782759"/>
              <a:gd name="T8" fmla="*/ 17694720 60000 65536"/>
              <a:gd name="T9" fmla="*/ 11796480 60000 65536"/>
              <a:gd name="T10" fmla="*/ 5898240 60000 65536"/>
              <a:gd name="T11" fmla="*/ 0 60000 65536"/>
              <a:gd name="T12" fmla="*/ 208584 w 1251501"/>
              <a:gd name="T13" fmla="*/ 630460 h 3782759"/>
              <a:gd name="T14" fmla="*/ 1042917 w 1251501"/>
              <a:gd name="T15" fmla="*/ 3782759 h 3782759"/>
            </a:gdLst>
            <a:ahLst/>
            <a:cxnLst>
              <a:cxn ang="T8">
                <a:pos x="T0" y="T1"/>
              </a:cxn>
              <a:cxn ang="T9">
                <a:pos x="T2" y="T3"/>
              </a:cxn>
              <a:cxn ang="T10">
                <a:pos x="T4" y="T5"/>
              </a:cxn>
              <a:cxn ang="T11">
                <a:pos x="T6" y="T7"/>
              </a:cxn>
            </a:cxnLst>
            <a:rect l="T12" t="T13" r="T14" b="T15"/>
            <a:pathLst>
              <a:path w="1251501" h="3782759">
                <a:moveTo>
                  <a:pt x="0" y="3782759"/>
                </a:moveTo>
                <a:lnTo>
                  <a:pt x="312875" y="0"/>
                </a:lnTo>
                <a:lnTo>
                  <a:pt x="938626" y="0"/>
                </a:lnTo>
                <a:lnTo>
                  <a:pt x="1251501" y="3782759"/>
                </a:lnTo>
                <a:close/>
              </a:path>
            </a:pathLst>
          </a:custGeom>
          <a:noFill/>
          <a:ln w="25400" algn="ctr">
            <a:solidFill>
              <a:schemeClr val="accent2"/>
            </a:solidFill>
            <a:miter lim="800000"/>
            <a:headEnd/>
            <a:tailEnd/>
          </a:ln>
        </p:spPr>
        <p:txBody>
          <a:bodyPr vert="eaVert" lIns="34286" tIns="17144" rIns="34286" bIns="17144" anchor="ctr"/>
          <a:lstStyle/>
          <a:p>
            <a:pPr algn="ctr"/>
            <a:endParaRPr lang="en-US" sz="1400">
              <a:solidFill>
                <a:prstClr val="white"/>
              </a:solidFill>
              <a:latin typeface="Calibri" pitchFamily="34" charset="0"/>
              <a:ea typeface="MS PGothic" pitchFamily="34" charset="-128"/>
              <a:sym typeface="Helvetica Light" pitchFamily="34" charset="0"/>
            </a:endParaRPr>
          </a:p>
        </p:txBody>
      </p:sp>
      <p:sp>
        <p:nvSpPr>
          <p:cNvPr id="250" name="TextBox 249"/>
          <p:cNvSpPr txBox="1">
            <a:spLocks noChangeArrowheads="1"/>
          </p:cNvSpPr>
          <p:nvPr/>
        </p:nvSpPr>
        <p:spPr bwMode="auto">
          <a:xfrm>
            <a:off x="1336675" y="3779838"/>
            <a:ext cx="982663" cy="307975"/>
          </a:xfrm>
          <a:prstGeom prst="rect">
            <a:avLst/>
          </a:prstGeom>
          <a:noFill/>
          <a:ln w="9525">
            <a:noFill/>
            <a:miter lim="800000"/>
            <a:headEnd/>
            <a:tailEnd/>
          </a:ln>
        </p:spPr>
        <p:txBody>
          <a:bodyPr lIns="34286" tIns="17144" rIns="34286" bIns="17144">
            <a:spAutoFit/>
          </a:bodyPr>
          <a:lstStyle/>
          <a:p>
            <a:pPr algn="ctr" eaLnBrk="0" hangingPunct="0"/>
            <a:r>
              <a:rPr lang="en-US" sz="900" b="1">
                <a:solidFill>
                  <a:prstClr val="white"/>
                </a:solidFill>
                <a:latin typeface="Calibri" pitchFamily="34" charset="0"/>
                <a:ea typeface="MS PGothic" pitchFamily="34" charset="-128"/>
                <a:sym typeface="Helvetica Light" pitchFamily="34" charset="0"/>
              </a:rPr>
              <a:t>Distributed Apache Spark</a:t>
            </a:r>
          </a:p>
        </p:txBody>
      </p:sp>
      <p:pic>
        <p:nvPicPr>
          <p:cNvPr id="128011" name="Picture 261" descr="notebook_spring_4-512.png"/>
          <p:cNvPicPr>
            <a:picLocks noChangeAspect="1"/>
          </p:cNvPicPr>
          <p:nvPr/>
        </p:nvPicPr>
        <p:blipFill>
          <a:blip r:embed="rId4" cstate="print"/>
          <a:srcRect/>
          <a:stretch>
            <a:fillRect/>
          </a:stretch>
        </p:blipFill>
        <p:spPr bwMode="auto">
          <a:xfrm>
            <a:off x="1062038" y="1079500"/>
            <a:ext cx="890587" cy="771525"/>
          </a:xfrm>
          <a:prstGeom prst="rect">
            <a:avLst/>
          </a:prstGeom>
          <a:noFill/>
          <a:ln w="9525">
            <a:noFill/>
            <a:miter lim="800000"/>
            <a:headEnd/>
            <a:tailEnd/>
          </a:ln>
        </p:spPr>
      </p:pic>
      <p:pic>
        <p:nvPicPr>
          <p:cNvPr id="128012" name="Picture 2" descr="ttps://nsls-ii.github.io/_images/jupyter-logo.png"/>
          <p:cNvPicPr>
            <a:picLocks noChangeAspect="1" noChangeArrowheads="1"/>
          </p:cNvPicPr>
          <p:nvPr/>
        </p:nvPicPr>
        <p:blipFill>
          <a:blip r:embed="rId5"/>
          <a:srcRect/>
          <a:stretch>
            <a:fillRect/>
          </a:stretch>
        </p:blipFill>
        <p:spPr bwMode="auto">
          <a:xfrm>
            <a:off x="1300163" y="1230313"/>
            <a:ext cx="339725" cy="293687"/>
          </a:xfrm>
          <a:prstGeom prst="rect">
            <a:avLst/>
          </a:prstGeom>
          <a:solidFill>
            <a:schemeClr val="bg1">
              <a:alpha val="78822"/>
            </a:schemeClr>
          </a:solidFill>
          <a:ln w="9525">
            <a:noFill/>
            <a:miter lim="800000"/>
            <a:headEnd/>
            <a:tailEnd/>
          </a:ln>
        </p:spPr>
      </p:pic>
      <p:cxnSp>
        <p:nvCxnSpPr>
          <p:cNvPr id="267" name="Straight Arrow Connector 266"/>
          <p:cNvCxnSpPr/>
          <p:nvPr/>
        </p:nvCxnSpPr>
        <p:spPr>
          <a:xfrm flipH="1">
            <a:off x="8029575" y="8007350"/>
            <a:ext cx="0" cy="922338"/>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21" name="TextBox 15"/>
          <p:cNvSpPr txBox="1">
            <a:spLocks noChangeArrowheads="1"/>
          </p:cNvSpPr>
          <p:nvPr/>
        </p:nvSpPr>
        <p:spPr bwMode="auto">
          <a:xfrm>
            <a:off x="5360988" y="2163763"/>
            <a:ext cx="561975" cy="220662"/>
          </a:xfrm>
          <a:prstGeom prst="rect">
            <a:avLst/>
          </a:prstGeom>
          <a:noFill/>
          <a:ln>
            <a:noFill/>
          </a:ln>
          <a:extLst>
            <a:ext uri="{909E8E84-426E-40dd-AFC4-6F175D3DCCD1}"/>
            <a:ext uri="{91240B29-F687-4f45-9708-019B960494DF}"/>
          </a:extLst>
        </p:spPr>
        <p:txBody>
          <a:bodyPr lIns="0" tIns="0" rIns="0" bIns="0"/>
          <a:lstStyle/>
          <a:p>
            <a:pPr algn="ctr">
              <a:lnSpc>
                <a:spcPct val="90000"/>
              </a:lnSpc>
              <a:spcBef>
                <a:spcPts val="500"/>
              </a:spcBef>
              <a:buFont typeface="Wingdings" pitchFamily="2" charset="2"/>
              <a:buNone/>
            </a:pPr>
            <a:r>
              <a:rPr lang="en-US" sz="800" i="1">
                <a:solidFill>
                  <a:prstClr val="white"/>
                </a:solidFill>
                <a:latin typeface="Calibri" pitchFamily="34" charset="0"/>
                <a:ea typeface="MS PGothic" pitchFamily="34" charset="-128"/>
                <a:sym typeface="Helvetica Light" pitchFamily="34" charset="0"/>
              </a:rPr>
              <a:t>Distilled Insight</a:t>
            </a:r>
          </a:p>
        </p:txBody>
      </p:sp>
      <p:sp>
        <p:nvSpPr>
          <p:cNvPr id="51" name="Trapezoid 50"/>
          <p:cNvSpPr>
            <a:spLocks noChangeArrowheads="1"/>
          </p:cNvSpPr>
          <p:nvPr/>
        </p:nvSpPr>
        <p:spPr bwMode="auto">
          <a:xfrm rot="5400000">
            <a:off x="7144544" y="1793081"/>
            <a:ext cx="469900" cy="928688"/>
          </a:xfrm>
          <a:custGeom>
            <a:avLst/>
            <a:gdLst>
              <a:gd name="T0" fmla="*/ 625751 w 1251501"/>
              <a:gd name="T1" fmla="*/ 0 h 2473448"/>
              <a:gd name="T2" fmla="*/ 156438 w 1251501"/>
              <a:gd name="T3" fmla="*/ 1236724 h 2473448"/>
              <a:gd name="T4" fmla="*/ 625751 w 1251501"/>
              <a:gd name="T5" fmla="*/ 2473448 h 2473448"/>
              <a:gd name="T6" fmla="*/ 1095063 w 1251501"/>
              <a:gd name="T7" fmla="*/ 1236724 h 2473448"/>
              <a:gd name="T8" fmla="*/ 17694720 60000 65536"/>
              <a:gd name="T9" fmla="*/ 11796480 60000 65536"/>
              <a:gd name="T10" fmla="*/ 5898240 60000 65536"/>
              <a:gd name="T11" fmla="*/ 0 60000 65536"/>
              <a:gd name="T12" fmla="*/ 208584 w 1251501"/>
              <a:gd name="T13" fmla="*/ 412241 h 2473448"/>
              <a:gd name="T14" fmla="*/ 1042917 w 1251501"/>
              <a:gd name="T15" fmla="*/ 2473448 h 2473448"/>
            </a:gdLst>
            <a:ahLst/>
            <a:cxnLst>
              <a:cxn ang="T8">
                <a:pos x="T0" y="T1"/>
              </a:cxn>
              <a:cxn ang="T9">
                <a:pos x="T2" y="T3"/>
              </a:cxn>
              <a:cxn ang="T10">
                <a:pos x="T4" y="T5"/>
              </a:cxn>
              <a:cxn ang="T11">
                <a:pos x="T6" y="T7"/>
              </a:cxn>
            </a:cxnLst>
            <a:rect l="T12" t="T13" r="T14" b="T15"/>
            <a:pathLst>
              <a:path w="1251501" h="2473448">
                <a:moveTo>
                  <a:pt x="0" y="2473448"/>
                </a:moveTo>
                <a:lnTo>
                  <a:pt x="312875" y="0"/>
                </a:lnTo>
                <a:lnTo>
                  <a:pt x="938626" y="0"/>
                </a:lnTo>
                <a:lnTo>
                  <a:pt x="1251501" y="2473448"/>
                </a:lnTo>
                <a:close/>
              </a:path>
            </a:pathLst>
          </a:custGeom>
          <a:noFill/>
          <a:ln w="25400" algn="ctr">
            <a:solidFill>
              <a:schemeClr val="accent1"/>
            </a:solidFill>
            <a:miter lim="800000"/>
            <a:headEnd/>
            <a:tailEnd/>
          </a:ln>
        </p:spPr>
        <p:txBody>
          <a:bodyPr rot="10800000" vert="eaVert" lIns="34286" tIns="17144" rIns="34286" bIns="17144" anchor="ctr"/>
          <a:lstStyle/>
          <a:p>
            <a:pPr algn="ctr"/>
            <a:endParaRPr lang="en-US" sz="1400">
              <a:solidFill>
                <a:prstClr val="white"/>
              </a:solidFill>
              <a:latin typeface="Calibri" pitchFamily="34" charset="0"/>
              <a:ea typeface="MS PGothic" pitchFamily="34" charset="-128"/>
              <a:sym typeface="Helvetica Light" pitchFamily="34" charset="0"/>
            </a:endParaRPr>
          </a:p>
        </p:txBody>
      </p:sp>
      <p:pic>
        <p:nvPicPr>
          <p:cNvPr id="128017" name="Picture 6"/>
          <p:cNvPicPr>
            <a:picLocks noChangeAspect="1"/>
          </p:cNvPicPr>
          <p:nvPr/>
        </p:nvPicPr>
        <p:blipFill>
          <a:blip r:embed="rId6"/>
          <a:srcRect/>
          <a:stretch>
            <a:fillRect/>
          </a:stretch>
        </p:blipFill>
        <p:spPr bwMode="auto">
          <a:xfrm>
            <a:off x="7804150" y="1806575"/>
            <a:ext cx="925513" cy="1690688"/>
          </a:xfrm>
          <a:prstGeom prst="rect">
            <a:avLst/>
          </a:prstGeom>
          <a:noFill/>
          <a:ln w="9525">
            <a:noFill/>
            <a:miter lim="800000"/>
            <a:headEnd/>
            <a:tailEnd/>
          </a:ln>
        </p:spPr>
      </p:pic>
      <p:grpSp>
        <p:nvGrpSpPr>
          <p:cNvPr id="128018" name="Group 156"/>
          <p:cNvGrpSpPr>
            <a:grpSpLocks/>
          </p:cNvGrpSpPr>
          <p:nvPr/>
        </p:nvGrpSpPr>
        <p:grpSpPr bwMode="auto">
          <a:xfrm>
            <a:off x="6124575" y="1974850"/>
            <a:ext cx="1006475" cy="603250"/>
            <a:chOff x="2687869" y="1671085"/>
            <a:chExt cx="3896179" cy="2712785"/>
          </a:xfrm>
        </p:grpSpPr>
        <p:sp>
          <p:nvSpPr>
            <p:cNvPr id="158" name="Rounded Rectangle 157"/>
            <p:cNvSpPr>
              <a:spLocks noChangeArrowheads="1"/>
            </p:cNvSpPr>
            <p:nvPr/>
          </p:nvSpPr>
          <p:spPr bwMode="auto">
            <a:xfrm>
              <a:off x="2687869" y="1671085"/>
              <a:ext cx="3896179" cy="2712785"/>
            </a:xfrm>
            <a:prstGeom prst="roundRect">
              <a:avLst>
                <a:gd name="adj" fmla="val 3486"/>
              </a:avLst>
            </a:prstGeom>
            <a:solidFill>
              <a:srgbClr val="FFFFFF"/>
            </a:solidFill>
            <a:ln w="9525" algn="ctr">
              <a:solidFill>
                <a:srgbClr val="7DCDF2"/>
              </a:solidFill>
              <a:round/>
              <a:headEnd/>
              <a:tailEnd/>
            </a:ln>
            <a:effectLst>
              <a:outerShdw dist="23000" dir="5400000" rotWithShape="0">
                <a:srgbClr val="000000">
                  <a:alpha val="34999"/>
                </a:srgbClr>
              </a:outerShdw>
            </a:effectLst>
          </p:spPr>
          <p:txBody>
            <a:bodyPr lIns="34286" tIns="17144" rIns="34286" bIns="17144" anchor="ctr"/>
            <a:lstStyle/>
            <a:p>
              <a:pPr algn="ctr"/>
              <a:endParaRPr lang="en-US" sz="1000">
                <a:solidFill>
                  <a:prstClr val="white"/>
                </a:solidFill>
                <a:latin typeface="Calibri" pitchFamily="34" charset="0"/>
                <a:ea typeface="MS PGothic" pitchFamily="34" charset="-128"/>
                <a:sym typeface="Helvetica Light" pitchFamily="34" charset="0"/>
              </a:endParaRPr>
            </a:p>
          </p:txBody>
        </p:sp>
        <p:pic>
          <p:nvPicPr>
            <p:cNvPr id="128020" name="Picture 2"/>
            <p:cNvPicPr>
              <a:picLocks noChangeAspect="1" noChangeArrowheads="1"/>
            </p:cNvPicPr>
            <p:nvPr/>
          </p:nvPicPr>
          <p:blipFill>
            <a:blip r:embed="rId7"/>
            <a:srcRect/>
            <a:stretch>
              <a:fillRect/>
            </a:stretch>
          </p:blipFill>
          <p:spPr bwMode="auto">
            <a:xfrm>
              <a:off x="2801365" y="2943584"/>
              <a:ext cx="1660725" cy="1366299"/>
            </a:xfrm>
            <a:prstGeom prst="rect">
              <a:avLst/>
            </a:prstGeom>
            <a:noFill/>
            <a:ln w="9525">
              <a:noFill/>
              <a:miter lim="800000"/>
              <a:headEnd/>
              <a:tailEnd/>
            </a:ln>
          </p:spPr>
        </p:pic>
        <p:pic>
          <p:nvPicPr>
            <p:cNvPr id="128021" name="Picture 2"/>
            <p:cNvPicPr>
              <a:picLocks noChangeAspect="1" noChangeArrowheads="1"/>
            </p:cNvPicPr>
            <p:nvPr/>
          </p:nvPicPr>
          <p:blipFill>
            <a:blip r:embed="rId8"/>
            <a:srcRect/>
            <a:stretch>
              <a:fillRect/>
            </a:stretch>
          </p:blipFill>
          <p:spPr bwMode="auto">
            <a:xfrm>
              <a:off x="4820652" y="1768097"/>
              <a:ext cx="1627772" cy="1173065"/>
            </a:xfrm>
            <a:prstGeom prst="rect">
              <a:avLst/>
            </a:prstGeom>
            <a:noFill/>
            <a:ln w="9525">
              <a:noFill/>
              <a:miter lim="800000"/>
              <a:headEnd/>
              <a:tailEnd/>
            </a:ln>
          </p:spPr>
        </p:pic>
        <p:pic>
          <p:nvPicPr>
            <p:cNvPr id="128022" name="Picture 2"/>
            <p:cNvPicPr>
              <a:picLocks noChangeAspect="1" noChangeArrowheads="1"/>
            </p:cNvPicPr>
            <p:nvPr/>
          </p:nvPicPr>
          <p:blipFill>
            <a:blip r:embed="rId9"/>
            <a:srcRect/>
            <a:stretch>
              <a:fillRect/>
            </a:stretch>
          </p:blipFill>
          <p:spPr bwMode="auto">
            <a:xfrm>
              <a:off x="2774174" y="1766096"/>
              <a:ext cx="1651198" cy="1206354"/>
            </a:xfrm>
            <a:prstGeom prst="rect">
              <a:avLst/>
            </a:prstGeom>
            <a:noFill/>
            <a:ln w="9525">
              <a:noFill/>
              <a:miter lim="800000"/>
              <a:headEnd/>
              <a:tailEnd/>
            </a:ln>
          </p:spPr>
        </p:pic>
        <p:pic>
          <p:nvPicPr>
            <p:cNvPr id="128023" name="Picture 2"/>
            <p:cNvPicPr>
              <a:picLocks noChangeAspect="1" noChangeArrowheads="1"/>
            </p:cNvPicPr>
            <p:nvPr/>
          </p:nvPicPr>
          <p:blipFill>
            <a:blip r:embed="rId10"/>
            <a:srcRect/>
            <a:stretch>
              <a:fillRect/>
            </a:stretch>
          </p:blipFill>
          <p:spPr bwMode="auto">
            <a:xfrm>
              <a:off x="4813217" y="2948467"/>
              <a:ext cx="1646823" cy="1372105"/>
            </a:xfrm>
            <a:prstGeom prst="rect">
              <a:avLst/>
            </a:prstGeom>
            <a:noFill/>
            <a:ln w="9525">
              <a:noFill/>
              <a:miter lim="800000"/>
              <a:headEnd/>
              <a:tailEnd/>
            </a:ln>
          </p:spPr>
        </p:pic>
      </p:grpSp>
      <p:sp>
        <p:nvSpPr>
          <p:cNvPr id="52" name="TextBox 15"/>
          <p:cNvSpPr txBox="1">
            <a:spLocks noChangeArrowheads="1"/>
          </p:cNvSpPr>
          <p:nvPr/>
        </p:nvSpPr>
        <p:spPr bwMode="auto">
          <a:xfrm>
            <a:off x="7150100" y="2165350"/>
            <a:ext cx="627063" cy="222250"/>
          </a:xfrm>
          <a:prstGeom prst="rect">
            <a:avLst/>
          </a:prstGeom>
          <a:noFill/>
          <a:ln>
            <a:noFill/>
          </a:ln>
          <a:extLst>
            <a:ext uri="{909E8E84-426E-40dd-AFC4-6F175D3DCCD1}"/>
            <a:ext uri="{91240B29-F687-4f45-9708-019B960494DF}"/>
          </a:extLst>
        </p:spPr>
        <p:txBody>
          <a:bodyPr lIns="0" tIns="0" rIns="0" bIns="0"/>
          <a:lstStyle/>
          <a:p>
            <a:pPr algn="ctr">
              <a:spcBef>
                <a:spcPts val="500"/>
              </a:spcBef>
              <a:buFont typeface="Wingdings" pitchFamily="2" charset="2"/>
              <a:buNone/>
            </a:pPr>
            <a:r>
              <a:rPr lang="en-US" sz="700" b="1" i="1">
                <a:solidFill>
                  <a:prstClr val="white"/>
                </a:solidFill>
                <a:latin typeface="Calibri" pitchFamily="34" charset="0"/>
                <a:ea typeface="MS PGothic" pitchFamily="34" charset="-128"/>
                <a:sym typeface="Helvetica Light" pitchFamily="34" charset="0"/>
              </a:rPr>
              <a:t>Query Acceleration</a:t>
            </a:r>
          </a:p>
        </p:txBody>
      </p:sp>
      <p:sp>
        <p:nvSpPr>
          <p:cNvPr id="128025" name="Title 2"/>
          <p:cNvSpPr>
            <a:spLocks/>
          </p:cNvSpPr>
          <p:nvPr/>
        </p:nvSpPr>
        <p:spPr bwMode="auto">
          <a:xfrm>
            <a:off x="0" y="165100"/>
            <a:ext cx="9144000" cy="332399"/>
          </a:xfrm>
          <a:prstGeom prst="rect">
            <a:avLst/>
          </a:prstGeom>
          <a:noFill/>
          <a:ln w="9525">
            <a:noFill/>
            <a:miter lim="800000"/>
            <a:headEnd/>
            <a:tailEnd/>
          </a:ln>
        </p:spPr>
        <p:txBody>
          <a:bodyPr lIns="0" tIns="0" rIns="0" bIns="0">
            <a:spAutoFit/>
          </a:bodyPr>
          <a:lstStyle/>
          <a:p>
            <a:pPr algn="ctr" defTabSz="914400">
              <a:lnSpc>
                <a:spcPct val="90000"/>
              </a:lnSpc>
            </a:pPr>
            <a:r>
              <a:rPr lang="en-US" sz="2400" b="1" dirty="0">
                <a:solidFill>
                  <a:prstClr val="white"/>
                </a:solidFill>
                <a:latin typeface="Calibri" pitchFamily="34" charset="0"/>
              </a:rPr>
              <a:t>Leveraging IBM Z for Optimized Analytics</a:t>
            </a:r>
            <a:endParaRPr lang="en-US" sz="2400" b="1" i="1" dirty="0">
              <a:solidFill>
                <a:prstClr val="white"/>
              </a:solidFill>
              <a:latin typeface="Calibri" pitchFamily="34" charset="0"/>
            </a:endParaRPr>
          </a:p>
        </p:txBody>
      </p:sp>
      <p:sp>
        <p:nvSpPr>
          <p:cNvPr id="31" name="TextBox 30"/>
          <p:cNvSpPr txBox="1">
            <a:spLocks noChangeArrowheads="1"/>
          </p:cNvSpPr>
          <p:nvPr/>
        </p:nvSpPr>
        <p:spPr bwMode="auto">
          <a:xfrm>
            <a:off x="0" y="4421188"/>
            <a:ext cx="9144000" cy="523875"/>
          </a:xfrm>
          <a:prstGeom prst="rect">
            <a:avLst/>
          </a:prstGeom>
          <a:noFill/>
          <a:ln w="9525">
            <a:noFill/>
            <a:miter lim="800000"/>
            <a:headEnd/>
            <a:tailEnd/>
          </a:ln>
        </p:spPr>
        <p:txBody>
          <a:bodyPr lIns="34286" tIns="17144" rIns="34286" bIns="17144">
            <a:spAutoFit/>
          </a:bodyPr>
          <a:lstStyle/>
          <a:p>
            <a:pPr algn="ctr"/>
            <a:r>
              <a:rPr lang="en-US" sz="1600">
                <a:solidFill>
                  <a:prstClr val="white"/>
                </a:solidFill>
                <a:latin typeface="Calibri" pitchFamily="34" charset="0"/>
                <a:ea typeface="MS PGothic" pitchFamily="34" charset="-128"/>
                <a:sym typeface="Helvetica Light" pitchFamily="34" charset="0"/>
              </a:rPr>
              <a:t>Federate analytics leveraging data in place for more current insights at scale, </a:t>
            </a:r>
          </a:p>
          <a:p>
            <a:pPr algn="ctr"/>
            <a:r>
              <a:rPr lang="en-US" sz="1600">
                <a:solidFill>
                  <a:prstClr val="white"/>
                </a:solidFill>
                <a:latin typeface="Calibri" pitchFamily="34" charset="0"/>
                <a:ea typeface="MS PGothic" pitchFamily="34" charset="-128"/>
                <a:sym typeface="Helvetica Light" pitchFamily="34" charset="0"/>
              </a:rPr>
              <a:t>optimized security, privacy and reduced costs</a:t>
            </a:r>
          </a:p>
        </p:txBody>
      </p:sp>
      <p:sp>
        <p:nvSpPr>
          <p:cNvPr id="39" name="Rectangle 38"/>
          <p:cNvSpPr/>
          <p:nvPr/>
        </p:nvSpPr>
        <p:spPr>
          <a:xfrm>
            <a:off x="3258093" y="1436610"/>
            <a:ext cx="2273784" cy="687945"/>
          </a:xfrm>
          <a:prstGeom prst="rect">
            <a:avLst/>
          </a:prstGeom>
          <a:solidFill>
            <a:schemeClr val="tx2">
              <a:lumMod val="50000"/>
              <a:lumOff val="50000"/>
            </a:schemeClr>
          </a:solidFill>
          <a:ln w="12700" cap="flat">
            <a:noFill/>
            <a:miter lim="400000"/>
          </a:ln>
          <a:effectLst>
            <a:outerShdw blurRad="38100" dist="25400" dir="5400000" rotWithShape="0">
              <a:srgbClr val="000000">
                <a:alpha val="50000"/>
              </a:srgbClr>
            </a:outerShdw>
          </a:effectLst>
          <a:sp3d/>
        </p:spPr>
        <p:txBody>
          <a:bodyPr spcFirstLastPara="1" lIns="50800" tIns="50800" rIns="50800" bIns="50800" spcCol="38100" anchor="ctr"/>
          <a:lstStyle/>
          <a:p>
            <a:pPr algn="ctr" defTabSz="825512" hangingPunct="0">
              <a:defRPr/>
            </a:pPr>
            <a:endParaRPr lang="en-US" sz="2133" kern="0" dirty="0">
              <a:solidFill>
                <a:prstClr val="white"/>
              </a:solidFill>
              <a:latin typeface="HelvNeue Light for IBM"/>
              <a:sym typeface="HelvNeue Light for IBM"/>
            </a:endParaRPr>
          </a:p>
          <a:p>
            <a:pPr algn="ctr" defTabSz="825512" hangingPunct="0">
              <a:defRPr/>
            </a:pPr>
            <a:endParaRPr lang="en-US" sz="2133" kern="0" dirty="0">
              <a:solidFill>
                <a:prstClr val="white"/>
              </a:solidFill>
              <a:latin typeface="HelvNeue Light for IBM"/>
              <a:sym typeface="HelvNeue Light for IBM"/>
            </a:endParaRPr>
          </a:p>
          <a:p>
            <a:pPr algn="ctr" defTabSz="825512" hangingPunct="0">
              <a:defRPr/>
            </a:pPr>
            <a:endParaRPr lang="en-US" sz="2133" kern="0" dirty="0">
              <a:solidFill>
                <a:prstClr val="white"/>
              </a:solidFill>
              <a:latin typeface="HelvNeue Light for IBM"/>
              <a:sym typeface="HelvNeue Light for IBM"/>
            </a:endParaRPr>
          </a:p>
          <a:p>
            <a:pPr algn="ctr" defTabSz="825512" hangingPunct="0">
              <a:defRPr/>
            </a:pPr>
            <a:endParaRPr lang="en-US" sz="2133" kern="0" dirty="0">
              <a:solidFill>
                <a:prstClr val="white"/>
              </a:solidFill>
              <a:latin typeface="HelvNeue Light for IBM"/>
              <a:sym typeface="HelvNeue Light for IBM"/>
            </a:endParaRPr>
          </a:p>
        </p:txBody>
      </p:sp>
      <p:graphicFrame>
        <p:nvGraphicFramePr>
          <p:cNvPr id="35" name="Diagram 34"/>
          <p:cNvGraphicFramePr/>
          <p:nvPr/>
        </p:nvGraphicFramePr>
        <p:xfrm>
          <a:off x="3247353" y="1635127"/>
          <a:ext cx="2211474" cy="3848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7" name="U-Turn Arrow 36"/>
          <p:cNvSpPr/>
          <p:nvPr/>
        </p:nvSpPr>
        <p:spPr>
          <a:xfrm flipH="1" flipV="1">
            <a:off x="3313336" y="1841625"/>
            <a:ext cx="2095712" cy="258987"/>
          </a:xfrm>
          <a:prstGeom prst="uturnArrow">
            <a:avLst>
              <a:gd name="adj1" fmla="val 9771"/>
              <a:gd name="adj2" fmla="val 15453"/>
              <a:gd name="adj3" fmla="val 16494"/>
              <a:gd name="adj4" fmla="val 51367"/>
              <a:gd name="adj5" fmla="val 28934"/>
            </a:avLst>
          </a:prstGeom>
          <a:solidFill>
            <a:srgbClr val="FAFAFB"/>
          </a:solidFill>
          <a:ln w="12700" cap="flat">
            <a:noFill/>
            <a:miter lim="400000"/>
          </a:ln>
          <a:effectLst>
            <a:outerShdw blurRad="38100" dist="25400" dir="5400000" rotWithShape="0">
              <a:srgbClr val="000000">
                <a:alpha val="50000"/>
              </a:srgbClr>
            </a:outerShdw>
          </a:effectLst>
          <a:sp3d/>
        </p:spPr>
        <p:txBody>
          <a:bodyPr spcFirstLastPara="1" lIns="50800" tIns="50800" rIns="50800" bIns="50800" spcCol="38100" anchor="ctr">
            <a:spAutoFit/>
          </a:bodyPr>
          <a:lstStyle/>
          <a:p>
            <a:pPr defTabSz="825512" hangingPunct="0">
              <a:defRPr/>
            </a:pPr>
            <a:endParaRPr lang="en-US" sz="3800" kern="0" spc="629" dirty="0">
              <a:solidFill>
                <a:prstClr val="white"/>
              </a:solidFill>
              <a:latin typeface="HelvNeue Light for IBM"/>
              <a:sym typeface="HelvNeue Light for IBM"/>
            </a:endParaRPr>
          </a:p>
        </p:txBody>
      </p:sp>
      <p:sp>
        <p:nvSpPr>
          <p:cNvPr id="6" name="Up-Down Arrow 5"/>
          <p:cNvSpPr>
            <a:spLocks noChangeArrowheads="1"/>
          </p:cNvSpPr>
          <p:nvPr/>
        </p:nvSpPr>
        <p:spPr bwMode="auto">
          <a:xfrm>
            <a:off x="4241800" y="2138363"/>
            <a:ext cx="155575" cy="280987"/>
          </a:xfrm>
          <a:prstGeom prst="upDownArrow">
            <a:avLst>
              <a:gd name="adj1" fmla="val 50000"/>
              <a:gd name="adj2" fmla="val 49852"/>
            </a:avLst>
          </a:prstGeom>
          <a:solidFill>
            <a:schemeClr val="bg1"/>
          </a:solidFill>
          <a:ln w="9525" algn="ctr">
            <a:noFill/>
            <a:miter lim="800000"/>
            <a:headEnd/>
            <a:tailEnd/>
          </a:ln>
          <a:effectLst>
            <a:outerShdw dist="23000" dir="5400000" rotWithShape="0">
              <a:srgbClr val="000000">
                <a:alpha val="34999"/>
              </a:srgbClr>
            </a:outerShdw>
          </a:effectLst>
        </p:spPr>
        <p:txBody>
          <a:bodyPr lIns="34286" tIns="17144" rIns="34286" bIns="17144" anchor="ctr"/>
          <a:lstStyle/>
          <a:p>
            <a:pPr algn="ctr"/>
            <a:endParaRPr lang="en-US">
              <a:solidFill>
                <a:prstClr val="white"/>
              </a:solidFill>
              <a:latin typeface="Calibri" pitchFamily="34" charset="0"/>
              <a:ea typeface="MS PGothic" pitchFamily="34" charset="-128"/>
              <a:sym typeface="Helvetica Light" pitchFamily="34" charset="0"/>
            </a:endParaRPr>
          </a:p>
        </p:txBody>
      </p:sp>
      <p:sp>
        <p:nvSpPr>
          <p:cNvPr id="45" name="TextBox 15"/>
          <p:cNvSpPr txBox="1">
            <a:spLocks noChangeArrowheads="1"/>
          </p:cNvSpPr>
          <p:nvPr/>
        </p:nvSpPr>
        <p:spPr bwMode="auto">
          <a:xfrm>
            <a:off x="2411413" y="2141538"/>
            <a:ext cx="627062" cy="220662"/>
          </a:xfrm>
          <a:prstGeom prst="rect">
            <a:avLst/>
          </a:prstGeom>
          <a:noFill/>
          <a:ln>
            <a:noFill/>
          </a:ln>
          <a:extLst>
            <a:ext uri="{909E8E84-426E-40dd-AFC4-6F175D3DCCD1}"/>
            <a:ext uri="{91240B29-F687-4f45-9708-019B960494DF}"/>
          </a:extLst>
        </p:spPr>
        <p:txBody>
          <a:bodyPr lIns="0" tIns="0" rIns="0" bIns="0"/>
          <a:lstStyle/>
          <a:p>
            <a:pPr algn="ctr">
              <a:lnSpc>
                <a:spcPct val="90000"/>
              </a:lnSpc>
              <a:spcBef>
                <a:spcPts val="500"/>
              </a:spcBef>
              <a:buFont typeface="Wingdings" pitchFamily="2" charset="2"/>
              <a:buNone/>
            </a:pPr>
            <a:r>
              <a:rPr lang="en-US" sz="800" b="1" i="1">
                <a:solidFill>
                  <a:prstClr val="white"/>
                </a:solidFill>
                <a:latin typeface="Calibri" pitchFamily="34" charset="0"/>
                <a:ea typeface="MS PGothic" pitchFamily="34" charset="-128"/>
                <a:sym typeface="Helvetica Light" pitchFamily="34" charset="0"/>
              </a:rPr>
              <a:t>Distilled Insight</a:t>
            </a:r>
          </a:p>
        </p:txBody>
      </p:sp>
      <p:sp>
        <p:nvSpPr>
          <p:cNvPr id="46" name="Trapezoid 45"/>
          <p:cNvSpPr>
            <a:spLocks noChangeArrowheads="1"/>
          </p:cNvSpPr>
          <p:nvPr/>
        </p:nvSpPr>
        <p:spPr bwMode="auto">
          <a:xfrm rot="5400000">
            <a:off x="2543969" y="1589882"/>
            <a:ext cx="400050" cy="1319212"/>
          </a:xfrm>
          <a:custGeom>
            <a:avLst/>
            <a:gdLst>
              <a:gd name="T0" fmla="*/ 534259 w 1068517"/>
              <a:gd name="T1" fmla="*/ 0 h 3514827"/>
              <a:gd name="T2" fmla="*/ 133565 w 1068517"/>
              <a:gd name="T3" fmla="*/ 1757414 h 3514827"/>
              <a:gd name="T4" fmla="*/ 534259 w 1068517"/>
              <a:gd name="T5" fmla="*/ 3514827 h 3514827"/>
              <a:gd name="T6" fmla="*/ 934952 w 1068517"/>
              <a:gd name="T7" fmla="*/ 1757414 h 3514827"/>
              <a:gd name="T8" fmla="*/ 17694720 60000 65536"/>
              <a:gd name="T9" fmla="*/ 11796480 60000 65536"/>
              <a:gd name="T10" fmla="*/ 5898240 60000 65536"/>
              <a:gd name="T11" fmla="*/ 0 60000 65536"/>
              <a:gd name="T12" fmla="*/ 178086 w 1068517"/>
              <a:gd name="T13" fmla="*/ 585805 h 3514827"/>
              <a:gd name="T14" fmla="*/ 890431 w 1068517"/>
              <a:gd name="T15" fmla="*/ 3514827 h 3514827"/>
            </a:gdLst>
            <a:ahLst/>
            <a:cxnLst>
              <a:cxn ang="T8">
                <a:pos x="T0" y="T1"/>
              </a:cxn>
              <a:cxn ang="T9">
                <a:pos x="T2" y="T3"/>
              </a:cxn>
              <a:cxn ang="T10">
                <a:pos x="T4" y="T5"/>
              </a:cxn>
              <a:cxn ang="T11">
                <a:pos x="T6" y="T7"/>
              </a:cxn>
            </a:cxnLst>
            <a:rect l="T12" t="T13" r="T14" b="T15"/>
            <a:pathLst>
              <a:path w="1068517" h="3514827">
                <a:moveTo>
                  <a:pt x="0" y="3514827"/>
                </a:moveTo>
                <a:lnTo>
                  <a:pt x="267129" y="0"/>
                </a:lnTo>
                <a:lnTo>
                  <a:pt x="801388" y="0"/>
                </a:lnTo>
                <a:lnTo>
                  <a:pt x="1068517" y="3514827"/>
                </a:lnTo>
                <a:close/>
              </a:path>
            </a:pathLst>
          </a:custGeom>
          <a:noFill/>
          <a:ln w="25400" algn="ctr">
            <a:solidFill>
              <a:schemeClr val="accent2"/>
            </a:solidFill>
            <a:miter lim="800000"/>
            <a:headEnd/>
            <a:tailEnd/>
          </a:ln>
        </p:spPr>
        <p:txBody>
          <a:bodyPr rot="10800000" vert="eaVert" lIns="34286" tIns="17144" rIns="34286" bIns="17144" anchor="ctr"/>
          <a:lstStyle/>
          <a:p>
            <a:pPr algn="ctr"/>
            <a:endParaRPr lang="en-US" sz="1400">
              <a:solidFill>
                <a:prstClr val="white"/>
              </a:solidFill>
              <a:latin typeface="Calibri" pitchFamily="34" charset="0"/>
              <a:ea typeface="MS PGothic" pitchFamily="34" charset="-128"/>
              <a:sym typeface="Helvetica Light" pitchFamily="34" charset="0"/>
            </a:endParaRPr>
          </a:p>
        </p:txBody>
      </p:sp>
      <p:sp>
        <p:nvSpPr>
          <p:cNvPr id="47" name="圆柱形 4"/>
          <p:cNvSpPr>
            <a:spLocks noChangeArrowheads="1"/>
          </p:cNvSpPr>
          <p:nvPr/>
        </p:nvSpPr>
        <p:spPr bwMode="auto">
          <a:xfrm>
            <a:off x="1214438" y="1979613"/>
            <a:ext cx="1154112" cy="709612"/>
          </a:xfrm>
          <a:prstGeom prst="can">
            <a:avLst>
              <a:gd name="adj" fmla="val 25000"/>
            </a:avLst>
          </a:prstGeom>
          <a:gradFill rotWithShape="0">
            <a:gsLst>
              <a:gs pos="0">
                <a:srgbClr val="F8F9FF"/>
              </a:gs>
              <a:gs pos="74001">
                <a:srgbClr val="A6A6A6"/>
              </a:gs>
              <a:gs pos="83000">
                <a:srgbClr val="A6A6A6"/>
              </a:gs>
              <a:gs pos="100000">
                <a:srgbClr val="A6A6A6"/>
              </a:gs>
            </a:gsLst>
            <a:lin ang="5400000" scaled="1"/>
          </a:gradFill>
          <a:ln w="12700" algn="ctr">
            <a:solidFill>
              <a:schemeClr val="tx1"/>
            </a:solidFill>
            <a:miter lim="800000"/>
            <a:headEnd/>
            <a:tailEnd/>
          </a:ln>
        </p:spPr>
        <p:txBody>
          <a:bodyPr lIns="34286" tIns="17144" rIns="34286" bIns="17144" anchor="ctr"/>
          <a:lstStyle/>
          <a:p>
            <a:pPr algn="ctr" defTabSz="385763"/>
            <a:r>
              <a:rPr lang="en-US" altLang="zh-CN" sz="1200" b="1">
                <a:solidFill>
                  <a:prstClr val="black"/>
                </a:solidFill>
                <a:latin typeface="Calibri" pitchFamily="34" charset="0"/>
                <a:sym typeface="Helvetica Light" pitchFamily="34" charset="0"/>
              </a:rPr>
              <a:t>Analytic Result Sets</a:t>
            </a:r>
            <a:endParaRPr lang="zh-CN" altLang="en-US" sz="1200" b="1">
              <a:solidFill>
                <a:prstClr val="black"/>
              </a:solidFill>
              <a:latin typeface="Calibri" pitchFamily="34" charset="0"/>
              <a:sym typeface="Helvetica Light" pitchFamily="34" charset="0"/>
            </a:endParaRPr>
          </a:p>
        </p:txBody>
      </p:sp>
      <p:pic>
        <p:nvPicPr>
          <p:cNvPr id="128039" name="Picture 47" descr="notebook_spring_4-512.png"/>
          <p:cNvPicPr>
            <a:picLocks noChangeAspect="1"/>
          </p:cNvPicPr>
          <p:nvPr/>
        </p:nvPicPr>
        <p:blipFill>
          <a:blip r:embed="rId16" cstate="print"/>
          <a:srcRect/>
          <a:stretch>
            <a:fillRect/>
          </a:stretch>
        </p:blipFill>
        <p:spPr bwMode="auto">
          <a:xfrm>
            <a:off x="120650" y="2330450"/>
            <a:ext cx="879475" cy="763588"/>
          </a:xfrm>
          <a:prstGeom prst="rect">
            <a:avLst/>
          </a:prstGeom>
          <a:noFill/>
          <a:ln w="9525">
            <a:noFill/>
            <a:miter lim="800000"/>
            <a:headEnd/>
            <a:tailEnd/>
          </a:ln>
        </p:spPr>
      </p:pic>
      <p:pic>
        <p:nvPicPr>
          <p:cNvPr id="128040" name="Picture 2" descr="ttps://nsls-ii.github.io/_images/jupyter-logo.png"/>
          <p:cNvPicPr>
            <a:picLocks noChangeAspect="1" noChangeArrowheads="1"/>
          </p:cNvPicPr>
          <p:nvPr/>
        </p:nvPicPr>
        <p:blipFill>
          <a:blip r:embed="rId5"/>
          <a:srcRect/>
          <a:stretch>
            <a:fillRect/>
          </a:stretch>
        </p:blipFill>
        <p:spPr bwMode="auto">
          <a:xfrm>
            <a:off x="338138" y="2478088"/>
            <a:ext cx="339725" cy="293687"/>
          </a:xfrm>
          <a:prstGeom prst="rect">
            <a:avLst/>
          </a:prstGeom>
          <a:solidFill>
            <a:schemeClr val="bg1">
              <a:alpha val="78822"/>
            </a:schemeClr>
          </a:solidFill>
          <a:ln w="9525">
            <a:noFill/>
            <a:miter lim="800000"/>
            <a:headEnd/>
            <a:tailEnd/>
          </a:ln>
        </p:spPr>
      </p:pic>
      <p:cxnSp>
        <p:nvCxnSpPr>
          <p:cNvPr id="50" name="Straight Arrow Connector 49"/>
          <p:cNvCxnSpPr/>
          <p:nvPr/>
        </p:nvCxnSpPr>
        <p:spPr>
          <a:xfrm>
            <a:off x="2165350" y="7304088"/>
            <a:ext cx="1220788" cy="0"/>
          </a:xfrm>
          <a:prstGeom prst="straightConnector1">
            <a:avLst/>
          </a:prstGeom>
          <a:ln w="3810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4752975" y="7840663"/>
            <a:ext cx="0" cy="1620837"/>
          </a:xfrm>
          <a:prstGeom prst="straightConnector1">
            <a:avLst/>
          </a:prstGeom>
          <a:ln w="38100">
            <a:solidFill>
              <a:schemeClr val="bg1"/>
            </a:solidFill>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p:cNvSpPr txBox="1">
            <a:spLocks noChangeArrowheads="1"/>
          </p:cNvSpPr>
          <p:nvPr/>
        </p:nvSpPr>
        <p:spPr bwMode="auto">
          <a:xfrm>
            <a:off x="3425816" y="1598613"/>
            <a:ext cx="1939925" cy="142345"/>
          </a:xfrm>
          <a:prstGeom prst="rect">
            <a:avLst/>
          </a:prstGeom>
          <a:noFill/>
          <a:ln w="9525">
            <a:noFill/>
            <a:miter lim="800000"/>
            <a:headEnd/>
            <a:tailEnd/>
          </a:ln>
        </p:spPr>
        <p:txBody>
          <a:bodyPr lIns="34286" tIns="17144" rIns="34286" bIns="17144">
            <a:spAutoFit/>
          </a:bodyPr>
          <a:lstStyle/>
          <a:p>
            <a:r>
              <a:rPr lang="en-US" sz="700" dirty="0">
                <a:solidFill>
                  <a:prstClr val="white"/>
                </a:solidFill>
                <a:latin typeface="Calibri" pitchFamily="34" charset="0"/>
                <a:ea typeface="MS PGothic" pitchFamily="34" charset="-128"/>
                <a:sym typeface="Helvetica Light" pitchFamily="34" charset="0"/>
              </a:rPr>
              <a:t>Govern, Manage, Algorithm Assist…</a:t>
            </a:r>
          </a:p>
        </p:txBody>
      </p:sp>
      <p:sp>
        <p:nvSpPr>
          <p:cNvPr id="56" name="TextBox 55"/>
          <p:cNvSpPr txBox="1">
            <a:spLocks noChangeArrowheads="1"/>
          </p:cNvSpPr>
          <p:nvPr/>
        </p:nvSpPr>
        <p:spPr bwMode="auto">
          <a:xfrm>
            <a:off x="3785362" y="1924050"/>
            <a:ext cx="1200150" cy="142345"/>
          </a:xfrm>
          <a:prstGeom prst="rect">
            <a:avLst/>
          </a:prstGeom>
          <a:noFill/>
          <a:ln w="9525">
            <a:noFill/>
            <a:miter lim="800000"/>
            <a:headEnd/>
            <a:tailEnd/>
          </a:ln>
        </p:spPr>
        <p:txBody>
          <a:bodyPr lIns="34286" tIns="17144" rIns="34286" bIns="17144">
            <a:spAutoFit/>
          </a:bodyPr>
          <a:lstStyle/>
          <a:p>
            <a:pPr algn="ctr"/>
            <a:r>
              <a:rPr lang="en-US" sz="700" dirty="0">
                <a:solidFill>
                  <a:prstClr val="white"/>
                </a:solidFill>
                <a:latin typeface="Calibri" pitchFamily="34" charset="0"/>
                <a:ea typeface="MS PGothic" pitchFamily="34" charset="-128"/>
                <a:sym typeface="Helvetica Light" pitchFamily="34" charset="0"/>
              </a:rPr>
              <a:t>Monitor,  Feedback</a:t>
            </a:r>
          </a:p>
        </p:txBody>
      </p:sp>
      <p:pic>
        <p:nvPicPr>
          <p:cNvPr id="57" name="Picture 56"/>
          <p:cNvPicPr>
            <a:picLocks noChangeAspect="1"/>
          </p:cNvPicPr>
          <p:nvPr/>
        </p:nvPicPr>
        <p:blipFill>
          <a:blip r:embed="rId17"/>
          <a:srcRect/>
          <a:stretch>
            <a:fillRect/>
          </a:stretch>
        </p:blipFill>
        <p:spPr bwMode="auto">
          <a:xfrm>
            <a:off x="5126038" y="3526631"/>
            <a:ext cx="246062" cy="254000"/>
          </a:xfrm>
          <a:prstGeom prst="rect">
            <a:avLst/>
          </a:prstGeom>
          <a:noFill/>
          <a:ln>
            <a:noFill/>
          </a:ln>
          <a:effectLst>
            <a:outerShdw blurRad="234950" dist="190500" dir="2700000" algn="tl" rotWithShape="0">
              <a:srgbClr val="000000">
                <a:alpha val="15999"/>
              </a:srgbClr>
            </a:outerShdw>
          </a:effectLst>
          <a:extLst>
            <a:ext uri="{909E8E84-426E-40dd-AFC4-6F175D3DCCD1}"/>
            <a:ext uri="{91240B29-F687-4f45-9708-019B960494DF}"/>
          </a:extLst>
        </p:spPr>
      </p:pic>
      <p:pic>
        <p:nvPicPr>
          <p:cNvPr id="58" name="Picture 57"/>
          <p:cNvPicPr>
            <a:picLocks noChangeAspect="1"/>
          </p:cNvPicPr>
          <p:nvPr/>
        </p:nvPicPr>
        <p:blipFill>
          <a:blip r:embed="rId18"/>
          <a:srcRect/>
          <a:stretch>
            <a:fillRect/>
          </a:stretch>
        </p:blipFill>
        <p:spPr bwMode="auto">
          <a:xfrm>
            <a:off x="4288400" y="3544094"/>
            <a:ext cx="287338" cy="261937"/>
          </a:xfrm>
          <a:prstGeom prst="rect">
            <a:avLst/>
          </a:prstGeom>
          <a:noFill/>
          <a:ln>
            <a:noFill/>
          </a:ln>
          <a:effectLst>
            <a:outerShdw blurRad="234950" dist="190500" dir="2700000" algn="tl" rotWithShape="0">
              <a:srgbClr val="000000">
                <a:alpha val="37999"/>
              </a:srgbClr>
            </a:outerShdw>
          </a:effectLst>
          <a:extLst>
            <a:ext uri="{909E8E84-426E-40dd-AFC4-6F175D3DCCD1}"/>
            <a:ext uri="{91240B29-F687-4f45-9708-019B960494DF}"/>
          </a:extLst>
        </p:spPr>
      </p:pic>
      <p:grpSp>
        <p:nvGrpSpPr>
          <p:cNvPr id="128047" name="Group 59"/>
          <p:cNvGrpSpPr>
            <a:grpSpLocks/>
          </p:cNvGrpSpPr>
          <p:nvPr/>
        </p:nvGrpSpPr>
        <p:grpSpPr bwMode="auto">
          <a:xfrm>
            <a:off x="3479007" y="3524250"/>
            <a:ext cx="528637" cy="288925"/>
            <a:chOff x="0" y="4242106"/>
            <a:chExt cx="1134691" cy="776510"/>
          </a:xfrm>
        </p:grpSpPr>
        <p:pic>
          <p:nvPicPr>
            <p:cNvPr id="60" name="Picture 59"/>
            <p:cNvPicPr>
              <a:picLocks noChangeAspect="1"/>
            </p:cNvPicPr>
            <p:nvPr/>
          </p:nvPicPr>
          <p:blipFill>
            <a:blip r:embed="rId19"/>
            <a:srcRect/>
            <a:stretch>
              <a:fillRect/>
            </a:stretch>
          </p:blipFill>
          <p:spPr bwMode="auto">
            <a:xfrm>
              <a:off x="289635" y="4242106"/>
              <a:ext cx="293044" cy="465054"/>
            </a:xfrm>
            <a:prstGeom prst="rect">
              <a:avLst/>
            </a:prstGeom>
            <a:noFill/>
            <a:ln>
              <a:noFill/>
            </a:ln>
            <a:effectLst>
              <a:outerShdw blurRad="234950" dist="190500" dir="2700000" algn="tl" rotWithShape="0">
                <a:srgbClr val="000000">
                  <a:alpha val="37999"/>
                </a:srgbClr>
              </a:outerShdw>
            </a:effectLst>
            <a:extLst>
              <a:ext uri="{909E8E84-426E-40dd-AFC4-6F175D3DCCD1}"/>
              <a:ext uri="{91240B29-F687-4f45-9708-019B960494DF}"/>
            </a:extLst>
          </p:spPr>
        </p:pic>
        <p:pic>
          <p:nvPicPr>
            <p:cNvPr id="61" name="Picture 60"/>
            <p:cNvPicPr>
              <a:picLocks noChangeAspect="1"/>
            </p:cNvPicPr>
            <p:nvPr/>
          </p:nvPicPr>
          <p:blipFill>
            <a:blip r:embed="rId20"/>
            <a:srcRect/>
            <a:stretch>
              <a:fillRect/>
            </a:stretch>
          </p:blipFill>
          <p:spPr bwMode="auto">
            <a:xfrm>
              <a:off x="0" y="4626094"/>
              <a:ext cx="657643" cy="392522"/>
            </a:xfrm>
            <a:prstGeom prst="rect">
              <a:avLst/>
            </a:prstGeom>
            <a:noFill/>
            <a:ln>
              <a:noFill/>
            </a:ln>
            <a:effectLst>
              <a:outerShdw blurRad="234950" dist="190500" dir="2700000" algn="tl" rotWithShape="0">
                <a:srgbClr val="000000">
                  <a:alpha val="37999"/>
                </a:srgbClr>
              </a:outerShdw>
            </a:effectLst>
            <a:extLst>
              <a:ext uri="{909E8E84-426E-40dd-AFC4-6F175D3DCCD1}"/>
              <a:ext uri="{91240B29-F687-4f45-9708-019B960494DF}"/>
            </a:extLst>
          </p:spPr>
        </p:pic>
        <p:pic>
          <p:nvPicPr>
            <p:cNvPr id="62" name="Picture 61"/>
            <p:cNvPicPr>
              <a:picLocks noChangeAspect="1"/>
            </p:cNvPicPr>
            <p:nvPr/>
          </p:nvPicPr>
          <p:blipFill>
            <a:blip r:embed="rId21"/>
            <a:srcRect/>
            <a:stretch>
              <a:fillRect/>
            </a:stretch>
          </p:blipFill>
          <p:spPr bwMode="auto">
            <a:xfrm>
              <a:off x="630383" y="4250639"/>
              <a:ext cx="504308" cy="580249"/>
            </a:xfrm>
            <a:prstGeom prst="rect">
              <a:avLst/>
            </a:prstGeom>
            <a:noFill/>
            <a:ln>
              <a:noFill/>
            </a:ln>
            <a:effectLst>
              <a:outerShdw blurRad="234950" dist="190500" dir="2700000" algn="tl" rotWithShape="0">
                <a:srgbClr val="000000">
                  <a:alpha val="37999"/>
                </a:srgbClr>
              </a:outerShdw>
            </a:effectLst>
            <a:extLst>
              <a:ext uri="{909E8E84-426E-40dd-AFC4-6F175D3DCCD1}"/>
              <a:ext uri="{91240B29-F687-4f45-9708-019B960494DF}"/>
            </a:extLst>
          </p:spPr>
        </p:pic>
      </p:grpSp>
      <p:sp>
        <p:nvSpPr>
          <p:cNvPr id="12" name="TextBox 11"/>
          <p:cNvSpPr txBox="1">
            <a:spLocks noChangeArrowheads="1"/>
          </p:cNvSpPr>
          <p:nvPr/>
        </p:nvSpPr>
        <p:spPr bwMode="auto">
          <a:xfrm>
            <a:off x="2912454" y="3703637"/>
            <a:ext cx="1555750" cy="279400"/>
          </a:xfrm>
          <a:prstGeom prst="rect">
            <a:avLst/>
          </a:prstGeom>
          <a:noFill/>
          <a:ln w="9525">
            <a:noFill/>
            <a:miter lim="800000"/>
            <a:headEnd/>
            <a:tailEnd/>
          </a:ln>
        </p:spPr>
        <p:txBody>
          <a:bodyPr lIns="34286" tIns="17144" rIns="34286" bIns="17144">
            <a:spAutoFit/>
          </a:bodyPr>
          <a:lstStyle/>
          <a:p>
            <a:r>
              <a:rPr lang="en-US" sz="800" b="1" dirty="0" err="1">
                <a:solidFill>
                  <a:prstClr val="white"/>
                </a:solidFill>
                <a:latin typeface="Calibri" pitchFamily="34" charset="0"/>
                <a:ea typeface="MS PGothic" pitchFamily="34" charset="-128"/>
                <a:sym typeface="Helvetica Light" pitchFamily="34" charset="0"/>
              </a:rPr>
              <a:t>Pauselss</a:t>
            </a:r>
            <a:r>
              <a:rPr lang="en-US" sz="800" b="1" dirty="0">
                <a:solidFill>
                  <a:prstClr val="white"/>
                </a:solidFill>
                <a:latin typeface="Calibri" pitchFamily="34" charset="0"/>
                <a:ea typeface="MS PGothic" pitchFamily="34" charset="-128"/>
                <a:sym typeface="Helvetica Light" pitchFamily="34" charset="0"/>
              </a:rPr>
              <a:t> GC</a:t>
            </a:r>
          </a:p>
          <a:p>
            <a:r>
              <a:rPr lang="en-US" sz="800" b="1" dirty="0">
                <a:solidFill>
                  <a:prstClr val="white"/>
                </a:solidFill>
                <a:latin typeface="Calibri" pitchFamily="34" charset="0"/>
                <a:ea typeface="MS PGothic" pitchFamily="34" charset="-128"/>
                <a:sym typeface="Helvetica Light" pitchFamily="34" charset="0"/>
              </a:rPr>
              <a:t>New SIMD instructions</a:t>
            </a:r>
          </a:p>
        </p:txBody>
      </p:sp>
      <p:sp>
        <p:nvSpPr>
          <p:cNvPr id="64" name="TextBox 63"/>
          <p:cNvSpPr txBox="1">
            <a:spLocks noChangeArrowheads="1"/>
          </p:cNvSpPr>
          <p:nvPr/>
        </p:nvSpPr>
        <p:spPr bwMode="auto">
          <a:xfrm>
            <a:off x="4112419" y="3864769"/>
            <a:ext cx="1116012" cy="157162"/>
          </a:xfrm>
          <a:prstGeom prst="rect">
            <a:avLst/>
          </a:prstGeom>
          <a:noFill/>
          <a:ln w="9525">
            <a:noFill/>
            <a:miter lim="800000"/>
            <a:headEnd/>
            <a:tailEnd/>
          </a:ln>
        </p:spPr>
        <p:txBody>
          <a:bodyPr lIns="34286" tIns="17144" rIns="34286" bIns="17144">
            <a:spAutoFit/>
          </a:bodyPr>
          <a:lstStyle/>
          <a:p>
            <a:r>
              <a:rPr lang="en-US" sz="800" b="1" dirty="0">
                <a:solidFill>
                  <a:prstClr val="white"/>
                </a:solidFill>
                <a:latin typeface="Calibri" pitchFamily="34" charset="0"/>
                <a:ea typeface="MS PGothic" pitchFamily="34" charset="-128"/>
                <a:sym typeface="Helvetica Light" pitchFamily="34" charset="0"/>
              </a:rPr>
              <a:t>32 TB Memory</a:t>
            </a:r>
          </a:p>
        </p:txBody>
      </p:sp>
      <p:sp>
        <p:nvSpPr>
          <p:cNvPr id="65" name="TextBox 64"/>
          <p:cNvSpPr txBox="1">
            <a:spLocks noChangeArrowheads="1"/>
          </p:cNvSpPr>
          <p:nvPr/>
        </p:nvSpPr>
        <p:spPr bwMode="auto">
          <a:xfrm>
            <a:off x="4791075" y="3771900"/>
            <a:ext cx="1117600" cy="155575"/>
          </a:xfrm>
          <a:prstGeom prst="rect">
            <a:avLst/>
          </a:prstGeom>
          <a:noFill/>
          <a:ln w="9525">
            <a:noFill/>
            <a:miter lim="800000"/>
            <a:headEnd/>
            <a:tailEnd/>
          </a:ln>
        </p:spPr>
        <p:txBody>
          <a:bodyPr lIns="34286" tIns="17144" rIns="34286" bIns="17144">
            <a:spAutoFit/>
          </a:bodyPr>
          <a:lstStyle/>
          <a:p>
            <a:r>
              <a:rPr lang="en-US" sz="800" b="1">
                <a:solidFill>
                  <a:prstClr val="white"/>
                </a:solidFill>
                <a:latin typeface="Calibri" pitchFamily="34" charset="0"/>
                <a:ea typeface="MS PGothic" pitchFamily="34" charset="-128"/>
                <a:sym typeface="Helvetica Light" pitchFamily="34" charset="0"/>
              </a:rPr>
              <a:t>Pervasive Encryption</a:t>
            </a:r>
          </a:p>
        </p:txBody>
      </p:sp>
      <p:sp>
        <p:nvSpPr>
          <p:cNvPr id="128055" name="AutoShape 55"/>
          <p:cNvSpPr>
            <a:spLocks noChangeArrowheads="1"/>
          </p:cNvSpPr>
          <p:nvPr/>
        </p:nvSpPr>
        <p:spPr bwMode="auto">
          <a:xfrm>
            <a:off x="1325563" y="3170238"/>
            <a:ext cx="1009650" cy="573087"/>
          </a:xfrm>
          <a:prstGeom prst="roundRect">
            <a:avLst>
              <a:gd name="adj" fmla="val 16667"/>
            </a:avLst>
          </a:prstGeom>
          <a:solidFill>
            <a:srgbClr val="FFFFFF"/>
          </a:solidFill>
          <a:ln w="9525">
            <a:solidFill>
              <a:schemeClr val="accent2"/>
            </a:solidFill>
            <a:round/>
            <a:headEnd/>
            <a:tailEnd/>
          </a:ln>
          <a:effectLst/>
        </p:spPr>
        <p:txBody>
          <a:bodyPr wrap="none" anchor="ctr"/>
          <a:lstStyle/>
          <a:p>
            <a:endParaRPr lang="en-US">
              <a:solidFill>
                <a:prstClr val="black"/>
              </a:solidFill>
            </a:endParaRPr>
          </a:p>
        </p:txBody>
      </p:sp>
      <p:pic>
        <p:nvPicPr>
          <p:cNvPr id="128009" name="Picture 244"/>
          <p:cNvPicPr>
            <a:picLocks noChangeAspect="1"/>
          </p:cNvPicPr>
          <p:nvPr/>
        </p:nvPicPr>
        <p:blipFill>
          <a:blip r:embed="rId22" cstate="print"/>
          <a:srcRect/>
          <a:stretch>
            <a:fillRect/>
          </a:stretch>
        </p:blipFill>
        <p:spPr bwMode="auto">
          <a:xfrm>
            <a:off x="1384300" y="3251200"/>
            <a:ext cx="877888" cy="379413"/>
          </a:xfrm>
          <a:prstGeom prst="rect">
            <a:avLst/>
          </a:prstGeom>
          <a:noFill/>
          <a:ln w="9525">
            <a:noFill/>
            <a:miter lim="800000"/>
            <a:headEnd/>
            <a:tailEnd/>
          </a:ln>
        </p:spPr>
      </p:pic>
      <p:sp>
        <p:nvSpPr>
          <p:cNvPr id="4" name="Rectangle 7"/>
          <p:cNvSpPr txBox="1">
            <a:spLocks noChangeArrowheads="1"/>
          </p:cNvSpPr>
          <p:nvPr/>
        </p:nvSpPr>
        <p:spPr bwMode="black">
          <a:xfrm>
            <a:off x="7613650" y="4741863"/>
            <a:ext cx="330200" cy="349250"/>
          </a:xfrm>
          <a:prstGeom prst="rect">
            <a:avLst/>
          </a:prstGeom>
          <a:noFill/>
          <a:ln>
            <a:noFill/>
          </a:ln>
          <a:effectLst/>
          <a:extLst>
            <a:ext uri="{909E8E84-426E-40dd-AFC4-6F175D3DCCD1}"/>
            <a:ext uri="{91240B29-F687-4f45-9708-019B960494DF}"/>
            <a:ext uri="{AF507438-7753-43e0-B8FC-AC1667EBCBE1}"/>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defRPr/>
            </a:pPr>
            <a:fld id="{2378A817-4C31-4000-9AAB-167B04A37046}" type="slidenum">
              <a:rPr lang="en-US" altLang="en-US" sz="900" smtClean="0">
                <a:solidFill>
                  <a:prstClr val="white"/>
                </a:solidFill>
                <a:latin typeface="Arial" panose="020B0604020202020204" pitchFamily="34" charset="0"/>
                <a:ea typeface="HelvNeue Light for IBM" panose="020B0403020202020204" pitchFamily="34" charset="0"/>
              </a:rPr>
              <a:pPr algn="r" eaLnBrk="1" hangingPunct="1">
                <a:defRPr/>
              </a:pPr>
              <a:t>21</a:t>
            </a:fld>
            <a:endParaRPr lang="en-US" altLang="en-US" sz="900" dirty="0">
              <a:solidFill>
                <a:prstClr val="white"/>
              </a:solidFill>
              <a:latin typeface="Arial" panose="020B0604020202020204" pitchFamily="34" charset="0"/>
              <a:ea typeface="HelvNeue Light for IBM" panose="020B0403020202020204" pitchFamily="34" charset="0"/>
            </a:endParaRPr>
          </a:p>
        </p:txBody>
      </p:sp>
      <p:sp>
        <p:nvSpPr>
          <p:cNvPr id="59" name="TextBox 58"/>
          <p:cNvSpPr txBox="1"/>
          <p:nvPr/>
        </p:nvSpPr>
        <p:spPr>
          <a:xfrm>
            <a:off x="3200400" y="1399032"/>
            <a:ext cx="2368296" cy="246221"/>
          </a:xfrm>
          <a:prstGeom prst="rect">
            <a:avLst/>
          </a:prstGeom>
          <a:noFill/>
        </p:spPr>
        <p:txBody>
          <a:bodyPr wrap="square" rtlCol="0">
            <a:spAutoFit/>
          </a:bodyPr>
          <a:lstStyle/>
          <a:p>
            <a:pPr algn="ctr"/>
            <a:r>
              <a:rPr lang="en-US" sz="1000" b="1" kern="0" dirty="0">
                <a:solidFill>
                  <a:prstClr val="white"/>
                </a:solidFill>
                <a:sym typeface="HelvNeue Light for IBM"/>
              </a:rPr>
              <a:t>IBM Machine Learning for z/OS</a:t>
            </a:r>
            <a:endParaRPr lang="en-US" sz="1000" b="1" dirty="0">
              <a:solidFill>
                <a:prstClr val="black"/>
              </a:solidFill>
            </a:endParaRPr>
          </a:p>
        </p:txBody>
      </p:sp>
      <p:sp>
        <p:nvSpPr>
          <p:cNvPr id="3" name="Freeform 2"/>
          <p:cNvSpPr/>
          <p:nvPr/>
        </p:nvSpPr>
        <p:spPr>
          <a:xfrm>
            <a:off x="1626781" y="2658140"/>
            <a:ext cx="371144" cy="467832"/>
          </a:xfrm>
          <a:custGeom>
            <a:avLst/>
            <a:gdLst>
              <a:gd name="connsiteX0" fmla="*/ 0 w 371144"/>
              <a:gd name="connsiteY0" fmla="*/ 467832 h 467832"/>
              <a:gd name="connsiteX1" fmla="*/ 127591 w 371144"/>
              <a:gd name="connsiteY1" fmla="*/ 265813 h 467832"/>
              <a:gd name="connsiteX2" fmla="*/ 180754 w 371144"/>
              <a:gd name="connsiteY2" fmla="*/ 404037 h 467832"/>
              <a:gd name="connsiteX3" fmla="*/ 350875 w 371144"/>
              <a:gd name="connsiteY3" fmla="*/ 42530 h 467832"/>
              <a:gd name="connsiteX4" fmla="*/ 361507 w 371144"/>
              <a:gd name="connsiteY4" fmla="*/ 21265 h 4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44" h="467832">
                <a:moveTo>
                  <a:pt x="0" y="467832"/>
                </a:moveTo>
                <a:cubicBezTo>
                  <a:pt x="48732" y="372139"/>
                  <a:pt x="97465" y="276446"/>
                  <a:pt x="127591" y="265813"/>
                </a:cubicBezTo>
                <a:cubicBezTo>
                  <a:pt x="157717" y="255180"/>
                  <a:pt x="143540" y="441251"/>
                  <a:pt x="180754" y="404037"/>
                </a:cubicBezTo>
                <a:cubicBezTo>
                  <a:pt x="217968" y="366823"/>
                  <a:pt x="320750" y="106325"/>
                  <a:pt x="350875" y="42530"/>
                </a:cubicBezTo>
                <a:cubicBezTo>
                  <a:pt x="381000" y="-21265"/>
                  <a:pt x="371253" y="0"/>
                  <a:pt x="361507" y="21265"/>
                </a:cubicBezTo>
              </a:path>
            </a:pathLst>
          </a:cu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7" name="Straight Connector 6"/>
          <p:cNvCxnSpPr/>
          <p:nvPr/>
        </p:nvCxnSpPr>
        <p:spPr>
          <a:xfrm>
            <a:off x="1507332" y="1766555"/>
            <a:ext cx="0" cy="2286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90902" y="2492375"/>
            <a:ext cx="423536" cy="1078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6244CEA7-7586-4E5A-8CD0-1EEA50A805F2}"/>
              </a:ext>
            </a:extLst>
          </p:cNvPr>
          <p:cNvGrpSpPr/>
          <p:nvPr/>
        </p:nvGrpSpPr>
        <p:grpSpPr>
          <a:xfrm>
            <a:off x="3222303" y="2395772"/>
            <a:ext cx="2251075" cy="652708"/>
            <a:chOff x="3222303" y="2395772"/>
            <a:chExt cx="2251075" cy="652708"/>
          </a:xfrm>
        </p:grpSpPr>
        <p:sp>
          <p:nvSpPr>
            <p:cNvPr id="128054" name="Rectangle 54"/>
            <p:cNvSpPr>
              <a:spLocks noChangeArrowheads="1"/>
            </p:cNvSpPr>
            <p:nvPr/>
          </p:nvSpPr>
          <p:spPr bwMode="auto">
            <a:xfrm>
              <a:off x="3222303" y="2395772"/>
              <a:ext cx="2251075" cy="652708"/>
            </a:xfrm>
            <a:prstGeom prst="rect">
              <a:avLst/>
            </a:prstGeom>
            <a:solidFill>
              <a:srgbClr val="FFFFFF"/>
            </a:solidFill>
            <a:ln w="41275">
              <a:solidFill>
                <a:srgbClr val="00B050"/>
              </a:solidFill>
              <a:miter lim="800000"/>
              <a:headEnd/>
              <a:tailEnd/>
            </a:ln>
            <a:effectLst/>
          </p:spPr>
          <p:txBody>
            <a:bodyPr wrap="none" anchor="ctr"/>
            <a:lstStyle/>
            <a:p>
              <a:endParaRPr lang="en-US">
                <a:solidFill>
                  <a:prstClr val="black"/>
                </a:solidFill>
              </a:endParaRPr>
            </a:p>
          </p:txBody>
        </p:sp>
        <p:pic>
          <p:nvPicPr>
            <p:cNvPr id="128031" name="Picture 223"/>
            <p:cNvPicPr>
              <a:picLocks/>
            </p:cNvPicPr>
            <p:nvPr/>
          </p:nvPicPr>
          <p:blipFill>
            <a:blip r:embed="rId23" cstate="print"/>
            <a:srcRect/>
            <a:stretch>
              <a:fillRect/>
            </a:stretch>
          </p:blipFill>
          <p:spPr bwMode="auto">
            <a:xfrm>
              <a:off x="3278982" y="2597915"/>
              <a:ext cx="515937" cy="220387"/>
            </a:xfrm>
            <a:prstGeom prst="rect">
              <a:avLst/>
            </a:prstGeom>
            <a:noFill/>
            <a:ln w="9525">
              <a:noFill/>
              <a:miter lim="800000"/>
              <a:headEnd/>
              <a:tailEnd/>
            </a:ln>
          </p:spPr>
        </p:pic>
        <p:pic>
          <p:nvPicPr>
            <p:cNvPr id="128032" name="Picture 12" descr="mage result for anaconda logo"/>
            <p:cNvPicPr>
              <a:picLocks noChangeAspect="1" noChangeArrowheads="1"/>
            </p:cNvPicPr>
            <p:nvPr/>
          </p:nvPicPr>
          <p:blipFill>
            <a:blip r:embed="rId24"/>
            <a:srcRect/>
            <a:stretch>
              <a:fillRect/>
            </a:stretch>
          </p:blipFill>
          <p:spPr bwMode="auto">
            <a:xfrm>
              <a:off x="4834761" y="2578100"/>
              <a:ext cx="541762" cy="235432"/>
            </a:xfrm>
            <a:prstGeom prst="rect">
              <a:avLst/>
            </a:prstGeom>
            <a:noFill/>
            <a:ln w="9525">
              <a:noFill/>
              <a:miter lim="800000"/>
              <a:headEnd/>
              <a:tailEnd/>
            </a:ln>
          </p:spPr>
        </p:pic>
        <p:pic>
          <p:nvPicPr>
            <p:cNvPr id="41" name="Picture 40"/>
            <p:cNvPicPr>
              <a:picLocks noChangeAspect="1"/>
            </p:cNvPicPr>
            <p:nvPr/>
          </p:nvPicPr>
          <p:blipFill>
            <a:blip r:embed="rId25" cstate="print"/>
            <a:srcRect/>
            <a:stretch>
              <a:fillRect/>
            </a:stretch>
          </p:blipFill>
          <p:spPr bwMode="auto">
            <a:xfrm>
              <a:off x="3959650" y="2609546"/>
              <a:ext cx="287337" cy="249238"/>
            </a:xfrm>
            <a:prstGeom prst="rect">
              <a:avLst/>
            </a:prstGeom>
            <a:noFill/>
            <a:ln w="9525">
              <a:noFill/>
              <a:miter lim="800000"/>
              <a:headEnd/>
              <a:tailEnd/>
            </a:ln>
          </p:spPr>
        </p:pic>
        <p:sp>
          <p:nvSpPr>
            <p:cNvPr id="42" name="TextBox 41"/>
            <p:cNvSpPr txBox="1">
              <a:spLocks noChangeArrowheads="1"/>
            </p:cNvSpPr>
            <p:nvPr/>
          </p:nvSpPr>
          <p:spPr bwMode="auto">
            <a:xfrm>
              <a:off x="4212099" y="2623173"/>
              <a:ext cx="655637" cy="203900"/>
            </a:xfrm>
            <a:prstGeom prst="rect">
              <a:avLst/>
            </a:prstGeom>
            <a:noFill/>
            <a:ln w="9525">
              <a:noFill/>
              <a:miter lim="800000"/>
              <a:headEnd/>
              <a:tailEnd/>
            </a:ln>
          </p:spPr>
          <p:txBody>
            <a:bodyPr wrap="square" lIns="34286" tIns="17144" rIns="34286" bIns="17144">
              <a:spAutoFit/>
            </a:bodyPr>
            <a:lstStyle/>
            <a:p>
              <a:r>
                <a:rPr lang="en-US" sz="1100" b="1" dirty="0">
                  <a:solidFill>
                    <a:prstClr val="black"/>
                  </a:solidFill>
                  <a:latin typeface="Calibri" pitchFamily="34" charset="0"/>
                  <a:ea typeface="MS PGothic" pitchFamily="34" charset="-128"/>
                  <a:sym typeface="Helvetica Light" pitchFamily="34" charset="0"/>
                </a:rPr>
                <a:t>Python</a:t>
              </a:r>
              <a:endParaRPr lang="en-US" sz="1200" b="1" dirty="0">
                <a:solidFill>
                  <a:prstClr val="black"/>
                </a:solidFill>
                <a:latin typeface="Calibri" pitchFamily="34" charset="0"/>
                <a:ea typeface="MS PGothic" pitchFamily="34" charset="-128"/>
                <a:sym typeface="Helvetica Light" pitchFamily="34" charset="0"/>
              </a:endParaRPr>
            </a:p>
          </p:txBody>
        </p:sp>
        <p:sp>
          <p:nvSpPr>
            <p:cNvPr id="2" name="TextBox 249"/>
            <p:cNvSpPr txBox="1">
              <a:spLocks noChangeArrowheads="1"/>
            </p:cNvSpPr>
            <p:nvPr/>
          </p:nvSpPr>
          <p:spPr bwMode="auto">
            <a:xfrm>
              <a:off x="3328860" y="2412483"/>
              <a:ext cx="2111375" cy="203900"/>
            </a:xfrm>
            <a:prstGeom prst="rect">
              <a:avLst/>
            </a:prstGeom>
            <a:noFill/>
            <a:ln w="9525">
              <a:noFill/>
              <a:miter lim="800000"/>
              <a:headEnd/>
              <a:tailEnd/>
            </a:ln>
          </p:spPr>
          <p:txBody>
            <a:bodyPr lIns="34286" tIns="17144" rIns="34286" bIns="17144">
              <a:spAutoFit/>
            </a:bodyPr>
            <a:lstStyle/>
            <a:p>
              <a:pPr algn="ctr" eaLnBrk="0" hangingPunct="0"/>
              <a:r>
                <a:rPr lang="en-US" sz="1100" b="1" dirty="0">
                  <a:solidFill>
                    <a:srgbClr val="0066FF"/>
                  </a:solidFill>
                  <a:latin typeface="Calibri" pitchFamily="34" charset="0"/>
                  <a:ea typeface="MS PGothic" pitchFamily="34" charset="-128"/>
                  <a:sym typeface="Helvetica Light" pitchFamily="34" charset="0"/>
                </a:rPr>
                <a:t>IBM Open Data Analytics for z/OS</a:t>
              </a:r>
            </a:p>
          </p:txBody>
        </p:sp>
        <p:sp>
          <p:nvSpPr>
            <p:cNvPr id="69" name="TextBox 249"/>
            <p:cNvSpPr txBox="1">
              <a:spLocks noChangeArrowheads="1"/>
            </p:cNvSpPr>
            <p:nvPr/>
          </p:nvSpPr>
          <p:spPr bwMode="auto">
            <a:xfrm>
              <a:off x="3321920" y="2849259"/>
              <a:ext cx="2111375" cy="187325"/>
            </a:xfrm>
            <a:prstGeom prst="rect">
              <a:avLst/>
            </a:prstGeom>
            <a:noFill/>
            <a:ln w="9525">
              <a:noFill/>
              <a:miter lim="800000"/>
              <a:headEnd/>
              <a:tailEnd/>
            </a:ln>
          </p:spPr>
          <p:txBody>
            <a:bodyPr lIns="34286" tIns="17144" rIns="34286" bIns="17144">
              <a:spAutoFit/>
            </a:bodyPr>
            <a:lstStyle/>
            <a:p>
              <a:pPr algn="ctr" eaLnBrk="0" hangingPunct="0"/>
              <a:r>
                <a:rPr lang="en-US" sz="1000" b="1" dirty="0">
                  <a:solidFill>
                    <a:prstClr val="black"/>
                  </a:solidFill>
                  <a:latin typeface="Calibri" pitchFamily="34" charset="0"/>
                  <a:ea typeface="MS PGothic" pitchFamily="34" charset="-128"/>
                  <a:sym typeface="Helvetica Light" pitchFamily="34" charset="0"/>
                </a:rPr>
                <a:t>Optimized Data Integration Layer</a:t>
              </a:r>
            </a:p>
          </p:txBody>
        </p:sp>
      </p:grpSp>
      <p:cxnSp>
        <p:nvCxnSpPr>
          <p:cNvPr id="8" name="Straight Connector 7"/>
          <p:cNvCxnSpPr/>
          <p:nvPr/>
        </p:nvCxnSpPr>
        <p:spPr>
          <a:xfrm flipH="1">
            <a:off x="3706251" y="3058613"/>
            <a:ext cx="209181" cy="13008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833263" y="3053427"/>
            <a:ext cx="194882" cy="13586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28054" idx="2"/>
          </p:cNvCxnSpPr>
          <p:nvPr/>
        </p:nvCxnSpPr>
        <p:spPr>
          <a:xfrm>
            <a:off x="4347841" y="3048480"/>
            <a:ext cx="84228" cy="15637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418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1978419" y="3784845"/>
            <a:ext cx="3808383" cy="692816"/>
          </a:xfrm>
          <a:prstGeom prst="rect">
            <a:avLst/>
          </a:prstGeom>
          <a:solidFill>
            <a:srgbClr val="5B9BD5">
              <a:alpha val="52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prstClr val="white"/>
              </a:solidFill>
              <a:effectLst/>
              <a:uLnTx/>
              <a:uFillTx/>
              <a:latin typeface="Calibri"/>
            </a:endParaRPr>
          </a:p>
        </p:txBody>
      </p:sp>
      <p:grpSp>
        <p:nvGrpSpPr>
          <p:cNvPr id="83" name="Group 82"/>
          <p:cNvGrpSpPr/>
          <p:nvPr/>
        </p:nvGrpSpPr>
        <p:grpSpPr>
          <a:xfrm>
            <a:off x="2471937" y="3874779"/>
            <a:ext cx="1105323" cy="629473"/>
            <a:chOff x="4321711" y="5174714"/>
            <a:chExt cx="1199596" cy="576306"/>
          </a:xfrm>
        </p:grpSpPr>
        <p:sp>
          <p:nvSpPr>
            <p:cNvPr id="93" name="Can 92"/>
            <p:cNvSpPr/>
            <p:nvPr/>
          </p:nvSpPr>
          <p:spPr>
            <a:xfrm>
              <a:off x="4321711" y="5236485"/>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94" name="Can 93"/>
            <p:cNvSpPr/>
            <p:nvPr/>
          </p:nvSpPr>
          <p:spPr>
            <a:xfrm>
              <a:off x="4708619" y="5174714"/>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95" name="TextBox 94"/>
            <p:cNvSpPr txBox="1"/>
            <p:nvPr/>
          </p:nvSpPr>
          <p:spPr>
            <a:xfrm>
              <a:off x="4402318" y="5497417"/>
              <a:ext cx="1118989" cy="25360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Core Banking</a:t>
              </a:r>
            </a:p>
          </p:txBody>
        </p:sp>
      </p:grpSp>
      <p:grpSp>
        <p:nvGrpSpPr>
          <p:cNvPr id="84" name="Group 83"/>
          <p:cNvGrpSpPr/>
          <p:nvPr/>
        </p:nvGrpSpPr>
        <p:grpSpPr>
          <a:xfrm>
            <a:off x="3667885" y="3874779"/>
            <a:ext cx="967465" cy="629473"/>
            <a:chOff x="4321711" y="5174714"/>
            <a:chExt cx="1049980" cy="576306"/>
          </a:xfrm>
        </p:grpSpPr>
        <p:sp>
          <p:nvSpPr>
            <p:cNvPr id="90" name="Can 89"/>
            <p:cNvSpPr/>
            <p:nvPr/>
          </p:nvSpPr>
          <p:spPr>
            <a:xfrm>
              <a:off x="4321711" y="5236485"/>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91" name="Can 90"/>
            <p:cNvSpPr/>
            <p:nvPr/>
          </p:nvSpPr>
          <p:spPr>
            <a:xfrm>
              <a:off x="4708619" y="5174714"/>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92" name="TextBox 91"/>
            <p:cNvSpPr txBox="1"/>
            <p:nvPr/>
          </p:nvSpPr>
          <p:spPr>
            <a:xfrm>
              <a:off x="4402318" y="5497417"/>
              <a:ext cx="969373" cy="25360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Client Data</a:t>
              </a:r>
            </a:p>
          </p:txBody>
        </p:sp>
      </p:grpSp>
      <p:grpSp>
        <p:nvGrpSpPr>
          <p:cNvPr id="85" name="Group 84"/>
          <p:cNvGrpSpPr/>
          <p:nvPr/>
        </p:nvGrpSpPr>
        <p:grpSpPr>
          <a:xfrm>
            <a:off x="4823446" y="3874779"/>
            <a:ext cx="903345" cy="629473"/>
            <a:chOff x="4321711" y="5174714"/>
            <a:chExt cx="980392" cy="576306"/>
          </a:xfrm>
        </p:grpSpPr>
        <p:sp>
          <p:nvSpPr>
            <p:cNvPr id="87" name="Can 86"/>
            <p:cNvSpPr/>
            <p:nvPr/>
          </p:nvSpPr>
          <p:spPr>
            <a:xfrm>
              <a:off x="4321711" y="5236485"/>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88" name="Can 87"/>
            <p:cNvSpPr/>
            <p:nvPr/>
          </p:nvSpPr>
          <p:spPr>
            <a:xfrm>
              <a:off x="4708619" y="5174714"/>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89" name="TextBox 88"/>
            <p:cNvSpPr txBox="1"/>
            <p:nvPr/>
          </p:nvSpPr>
          <p:spPr>
            <a:xfrm>
              <a:off x="4402318" y="5497417"/>
              <a:ext cx="899785" cy="25360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Loan</a:t>
              </a:r>
              <a:r>
                <a:rPr kumimoji="0" lang="en-US" sz="1200" b="1" i="0" u="none" strike="noStrike" kern="0" cap="none" spc="0" normalizeH="0" noProof="0" dirty="0">
                  <a:ln>
                    <a:noFill/>
                  </a:ln>
                  <a:solidFill>
                    <a:prstClr val="white"/>
                  </a:solidFill>
                  <a:effectLst/>
                  <a:uLnTx/>
                  <a:uFillTx/>
                  <a:latin typeface="Calibri"/>
                </a:rPr>
                <a:t> Data</a:t>
              </a:r>
              <a:endParaRPr kumimoji="0" lang="en-US" sz="1200" b="1" i="0" u="none" strike="noStrike" kern="0" cap="none" spc="0" normalizeH="0" baseline="0" noProof="0" dirty="0">
                <a:ln>
                  <a:noFill/>
                </a:ln>
                <a:solidFill>
                  <a:prstClr val="white"/>
                </a:solidFill>
                <a:effectLst/>
                <a:uLnTx/>
                <a:uFillTx/>
                <a:latin typeface="Calibri"/>
              </a:endParaRPr>
            </a:p>
          </p:txBody>
        </p:sp>
      </p:grpSp>
      <p:sp>
        <p:nvSpPr>
          <p:cNvPr id="86" name="TextBox 85"/>
          <p:cNvSpPr txBox="1"/>
          <p:nvPr/>
        </p:nvSpPr>
        <p:spPr>
          <a:xfrm>
            <a:off x="1926366" y="3784845"/>
            <a:ext cx="4876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alibri"/>
              </a:rPr>
              <a:t>z/OS</a:t>
            </a:r>
          </a:p>
        </p:txBody>
      </p:sp>
      <p:sp>
        <p:nvSpPr>
          <p:cNvPr id="71" name="TextBox 70"/>
          <p:cNvSpPr txBox="1"/>
          <p:nvPr/>
        </p:nvSpPr>
        <p:spPr>
          <a:xfrm>
            <a:off x="230076" y="2021076"/>
            <a:ext cx="1326954"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latin typeface="Calibri"/>
              </a:rPr>
              <a:t>Optimized Analytics Runtime</a:t>
            </a:r>
            <a:endParaRPr kumimoji="0" lang="en-US" sz="1400" b="1" i="0" u="none" strike="noStrike" kern="0" cap="none" spc="0" normalizeH="0" baseline="0" noProof="0" dirty="0">
              <a:ln>
                <a:noFill/>
              </a:ln>
              <a:effectLst/>
              <a:uLnTx/>
              <a:uFillTx/>
              <a:latin typeface="Calibri"/>
            </a:endParaRPr>
          </a:p>
        </p:txBody>
      </p:sp>
      <p:sp>
        <p:nvSpPr>
          <p:cNvPr id="72" name="TextBox 71"/>
          <p:cNvSpPr txBox="1"/>
          <p:nvPr/>
        </p:nvSpPr>
        <p:spPr>
          <a:xfrm>
            <a:off x="218357" y="3845315"/>
            <a:ext cx="172004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Enterprise Data Environments</a:t>
            </a:r>
          </a:p>
        </p:txBody>
      </p:sp>
      <p:sp>
        <p:nvSpPr>
          <p:cNvPr id="108" name="TextBox 107"/>
          <p:cNvSpPr txBox="1"/>
          <p:nvPr/>
        </p:nvSpPr>
        <p:spPr>
          <a:xfrm>
            <a:off x="6575023" y="529711"/>
            <a:ext cx="2376768" cy="3046988"/>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Leverage most current data, in place</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a:t>Flexible structure, rich analytics runtime co-located with IBM Z data</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a:t>TCO advantages </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a:t>Leverage leading open source technologies &amp; skills</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a:t>Enable advanced solutions from IBM and partners</a:t>
            </a:r>
          </a:p>
          <a:p>
            <a:endParaRPr lang="en-US" sz="1200" dirty="0"/>
          </a:p>
          <a:p>
            <a:pPr marL="285750" indent="-285750">
              <a:buFont typeface="Wingdings" panose="05000000000000000000" pitchFamily="2" charset="2"/>
              <a:buChar char="Ø"/>
            </a:pPr>
            <a:r>
              <a:rPr lang="en-US" sz="1200" dirty="0"/>
              <a:t>Integrate and differentiate </a:t>
            </a:r>
          </a:p>
        </p:txBody>
      </p:sp>
      <p:sp>
        <p:nvSpPr>
          <p:cNvPr id="77" name="Rectangle 76"/>
          <p:cNvSpPr/>
          <p:nvPr/>
        </p:nvSpPr>
        <p:spPr>
          <a:xfrm>
            <a:off x="1941993" y="1504042"/>
            <a:ext cx="4404669" cy="1969809"/>
          </a:xfrm>
          <a:prstGeom prst="rect">
            <a:avLst/>
          </a:prstGeom>
          <a:solidFill>
            <a:srgbClr val="5B9BD5">
              <a:alpha val="52000"/>
            </a:srgbClr>
          </a:solidFill>
          <a:ln w="34925"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prstClr val="white"/>
              </a:solidFill>
              <a:effectLst/>
              <a:uLnTx/>
              <a:uFillTx/>
              <a:latin typeface="Calibri"/>
            </a:endParaRPr>
          </a:p>
        </p:txBody>
      </p:sp>
      <p:sp>
        <p:nvSpPr>
          <p:cNvPr id="78" name="Rectangle 77"/>
          <p:cNvSpPr/>
          <p:nvPr/>
        </p:nvSpPr>
        <p:spPr>
          <a:xfrm>
            <a:off x="2009272" y="1714724"/>
            <a:ext cx="1765744" cy="979085"/>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Apache Spark for z/OS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p:txBody>
      </p:sp>
      <p:sp>
        <p:nvSpPr>
          <p:cNvPr id="79" name="Rectangle 78"/>
          <p:cNvSpPr/>
          <p:nvPr/>
        </p:nvSpPr>
        <p:spPr>
          <a:xfrm>
            <a:off x="4539906" y="1714724"/>
            <a:ext cx="1730974" cy="979085"/>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Python / Anaconda Open Source stack</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 </a:t>
            </a:r>
          </a:p>
        </p:txBody>
      </p:sp>
      <p:sp>
        <p:nvSpPr>
          <p:cNvPr id="80" name="Rectangle 79"/>
          <p:cNvSpPr/>
          <p:nvPr/>
        </p:nvSpPr>
        <p:spPr>
          <a:xfrm>
            <a:off x="2009273" y="2869550"/>
            <a:ext cx="4261607" cy="373575"/>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Optimized Data Layer  </a:t>
            </a:r>
          </a:p>
        </p:txBody>
      </p:sp>
      <p:cxnSp>
        <p:nvCxnSpPr>
          <p:cNvPr id="81" name="Straight Arrow Connector 80"/>
          <p:cNvCxnSpPr/>
          <p:nvPr/>
        </p:nvCxnSpPr>
        <p:spPr>
          <a:xfrm flipV="1">
            <a:off x="3954748" y="2220209"/>
            <a:ext cx="527999" cy="1"/>
          </a:xfrm>
          <a:prstGeom prst="straightConnector1">
            <a:avLst/>
          </a:prstGeom>
          <a:noFill/>
          <a:ln w="63500" cap="flat" cmpd="sng" algn="ctr">
            <a:solidFill>
              <a:srgbClr val="FFC000"/>
            </a:solidFill>
            <a:prstDash val="solid"/>
            <a:miter lim="800000"/>
            <a:headEnd type="triangle"/>
            <a:tailEnd type="triangle"/>
          </a:ln>
          <a:effectLst/>
        </p:spPr>
      </p:cxnSp>
      <p:sp>
        <p:nvSpPr>
          <p:cNvPr id="97" name="TextBox 96"/>
          <p:cNvSpPr txBox="1"/>
          <p:nvPr/>
        </p:nvSpPr>
        <p:spPr>
          <a:xfrm>
            <a:off x="1941993" y="3235800"/>
            <a:ext cx="4876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alibri"/>
              </a:rPr>
              <a:t>z/OS</a:t>
            </a:r>
          </a:p>
        </p:txBody>
      </p:sp>
      <p:sp>
        <p:nvSpPr>
          <p:cNvPr id="2" name="Up-Down Arrow 1"/>
          <p:cNvSpPr/>
          <p:nvPr/>
        </p:nvSpPr>
        <p:spPr>
          <a:xfrm>
            <a:off x="2754441" y="2617054"/>
            <a:ext cx="207219" cy="362528"/>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Up-Down Arrow 98"/>
          <p:cNvSpPr/>
          <p:nvPr/>
        </p:nvSpPr>
        <p:spPr>
          <a:xfrm>
            <a:off x="5418170" y="2617054"/>
            <a:ext cx="207219" cy="362528"/>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12" descr="mage result for anacond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8170" y="2190934"/>
            <a:ext cx="852710" cy="4254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ython™"/>
          <p:cNvPicPr>
            <a:picLocks noChangeAspect="1" noChangeArrowheads="1"/>
          </p:cNvPicPr>
          <p:nvPr/>
        </p:nvPicPr>
        <p:blipFill rotWithShape="1">
          <a:blip r:embed="rId3">
            <a:extLst>
              <a:ext uri="{28A0092B-C50C-407E-A947-70E740481C1C}">
                <a14:useLocalDpi xmlns:a14="http://schemas.microsoft.com/office/drawing/2010/main" val="0"/>
              </a:ext>
            </a:extLst>
          </a:blip>
          <a:srcRect t="-241" r="74503"/>
          <a:stretch/>
        </p:blipFill>
        <p:spPr bwMode="auto">
          <a:xfrm>
            <a:off x="4752626" y="2204266"/>
            <a:ext cx="408426" cy="4540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441410" y="2171803"/>
            <a:ext cx="859601" cy="437211"/>
          </a:xfrm>
          <a:prstGeom prst="rect">
            <a:avLst/>
          </a:prstGeom>
        </p:spPr>
      </p:pic>
      <p:sp>
        <p:nvSpPr>
          <p:cNvPr id="45" name="Up-Down Arrow 44"/>
          <p:cNvSpPr/>
          <p:nvPr/>
        </p:nvSpPr>
        <p:spPr>
          <a:xfrm>
            <a:off x="5038765" y="3324344"/>
            <a:ext cx="203903" cy="433909"/>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037726" y="3784845"/>
            <a:ext cx="2484482" cy="692816"/>
          </a:xfrm>
          <a:prstGeom prst="rect">
            <a:avLst/>
          </a:prstGeom>
          <a:solidFill>
            <a:srgbClr val="5B9BD5">
              <a:alpha val="52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prstClr val="white"/>
              </a:solidFill>
              <a:effectLst/>
              <a:uLnTx/>
              <a:uFillTx/>
              <a:latin typeface="Calibri"/>
            </a:endParaRPr>
          </a:p>
        </p:txBody>
      </p:sp>
      <p:grpSp>
        <p:nvGrpSpPr>
          <p:cNvPr id="50" name="Group 49"/>
          <p:cNvGrpSpPr/>
          <p:nvPr/>
        </p:nvGrpSpPr>
        <p:grpSpPr>
          <a:xfrm>
            <a:off x="7140011" y="3917840"/>
            <a:ext cx="984454" cy="585736"/>
            <a:chOff x="4321711" y="5174714"/>
            <a:chExt cx="1209415" cy="612233"/>
          </a:xfrm>
        </p:grpSpPr>
        <p:sp>
          <p:nvSpPr>
            <p:cNvPr id="51" name="Can 50"/>
            <p:cNvSpPr/>
            <p:nvPr/>
          </p:nvSpPr>
          <p:spPr>
            <a:xfrm>
              <a:off x="4321711" y="5236485"/>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52" name="Can 51"/>
            <p:cNvSpPr/>
            <p:nvPr/>
          </p:nvSpPr>
          <p:spPr>
            <a:xfrm>
              <a:off x="4708619" y="5174714"/>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53" name="TextBox 52"/>
            <p:cNvSpPr txBox="1"/>
            <p:nvPr/>
          </p:nvSpPr>
          <p:spPr>
            <a:xfrm>
              <a:off x="4402317" y="5497417"/>
              <a:ext cx="1128809" cy="2895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Warehouse</a:t>
              </a:r>
            </a:p>
          </p:txBody>
        </p:sp>
      </p:grpSp>
      <p:grpSp>
        <p:nvGrpSpPr>
          <p:cNvPr id="56" name="Group 55"/>
          <p:cNvGrpSpPr/>
          <p:nvPr/>
        </p:nvGrpSpPr>
        <p:grpSpPr>
          <a:xfrm>
            <a:off x="6152846" y="3949769"/>
            <a:ext cx="582924" cy="589707"/>
            <a:chOff x="4321711" y="5174714"/>
            <a:chExt cx="782823" cy="608555"/>
          </a:xfrm>
        </p:grpSpPr>
        <p:sp>
          <p:nvSpPr>
            <p:cNvPr id="57" name="Can 56"/>
            <p:cNvSpPr/>
            <p:nvPr/>
          </p:nvSpPr>
          <p:spPr>
            <a:xfrm>
              <a:off x="4321711" y="5236485"/>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58" name="Can 57"/>
            <p:cNvSpPr/>
            <p:nvPr/>
          </p:nvSpPr>
          <p:spPr>
            <a:xfrm>
              <a:off x="4708619" y="5174714"/>
              <a:ext cx="324031" cy="301534"/>
            </a:xfrm>
            <a:prstGeom prst="can">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ndParaRPr>
            </a:p>
          </p:txBody>
        </p:sp>
        <p:sp>
          <p:nvSpPr>
            <p:cNvPr id="59" name="TextBox 58"/>
            <p:cNvSpPr txBox="1"/>
            <p:nvPr/>
          </p:nvSpPr>
          <p:spPr>
            <a:xfrm>
              <a:off x="4402319" y="5497417"/>
              <a:ext cx="702215" cy="28585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HDFS</a:t>
              </a:r>
            </a:p>
          </p:txBody>
        </p:sp>
      </p:grpSp>
      <p:sp>
        <p:nvSpPr>
          <p:cNvPr id="60" name="TextBox 59"/>
          <p:cNvSpPr txBox="1"/>
          <p:nvPr/>
        </p:nvSpPr>
        <p:spPr>
          <a:xfrm>
            <a:off x="7686743" y="3750717"/>
            <a:ext cx="90762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alibri"/>
              </a:rPr>
              <a:t>Distributed</a:t>
            </a:r>
          </a:p>
        </p:txBody>
      </p:sp>
      <p:sp>
        <p:nvSpPr>
          <p:cNvPr id="62" name="Bent Arrow 155">
            <a:extLst>
              <a:ext uri="{FF2B5EF4-FFF2-40B4-BE49-F238E27FC236}">
                <a16:creationId xmlns:a16="http://schemas.microsoft.com/office/drawing/2014/main" id="{833E45B3-FC9B-4B70-8457-12556A2A2E44}"/>
              </a:ext>
            </a:extLst>
          </p:cNvPr>
          <p:cNvSpPr/>
          <p:nvPr/>
        </p:nvSpPr>
        <p:spPr>
          <a:xfrm rot="16200000">
            <a:off x="6181360" y="2874792"/>
            <a:ext cx="362141" cy="1096780"/>
          </a:xfrm>
          <a:prstGeom prst="bentArrow">
            <a:avLst>
              <a:gd name="adj1" fmla="val 25000"/>
              <a:gd name="adj2" fmla="val 22872"/>
              <a:gd name="adj3" fmla="val 25000"/>
              <a:gd name="adj4" fmla="val 43750"/>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3" name="Bent Arrow 25">
            <a:extLst>
              <a:ext uri="{FF2B5EF4-FFF2-40B4-BE49-F238E27FC236}">
                <a16:creationId xmlns:a16="http://schemas.microsoft.com/office/drawing/2014/main" id="{F432E3BF-09F7-40BA-8FA3-EA7EF5E78A9B}"/>
              </a:ext>
            </a:extLst>
          </p:cNvPr>
          <p:cNvSpPr/>
          <p:nvPr/>
        </p:nvSpPr>
        <p:spPr>
          <a:xfrm rot="5400000">
            <a:off x="6555125" y="2965450"/>
            <a:ext cx="379718" cy="1474417"/>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6" name="Up-Down Arrow 45"/>
          <p:cNvSpPr/>
          <p:nvPr/>
        </p:nvSpPr>
        <p:spPr>
          <a:xfrm>
            <a:off x="2709177" y="1277263"/>
            <a:ext cx="207219" cy="314722"/>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Down Arrow 47"/>
          <p:cNvSpPr/>
          <p:nvPr/>
        </p:nvSpPr>
        <p:spPr>
          <a:xfrm>
            <a:off x="4113969" y="1266986"/>
            <a:ext cx="207219" cy="314722"/>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Up-Down Arrow 64"/>
          <p:cNvSpPr/>
          <p:nvPr/>
        </p:nvSpPr>
        <p:spPr>
          <a:xfrm>
            <a:off x="5597672" y="1277263"/>
            <a:ext cx="207219" cy="314722"/>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Up-Down Arrow 65"/>
          <p:cNvSpPr/>
          <p:nvPr/>
        </p:nvSpPr>
        <p:spPr>
          <a:xfrm>
            <a:off x="3913160" y="3338329"/>
            <a:ext cx="200809" cy="446516"/>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Up-Down Arrow 66"/>
          <p:cNvSpPr/>
          <p:nvPr/>
        </p:nvSpPr>
        <p:spPr>
          <a:xfrm>
            <a:off x="2757645" y="3333839"/>
            <a:ext cx="188844" cy="424414"/>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41993" y="572746"/>
            <a:ext cx="1263809" cy="696104"/>
          </a:xfrm>
          <a:prstGeom prst="rect">
            <a:avLst/>
          </a:prstGeom>
          <a:solidFill>
            <a:srgbClr val="A5A5A5"/>
          </a:solidFill>
          <a:ln w="12700" cap="flat" cmpd="sng" algn="ctr">
            <a:solidFill>
              <a:schemeClr val="accent1">
                <a:shade val="95000"/>
                <a:satMod val="10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IBM Machine Learning for z/OS</a:t>
            </a:r>
          </a:p>
        </p:txBody>
      </p:sp>
      <p:sp>
        <p:nvSpPr>
          <p:cNvPr id="75" name="Rectangle 74"/>
          <p:cNvSpPr/>
          <p:nvPr/>
        </p:nvSpPr>
        <p:spPr>
          <a:xfrm>
            <a:off x="3512423" y="572746"/>
            <a:ext cx="1263809" cy="696104"/>
          </a:xfrm>
          <a:prstGeom prst="rect">
            <a:avLst/>
          </a:prstGeom>
          <a:solidFill>
            <a:srgbClr val="A5A5A5"/>
          </a:solidFill>
          <a:ln w="12700" cap="flat" cmpd="sng" algn="ctr">
            <a:solidFill>
              <a:schemeClr val="accent1">
                <a:shade val="95000"/>
                <a:satMod val="10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Solutions from SIs</a:t>
            </a:r>
            <a:r>
              <a:rPr kumimoji="0" lang="en-US" sz="1200" b="1" i="0" u="none" strike="noStrike" kern="0" cap="none" spc="0" normalizeH="0" noProof="0" dirty="0">
                <a:ln>
                  <a:noFill/>
                </a:ln>
                <a:solidFill>
                  <a:prstClr val="white"/>
                </a:solidFill>
                <a:effectLst/>
                <a:uLnTx/>
                <a:uFillTx/>
                <a:latin typeface="Calibri"/>
              </a:rPr>
              <a:t> &amp; Business Partners</a:t>
            </a:r>
            <a:endParaRPr kumimoji="0" lang="en-US" sz="1200" b="1" i="0" u="none" strike="noStrike" kern="0" cap="none" spc="0" normalizeH="0" baseline="0" noProof="0" dirty="0">
              <a:ln>
                <a:noFill/>
              </a:ln>
              <a:solidFill>
                <a:prstClr val="white"/>
              </a:solidFill>
              <a:effectLst/>
              <a:uLnTx/>
              <a:uFillTx/>
              <a:latin typeface="Calibri"/>
            </a:endParaRPr>
          </a:p>
        </p:txBody>
      </p:sp>
      <p:sp>
        <p:nvSpPr>
          <p:cNvPr id="76" name="Rectangle 75"/>
          <p:cNvSpPr/>
          <p:nvPr/>
        </p:nvSpPr>
        <p:spPr>
          <a:xfrm>
            <a:off x="5082853" y="572746"/>
            <a:ext cx="1263809" cy="696104"/>
          </a:xfrm>
          <a:prstGeom prst="rect">
            <a:avLst/>
          </a:prstGeom>
          <a:solidFill>
            <a:srgbClr val="A5A5A5"/>
          </a:solidFill>
          <a:ln w="12700" cap="flat" cmpd="sng" algn="ctr">
            <a:solidFill>
              <a:schemeClr val="accent1">
                <a:shade val="95000"/>
                <a:satMod val="10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Other IBM based solutions &amp; Client Solutions</a:t>
            </a:r>
          </a:p>
        </p:txBody>
      </p:sp>
      <p:cxnSp>
        <p:nvCxnSpPr>
          <p:cNvPr id="107" name="Straight Connector 106"/>
          <p:cNvCxnSpPr/>
          <p:nvPr/>
        </p:nvCxnSpPr>
        <p:spPr>
          <a:xfrm>
            <a:off x="340081" y="1416817"/>
            <a:ext cx="6006581" cy="0"/>
          </a:xfrm>
          <a:prstGeom prst="line">
            <a:avLst/>
          </a:prstGeom>
          <a:noFill/>
          <a:ln w="15875" cap="flat" cmpd="sng" algn="ctr">
            <a:solidFill>
              <a:schemeClr val="tx1"/>
            </a:solidFill>
            <a:prstDash val="dash"/>
            <a:miter lim="800000"/>
          </a:ln>
          <a:effectLst/>
        </p:spPr>
      </p:cxnSp>
      <p:cxnSp>
        <p:nvCxnSpPr>
          <p:cNvPr id="114" name="Straight Connector 113"/>
          <p:cNvCxnSpPr/>
          <p:nvPr/>
        </p:nvCxnSpPr>
        <p:spPr>
          <a:xfrm>
            <a:off x="387553" y="3604253"/>
            <a:ext cx="6006581" cy="0"/>
          </a:xfrm>
          <a:prstGeom prst="line">
            <a:avLst/>
          </a:prstGeom>
          <a:noFill/>
          <a:ln w="15875" cap="flat" cmpd="sng" algn="ctr">
            <a:solidFill>
              <a:schemeClr val="tx1"/>
            </a:solidFill>
            <a:prstDash val="dash"/>
            <a:miter lim="800000"/>
          </a:ln>
          <a:effectLst/>
        </p:spPr>
      </p:cxnSp>
      <p:sp>
        <p:nvSpPr>
          <p:cNvPr id="118" name="Shape 117"/>
          <p:cNvSpPr txBox="1">
            <a:spLocks/>
          </p:cNvSpPr>
          <p:nvPr/>
        </p:nvSpPr>
        <p:spPr>
          <a:xfrm>
            <a:off x="128824" y="97628"/>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Applying Data-in-Place Analytics within the Enterprise: IBM Open Data Analytics for z/OS</a:t>
            </a:r>
            <a:endParaRPr lang="en-US" b="1" dirty="0">
              <a:solidFill>
                <a:prstClr val="black"/>
              </a:solidFill>
              <a:uFill>
                <a:solidFill>
                  <a:srgbClr val="7889FB"/>
                </a:solidFill>
              </a:uFill>
            </a:endParaRPr>
          </a:p>
        </p:txBody>
      </p:sp>
      <p:sp>
        <p:nvSpPr>
          <p:cNvPr id="126" name="TextBox 125"/>
          <p:cNvSpPr txBox="1"/>
          <p:nvPr/>
        </p:nvSpPr>
        <p:spPr>
          <a:xfrm>
            <a:off x="230076" y="658670"/>
            <a:ext cx="132695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latin typeface="Calibri"/>
              </a:rPr>
              <a:t>Solutions </a:t>
            </a:r>
            <a:endParaRPr kumimoji="0" lang="en-US" sz="1400" b="1" i="0" u="none" strike="noStrike" kern="0" cap="none" spc="0" normalizeH="0" baseline="0" noProof="0" dirty="0">
              <a:ln>
                <a:noFill/>
              </a:ln>
              <a:effectLst/>
              <a:uLnTx/>
              <a:uFillTx/>
              <a:latin typeface="Calibri"/>
            </a:endParaRPr>
          </a:p>
        </p:txBody>
      </p:sp>
    </p:spTree>
    <p:extLst>
      <p:ext uri="{BB962C8B-B14F-4D97-AF65-F5344CB8AC3E}">
        <p14:creationId xmlns:p14="http://schemas.microsoft.com/office/powerpoint/2010/main" val="21150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30260" y="43763"/>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IBM Open Data Analytics for z/OS:   Three Major Components, Integrated Analytics Runtime</a:t>
            </a:r>
            <a:endParaRPr lang="en-US" b="1" dirty="0">
              <a:solidFill>
                <a:prstClr val="black"/>
              </a:solidFill>
              <a:uFill>
                <a:solidFill>
                  <a:srgbClr val="7889FB"/>
                </a:solidFill>
              </a:uFill>
            </a:endParaRPr>
          </a:p>
        </p:txBody>
      </p:sp>
      <p:sp>
        <p:nvSpPr>
          <p:cNvPr id="108" name="TextBox 107"/>
          <p:cNvSpPr txBox="1"/>
          <p:nvPr/>
        </p:nvSpPr>
        <p:spPr>
          <a:xfrm>
            <a:off x="100085" y="1370684"/>
            <a:ext cx="2424557" cy="2123658"/>
          </a:xfrm>
          <a:prstGeom prst="rect">
            <a:avLst/>
          </a:prstGeom>
          <a:solidFill>
            <a:srgbClr val="BCE6C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txBody>
          <a:bodyPr wrap="square" rtlCol="0">
            <a:spAutoFit/>
          </a:bodyPr>
          <a:lstStyle/>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In-memory analytics framework and runtime </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Supports applications in Java, Scala, Python</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Enables various styles of analytics:  </a:t>
            </a:r>
            <a:r>
              <a:rPr lang="en-US" sz="1100" dirty="0" err="1">
                <a:solidFill>
                  <a:prstClr val="black"/>
                </a:solidFill>
                <a:uFill>
                  <a:solidFill>
                    <a:srgbClr val="7889FB"/>
                  </a:solidFill>
                </a:uFill>
              </a:rPr>
              <a:t>SparkSQL</a:t>
            </a:r>
            <a:r>
              <a:rPr lang="en-US" sz="1100" dirty="0">
                <a:solidFill>
                  <a:prstClr val="black"/>
                </a:solidFill>
                <a:uFill>
                  <a:solidFill>
                    <a:srgbClr val="7889FB"/>
                  </a:solidFill>
                </a:uFill>
              </a:rPr>
              <a:t>, Streaming, Machine Learning libraries, and Graph style processing</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Original availability March 2016</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Version 2.1.1 of Apache Spark</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Workload Management  and end to end security Integration</a:t>
            </a:r>
          </a:p>
        </p:txBody>
      </p:sp>
      <p:sp>
        <p:nvSpPr>
          <p:cNvPr id="77" name="Rectangle 76"/>
          <p:cNvSpPr/>
          <p:nvPr/>
        </p:nvSpPr>
        <p:spPr>
          <a:xfrm>
            <a:off x="2688660" y="662354"/>
            <a:ext cx="3805555" cy="1987355"/>
          </a:xfrm>
          <a:prstGeom prst="rect">
            <a:avLst/>
          </a:prstGeom>
          <a:solidFill>
            <a:srgbClr val="5B9BD5">
              <a:alpha val="52000"/>
            </a:srgbClr>
          </a:solidFill>
          <a:ln w="53975"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prstClr val="white"/>
              </a:solidFill>
              <a:effectLst/>
              <a:uLnTx/>
              <a:uFillTx/>
              <a:latin typeface="Calibri"/>
            </a:endParaRPr>
          </a:p>
        </p:txBody>
      </p:sp>
      <p:sp>
        <p:nvSpPr>
          <p:cNvPr id="78" name="Rectangle 77"/>
          <p:cNvSpPr/>
          <p:nvPr/>
        </p:nvSpPr>
        <p:spPr>
          <a:xfrm>
            <a:off x="2746788" y="991233"/>
            <a:ext cx="1525571" cy="923066"/>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Apache Spark for z/OS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p:txBody>
      </p:sp>
      <p:sp>
        <p:nvSpPr>
          <p:cNvPr id="79" name="Rectangle 78"/>
          <p:cNvSpPr/>
          <p:nvPr/>
        </p:nvSpPr>
        <p:spPr>
          <a:xfrm>
            <a:off x="4933210" y="991233"/>
            <a:ext cx="1495530" cy="923066"/>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Python / Anaconda  Stack</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 </a:t>
            </a:r>
          </a:p>
        </p:txBody>
      </p:sp>
      <p:sp>
        <p:nvSpPr>
          <p:cNvPr id="80" name="Rectangle 79"/>
          <p:cNvSpPr/>
          <p:nvPr/>
        </p:nvSpPr>
        <p:spPr>
          <a:xfrm>
            <a:off x="2746789" y="2079984"/>
            <a:ext cx="3681952" cy="352201"/>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Calibri"/>
              </a:rPr>
              <a:t>Optimized Data Layer  </a:t>
            </a:r>
          </a:p>
        </p:txBody>
      </p:sp>
      <p:cxnSp>
        <p:nvCxnSpPr>
          <p:cNvPr id="81" name="Straight Arrow Connector 80"/>
          <p:cNvCxnSpPr/>
          <p:nvPr/>
        </p:nvCxnSpPr>
        <p:spPr>
          <a:xfrm flipV="1">
            <a:off x="4427644" y="1467796"/>
            <a:ext cx="456182" cy="1"/>
          </a:xfrm>
          <a:prstGeom prst="straightConnector1">
            <a:avLst/>
          </a:prstGeom>
          <a:noFill/>
          <a:ln w="63500" cap="flat" cmpd="sng" algn="ctr">
            <a:solidFill>
              <a:srgbClr val="FFC000"/>
            </a:solidFill>
            <a:prstDash val="solid"/>
            <a:miter lim="800000"/>
            <a:headEnd type="triangle"/>
            <a:tailEnd type="triangle"/>
          </a:ln>
          <a:effectLst/>
        </p:spPr>
      </p:cxnSp>
      <p:sp>
        <p:nvSpPr>
          <p:cNvPr id="97" name="TextBox 96"/>
          <p:cNvSpPr txBox="1"/>
          <p:nvPr/>
        </p:nvSpPr>
        <p:spPr>
          <a:xfrm>
            <a:off x="2688660" y="2425279"/>
            <a:ext cx="421307" cy="26115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a:rPr>
              <a:t>z/OS</a:t>
            </a:r>
          </a:p>
        </p:txBody>
      </p:sp>
      <p:sp>
        <p:nvSpPr>
          <p:cNvPr id="2" name="Up-Down Arrow 1"/>
          <p:cNvSpPr/>
          <p:nvPr/>
        </p:nvSpPr>
        <p:spPr>
          <a:xfrm>
            <a:off x="3390600" y="1841935"/>
            <a:ext cx="179033" cy="341786"/>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Up-Down Arrow 98"/>
          <p:cNvSpPr/>
          <p:nvPr/>
        </p:nvSpPr>
        <p:spPr>
          <a:xfrm>
            <a:off x="5692015" y="1841935"/>
            <a:ext cx="179033" cy="341786"/>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12" descr="mage result for anacond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2015" y="1440196"/>
            <a:ext cx="736726" cy="4010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ython™"/>
          <p:cNvPicPr>
            <a:picLocks noChangeAspect="1" noChangeArrowheads="1"/>
          </p:cNvPicPr>
          <p:nvPr/>
        </p:nvPicPr>
        <p:blipFill rotWithShape="1">
          <a:blip r:embed="rId3">
            <a:extLst>
              <a:ext uri="{28A0092B-C50C-407E-A947-70E740481C1C}">
                <a14:useLocalDpi xmlns:a14="http://schemas.microsoft.com/office/drawing/2010/main" val="0"/>
              </a:ext>
            </a:extLst>
          </a:blip>
          <a:srcRect t="-241" r="74503"/>
          <a:stretch/>
        </p:blipFill>
        <p:spPr bwMode="auto">
          <a:xfrm>
            <a:off x="5116996" y="1452765"/>
            <a:ext cx="352873" cy="4280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120147" y="1422159"/>
            <a:ext cx="742680" cy="412196"/>
          </a:xfrm>
          <a:prstGeom prst="rect">
            <a:avLst/>
          </a:prstGeom>
        </p:spPr>
      </p:pic>
      <p:sp>
        <p:nvSpPr>
          <p:cNvPr id="71" name="TextBox 70"/>
          <p:cNvSpPr txBox="1"/>
          <p:nvPr/>
        </p:nvSpPr>
        <p:spPr>
          <a:xfrm>
            <a:off x="3390600" y="728897"/>
            <a:ext cx="275385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Calibri"/>
              </a:rPr>
              <a:t>IBM Open Data Analytics for z/OS</a:t>
            </a:r>
          </a:p>
        </p:txBody>
      </p:sp>
      <p:sp>
        <p:nvSpPr>
          <p:cNvPr id="47" name="TextBox 46"/>
          <p:cNvSpPr txBox="1"/>
          <p:nvPr/>
        </p:nvSpPr>
        <p:spPr>
          <a:xfrm>
            <a:off x="6745470" y="381750"/>
            <a:ext cx="2298875" cy="1615827"/>
          </a:xfrm>
          <a:prstGeom prst="rect">
            <a:avLst/>
          </a:prstGeom>
          <a:solidFill>
            <a:srgbClr val="FFFF99">
              <a:alpha val="49020"/>
            </a:srgbClr>
          </a:solidFill>
          <a:effectLst>
            <a:softEdge rad="38100"/>
          </a:effectLst>
        </p:spPr>
        <p:txBody>
          <a:bodyPr wrap="square" rtlCol="0">
            <a:spAutoFit/>
          </a:bodyPr>
          <a:lstStyle/>
          <a:p>
            <a:pPr>
              <a:buFont typeface="Wingdings" panose="05000000000000000000" pitchFamily="2" charset="2"/>
              <a:buChar char="§"/>
              <a:defRPr>
                <a:uFill>
                  <a:solidFill>
                    <a:srgbClr val="7889FB"/>
                  </a:solidFill>
                </a:uFill>
              </a:defRPr>
            </a:pPr>
            <a:r>
              <a:rPr lang="en-US" sz="1100" dirty="0">
                <a:uFill>
                  <a:solidFill>
                    <a:srgbClr val="7889FB"/>
                  </a:solidFill>
                </a:uFill>
              </a:rPr>
              <a:t>Python 3.6.1 support</a:t>
            </a:r>
          </a:p>
          <a:p>
            <a:pPr>
              <a:buFont typeface="Wingdings" panose="05000000000000000000" pitchFamily="2" charset="2"/>
              <a:buChar char="§"/>
              <a:defRPr>
                <a:uFill>
                  <a:solidFill>
                    <a:srgbClr val="7889FB"/>
                  </a:solidFill>
                </a:uFill>
              </a:defRPr>
            </a:pPr>
            <a:r>
              <a:rPr lang="en-US" sz="1100" dirty="0">
                <a:uFill>
                  <a:solidFill>
                    <a:srgbClr val="7889FB"/>
                  </a:solidFill>
                </a:uFill>
              </a:rPr>
              <a:t>Anaconda:  core analytic libraries</a:t>
            </a:r>
          </a:p>
          <a:p>
            <a:pPr>
              <a:buFont typeface="Wingdings" panose="05000000000000000000" pitchFamily="2" charset="2"/>
              <a:buChar char="§"/>
              <a:defRPr>
                <a:uFill>
                  <a:solidFill>
                    <a:srgbClr val="7889FB"/>
                  </a:solidFill>
                </a:uFill>
              </a:defRPr>
            </a:pPr>
            <a:r>
              <a:rPr lang="en-US" sz="1100" dirty="0">
                <a:uFill>
                  <a:solidFill>
                    <a:srgbClr val="7889FB"/>
                  </a:solidFill>
                </a:uFill>
              </a:rPr>
              <a:t>Enables access to the z/OS channel on the Anaconda Cloud for future package installs</a:t>
            </a:r>
          </a:p>
          <a:p>
            <a:pPr>
              <a:buFont typeface="Wingdings" panose="05000000000000000000" pitchFamily="2" charset="2"/>
              <a:buChar char="§"/>
              <a:defRPr>
                <a:uFill>
                  <a:solidFill>
                    <a:srgbClr val="7889FB"/>
                  </a:solidFill>
                </a:uFill>
              </a:defRPr>
            </a:pPr>
            <a:r>
              <a:rPr lang="en-US" sz="1100" dirty="0">
                <a:uFill>
                  <a:solidFill>
                    <a:srgbClr val="7889FB"/>
                  </a:solidFill>
                </a:uFill>
              </a:rPr>
              <a:t>Python use in </a:t>
            </a:r>
            <a:r>
              <a:rPr lang="en-US" sz="1100" dirty="0" err="1">
                <a:uFill>
                  <a:solidFill>
                    <a:srgbClr val="7889FB"/>
                  </a:solidFill>
                </a:uFill>
              </a:rPr>
              <a:t>Jupyter</a:t>
            </a:r>
            <a:r>
              <a:rPr lang="en-US" sz="1100" dirty="0">
                <a:uFill>
                  <a:solidFill>
                    <a:srgbClr val="7889FB"/>
                  </a:solidFill>
                </a:uFill>
              </a:rPr>
              <a:t> Notebooks </a:t>
            </a:r>
          </a:p>
          <a:p>
            <a:pPr>
              <a:buFont typeface="Wingdings" panose="05000000000000000000" pitchFamily="2" charset="2"/>
              <a:buChar char="§"/>
              <a:defRPr>
                <a:uFill>
                  <a:solidFill>
                    <a:srgbClr val="7889FB"/>
                  </a:solidFill>
                </a:uFill>
              </a:defRPr>
            </a:pPr>
            <a:r>
              <a:rPr lang="en-US" sz="1100" dirty="0">
                <a:uFill>
                  <a:solidFill>
                    <a:srgbClr val="7889FB"/>
                  </a:solidFill>
                </a:uFill>
              </a:rPr>
              <a:t>Python use from Apache Spark z/OS</a:t>
            </a:r>
          </a:p>
          <a:p>
            <a:pPr>
              <a:buFont typeface="Wingdings" panose="05000000000000000000" pitchFamily="2" charset="2"/>
              <a:buChar char="§"/>
              <a:defRPr>
                <a:uFill>
                  <a:solidFill>
                    <a:srgbClr val="7889FB"/>
                  </a:solidFill>
                </a:uFill>
              </a:defRPr>
            </a:pPr>
            <a:r>
              <a:rPr lang="en-US" sz="1100" dirty="0">
                <a:uFill>
                  <a:solidFill>
                    <a:srgbClr val="7889FB"/>
                  </a:solidFill>
                </a:uFill>
              </a:rPr>
              <a:t>Integration with workload management and security</a:t>
            </a:r>
          </a:p>
        </p:txBody>
      </p:sp>
      <p:sp>
        <p:nvSpPr>
          <p:cNvPr id="50" name="TextBox 49"/>
          <p:cNvSpPr txBox="1"/>
          <p:nvPr/>
        </p:nvSpPr>
        <p:spPr>
          <a:xfrm>
            <a:off x="3109967" y="2848337"/>
            <a:ext cx="5249767" cy="1615827"/>
          </a:xfrm>
          <a:prstGeom prst="rect">
            <a:avLst/>
          </a:prstGeom>
          <a:solidFill>
            <a:schemeClr val="bg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txBody>
          <a:bodyPr wrap="square" rtlCol="0">
            <a:spAutoFit/>
          </a:bodyPr>
          <a:lstStyle/>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Integrated , efficient access to data in place for wide variety of data on z/OS and off platform</a:t>
            </a:r>
          </a:p>
          <a:p>
            <a:pPr>
              <a:buFont typeface="Wingdings" panose="05000000000000000000" pitchFamily="2" charset="2"/>
              <a:buChar char="§"/>
              <a:defRPr>
                <a:uFill>
                  <a:solidFill>
                    <a:srgbClr val="7889FB"/>
                  </a:solidFill>
                </a:uFill>
              </a:defRPr>
            </a:pPr>
            <a:r>
              <a:rPr lang="en-US" sz="1100" b="1" dirty="0">
                <a:solidFill>
                  <a:prstClr val="black"/>
                </a:solidFill>
                <a:uFill>
                  <a:solidFill>
                    <a:srgbClr val="7889FB"/>
                  </a:solidFill>
                </a:uFill>
              </a:rPr>
              <a:t>Integrated Access to DB2, IMS, IMS raw read , VSAM, PS, PDSE, ADABAS, IDMS, CICS Queues, Virtual Tape, SMF, Syslog, Oracle Enterprise, Teradata, HDFS… etc.</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Performance enhancements for memory-to-memory access of Spark / Python</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Integration with IBM Application Discovery and Delivery Intelligence  </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Integration with business applications via  persisted result store on z/OS</a:t>
            </a:r>
          </a:p>
          <a:p>
            <a:pPr>
              <a:buFont typeface="Wingdings" panose="05000000000000000000" pitchFamily="2" charset="2"/>
              <a:buChar char="§"/>
              <a:defRPr>
                <a:uFill>
                  <a:solidFill>
                    <a:srgbClr val="7889FB"/>
                  </a:solidFill>
                </a:uFill>
              </a:defRPr>
            </a:pPr>
            <a:r>
              <a:rPr lang="en-US" sz="1100" dirty="0" err="1">
                <a:solidFill>
                  <a:prstClr val="black"/>
                </a:solidFill>
                <a:uFill>
                  <a:solidFill>
                    <a:srgbClr val="7889FB"/>
                  </a:solidFill>
                </a:uFill>
              </a:rPr>
              <a:t>Autogen</a:t>
            </a:r>
            <a:r>
              <a:rPr lang="en-US" sz="1100" dirty="0">
                <a:solidFill>
                  <a:prstClr val="black"/>
                </a:solidFill>
                <a:uFill>
                  <a:solidFill>
                    <a:srgbClr val="7889FB"/>
                  </a:solidFill>
                </a:uFill>
              </a:rPr>
              <a:t> of optimized data access Scala code</a:t>
            </a:r>
          </a:p>
          <a:p>
            <a:pPr>
              <a:buFont typeface="Wingdings" panose="05000000000000000000" pitchFamily="2" charset="2"/>
              <a:buChar char="§"/>
              <a:defRPr>
                <a:uFill>
                  <a:solidFill>
                    <a:srgbClr val="7889FB"/>
                  </a:solidFill>
                </a:uFill>
              </a:defRPr>
            </a:pPr>
            <a:r>
              <a:rPr lang="en-US" sz="1100" dirty="0">
                <a:solidFill>
                  <a:prstClr val="black"/>
                </a:solidFill>
                <a:uFill>
                  <a:solidFill>
                    <a:srgbClr val="7889FB"/>
                  </a:solidFill>
                </a:uFill>
              </a:rPr>
              <a:t> Data Privacy Features</a:t>
            </a:r>
          </a:p>
        </p:txBody>
      </p:sp>
      <p:sp>
        <p:nvSpPr>
          <p:cNvPr id="7" name="Freeform 6"/>
          <p:cNvSpPr/>
          <p:nvPr/>
        </p:nvSpPr>
        <p:spPr>
          <a:xfrm>
            <a:off x="1693333" y="1061099"/>
            <a:ext cx="970845" cy="406457"/>
          </a:xfrm>
          <a:custGeom>
            <a:avLst/>
            <a:gdLst>
              <a:gd name="connsiteX0" fmla="*/ 0 w 970845"/>
              <a:gd name="connsiteY0" fmla="*/ 406457 h 406457"/>
              <a:gd name="connsiteX1" fmla="*/ 45156 w 970845"/>
              <a:gd name="connsiteY1" fmla="*/ 225834 h 406457"/>
              <a:gd name="connsiteX2" fmla="*/ 203200 w 970845"/>
              <a:gd name="connsiteY2" fmla="*/ 57 h 406457"/>
              <a:gd name="connsiteX3" fmla="*/ 383823 w 970845"/>
              <a:gd name="connsiteY3" fmla="*/ 203257 h 406457"/>
              <a:gd name="connsiteX4" fmla="*/ 970845 w 970845"/>
              <a:gd name="connsiteY4" fmla="*/ 146812 h 40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845" h="406457">
                <a:moveTo>
                  <a:pt x="0" y="406457"/>
                </a:moveTo>
                <a:cubicBezTo>
                  <a:pt x="5644" y="350012"/>
                  <a:pt x="11289" y="293567"/>
                  <a:pt x="45156" y="225834"/>
                </a:cubicBezTo>
                <a:cubicBezTo>
                  <a:pt x="79023" y="158101"/>
                  <a:pt x="146756" y="3820"/>
                  <a:pt x="203200" y="57"/>
                </a:cubicBezTo>
                <a:cubicBezTo>
                  <a:pt x="259645" y="-3706"/>
                  <a:pt x="255882" y="178798"/>
                  <a:pt x="383823" y="203257"/>
                </a:cubicBezTo>
                <a:cubicBezTo>
                  <a:pt x="511764" y="227716"/>
                  <a:pt x="741304" y="187264"/>
                  <a:pt x="970845" y="14681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424330" y="1151467"/>
            <a:ext cx="327378" cy="304800"/>
          </a:xfrm>
          <a:custGeom>
            <a:avLst/>
            <a:gdLst>
              <a:gd name="connsiteX0" fmla="*/ 327378 w 327378"/>
              <a:gd name="connsiteY0" fmla="*/ 0 h 304800"/>
              <a:gd name="connsiteX1" fmla="*/ 169333 w 327378"/>
              <a:gd name="connsiteY1" fmla="*/ 33866 h 304800"/>
              <a:gd name="connsiteX2" fmla="*/ 135466 w 327378"/>
              <a:gd name="connsiteY2" fmla="*/ 101600 h 304800"/>
              <a:gd name="connsiteX3" fmla="*/ 259644 w 327378"/>
              <a:gd name="connsiteY3" fmla="*/ 191911 h 304800"/>
              <a:gd name="connsiteX4" fmla="*/ 0 w 327378"/>
              <a:gd name="connsiteY4" fmla="*/ 3048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8" h="304800">
                <a:moveTo>
                  <a:pt x="327378" y="0"/>
                </a:moveTo>
                <a:cubicBezTo>
                  <a:pt x="264348" y="8466"/>
                  <a:pt x="201318" y="16933"/>
                  <a:pt x="169333" y="33866"/>
                </a:cubicBezTo>
                <a:cubicBezTo>
                  <a:pt x="137348" y="50799"/>
                  <a:pt x="120414" y="75259"/>
                  <a:pt x="135466" y="101600"/>
                </a:cubicBezTo>
                <a:cubicBezTo>
                  <a:pt x="150518" y="127941"/>
                  <a:pt x="282222" y="158044"/>
                  <a:pt x="259644" y="191911"/>
                </a:cubicBezTo>
                <a:cubicBezTo>
                  <a:pt x="237066" y="225778"/>
                  <a:pt x="118533" y="265289"/>
                  <a:pt x="0" y="30480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760152" y="2438400"/>
            <a:ext cx="575733" cy="474133"/>
          </a:xfrm>
          <a:custGeom>
            <a:avLst/>
            <a:gdLst>
              <a:gd name="connsiteX0" fmla="*/ 0 w 575733"/>
              <a:gd name="connsiteY0" fmla="*/ 474133 h 474133"/>
              <a:gd name="connsiteX1" fmla="*/ 158044 w 575733"/>
              <a:gd name="connsiteY1" fmla="*/ 316089 h 474133"/>
              <a:gd name="connsiteX2" fmla="*/ 225778 w 575733"/>
              <a:gd name="connsiteY2" fmla="*/ 383822 h 474133"/>
              <a:gd name="connsiteX3" fmla="*/ 575733 w 575733"/>
              <a:gd name="connsiteY3" fmla="*/ 0 h 474133"/>
            </a:gdLst>
            <a:ahLst/>
            <a:cxnLst>
              <a:cxn ang="0">
                <a:pos x="connsiteX0" y="connsiteY0"/>
              </a:cxn>
              <a:cxn ang="0">
                <a:pos x="connsiteX1" y="connsiteY1"/>
              </a:cxn>
              <a:cxn ang="0">
                <a:pos x="connsiteX2" y="connsiteY2"/>
              </a:cxn>
              <a:cxn ang="0">
                <a:pos x="connsiteX3" y="connsiteY3"/>
              </a:cxn>
            </a:cxnLst>
            <a:rect l="l" t="t" r="r" b="b"/>
            <a:pathLst>
              <a:path w="575733" h="474133">
                <a:moveTo>
                  <a:pt x="0" y="474133"/>
                </a:moveTo>
                <a:cubicBezTo>
                  <a:pt x="60207" y="402637"/>
                  <a:pt x="120414" y="331141"/>
                  <a:pt x="158044" y="316089"/>
                </a:cubicBezTo>
                <a:cubicBezTo>
                  <a:pt x="195674" y="301037"/>
                  <a:pt x="156163" y="436503"/>
                  <a:pt x="225778" y="383822"/>
                </a:cubicBezTo>
                <a:cubicBezTo>
                  <a:pt x="295393" y="331141"/>
                  <a:pt x="435563" y="165570"/>
                  <a:pt x="575733"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
            <a:extLst>
              <a:ext uri="{FF2B5EF4-FFF2-40B4-BE49-F238E27FC236}">
                <a16:creationId xmlns:a16="http://schemas.microsoft.com/office/drawing/2014/main" id="{D12FD268-8A14-4894-9843-3815F938C60D}"/>
              </a:ext>
            </a:extLst>
          </p:cNvPr>
          <p:cNvSpPr/>
          <p:nvPr/>
        </p:nvSpPr>
        <p:spPr>
          <a:xfrm>
            <a:off x="6414868" y="2192287"/>
            <a:ext cx="529376" cy="114740"/>
          </a:xfrm>
          <a:prstGeom prst="lef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66644BE-D896-4CA0-8D7D-405E51CE7DB7}"/>
              </a:ext>
            </a:extLst>
          </p:cNvPr>
          <p:cNvGrpSpPr/>
          <p:nvPr/>
        </p:nvGrpSpPr>
        <p:grpSpPr>
          <a:xfrm>
            <a:off x="6944244" y="2137726"/>
            <a:ext cx="899892" cy="542922"/>
            <a:chOff x="6937805" y="3393420"/>
            <a:chExt cx="899892" cy="542922"/>
          </a:xfrm>
        </p:grpSpPr>
        <p:pic>
          <p:nvPicPr>
            <p:cNvPr id="31" name="Picture 30">
              <a:extLst>
                <a:ext uri="{FF2B5EF4-FFF2-40B4-BE49-F238E27FC236}">
                  <a16:creationId xmlns:a16="http://schemas.microsoft.com/office/drawing/2014/main" id="{A93AB2A3-6142-4442-8FB0-FB9ECE6E66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7805" y="3393420"/>
              <a:ext cx="853546" cy="526504"/>
            </a:xfrm>
            <a:prstGeom prst="rect">
              <a:avLst/>
            </a:prstGeom>
          </p:spPr>
        </p:pic>
        <p:sp>
          <p:nvSpPr>
            <p:cNvPr id="32" name="TextBox 31">
              <a:extLst>
                <a:ext uri="{FF2B5EF4-FFF2-40B4-BE49-F238E27FC236}">
                  <a16:creationId xmlns:a16="http://schemas.microsoft.com/office/drawing/2014/main" id="{B4E33B2F-6D87-4089-A07E-75D602D718C4}"/>
                </a:ext>
              </a:extLst>
            </p:cNvPr>
            <p:cNvSpPr txBox="1"/>
            <p:nvPr/>
          </p:nvSpPr>
          <p:spPr>
            <a:xfrm>
              <a:off x="7050415" y="3536232"/>
              <a:ext cx="787282" cy="400110"/>
            </a:xfrm>
            <a:prstGeom prst="rect">
              <a:avLst/>
            </a:prstGeom>
            <a:noFill/>
          </p:spPr>
          <p:txBody>
            <a:bodyPr wrap="square" rtlCol="0" anchor="ctr">
              <a:spAutoFit/>
            </a:bodyPr>
            <a:lstStyle/>
            <a:p>
              <a:pPr algn="ctr" defTabSz="1097280" eaLnBrk="0" fontAlgn="base" hangingPunct="0">
                <a:spcBef>
                  <a:spcPct val="0"/>
                </a:spcBef>
                <a:spcAft>
                  <a:spcPct val="0"/>
                </a:spcAft>
              </a:pPr>
              <a:r>
                <a:rPr lang="en-US" sz="1000" b="1" kern="0" dirty="0">
                  <a:solidFill>
                    <a:srgbClr val="042F56"/>
                  </a:solidFill>
                  <a:ea typeface="ＭＳ Ｐゴシック" charset="0"/>
                </a:rPr>
                <a:t>User Interface </a:t>
              </a:r>
            </a:p>
          </p:txBody>
        </p:sp>
        <p:pic>
          <p:nvPicPr>
            <p:cNvPr id="33" name="Picture 32" descr="Online.png">
              <a:extLst>
                <a:ext uri="{FF2B5EF4-FFF2-40B4-BE49-F238E27FC236}">
                  <a16:creationId xmlns:a16="http://schemas.microsoft.com/office/drawing/2014/main" id="{28DEFBAE-5F08-4A09-B4E3-70D9C4D22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1561" y="3497536"/>
              <a:ext cx="239559" cy="230403"/>
            </a:xfrm>
            <a:prstGeom prst="rect">
              <a:avLst/>
            </a:prstGeom>
          </p:spPr>
        </p:pic>
      </p:grpSp>
      <p:sp>
        <p:nvSpPr>
          <p:cNvPr id="27" name="Arrow: Left 26">
            <a:extLst>
              <a:ext uri="{FF2B5EF4-FFF2-40B4-BE49-F238E27FC236}">
                <a16:creationId xmlns:a16="http://schemas.microsoft.com/office/drawing/2014/main" id="{2CFFA321-4846-48B8-B8ED-09B554A13507}"/>
              </a:ext>
            </a:extLst>
          </p:cNvPr>
          <p:cNvSpPr/>
          <p:nvPr/>
        </p:nvSpPr>
        <p:spPr>
          <a:xfrm rot="10800000">
            <a:off x="2746787" y="3282944"/>
            <a:ext cx="421783" cy="1860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56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0" y="29757"/>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Apache Spark z/OS </a:t>
            </a:r>
            <a:endParaRPr lang="en-US" b="1" dirty="0">
              <a:solidFill>
                <a:prstClr val="black"/>
              </a:solidFill>
              <a:uFill>
                <a:solidFill>
                  <a:srgbClr val="7889FB"/>
                </a:solidFill>
              </a:uFill>
            </a:endParaRPr>
          </a:p>
        </p:txBody>
      </p:sp>
      <p:sp>
        <p:nvSpPr>
          <p:cNvPr id="4" name="Shape 139"/>
          <p:cNvSpPr txBox="1">
            <a:spLocks/>
          </p:cNvSpPr>
          <p:nvPr/>
        </p:nvSpPr>
        <p:spPr>
          <a:xfrm>
            <a:off x="109506" y="1103808"/>
            <a:ext cx="4866061" cy="34810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47500" lnSpcReduction="20000"/>
          </a:bodyPr>
          <a:lstStyle>
            <a:lvl1pPr marL="223838" marR="0" indent="-223838" algn="l" defTabSz="309563" rtl="0" latinLnBrk="0">
              <a:lnSpc>
                <a:spcPct val="100000"/>
              </a:lnSpc>
              <a:spcBef>
                <a:spcPts val="1688"/>
              </a:spcBef>
              <a:spcAft>
                <a:spcPts val="0"/>
              </a:spcAft>
              <a:buClr>
                <a:srgbClr val="4D7ABC"/>
              </a:buClr>
              <a:buSzPct val="125000"/>
              <a:buFontTx/>
              <a:buChar char="•"/>
              <a:tabLst/>
              <a:defRPr sz="1500" b="1" i="0" u="none" strike="noStrike" cap="none" spc="0" baseline="0">
                <a:ln>
                  <a:noFill/>
                </a:ln>
                <a:solidFill>
                  <a:srgbClr val="4D7ABC"/>
                </a:solidFill>
                <a:uFillTx/>
                <a:latin typeface="Helvetica"/>
                <a:ea typeface="Helvetica"/>
                <a:cs typeface="Helvetica"/>
                <a:sym typeface="Helvetica"/>
              </a:defRPr>
            </a:lvl1pPr>
            <a:lvl2pPr marL="452438" marR="0" indent="-214313" algn="l" defTabSz="309563" rtl="0" latinLnBrk="0">
              <a:lnSpc>
                <a:spcPct val="100000"/>
              </a:lnSpc>
              <a:spcBef>
                <a:spcPts val="1500"/>
              </a:spcBef>
              <a:spcAft>
                <a:spcPts val="0"/>
              </a:spcAft>
              <a:buClrTx/>
              <a:buSzPct val="75000"/>
              <a:buFontTx/>
              <a:buChar char="•"/>
              <a:tabLst/>
              <a:defRPr sz="1425" b="0" i="0" u="none" strike="noStrike" cap="none" spc="0" baseline="0">
                <a:ln>
                  <a:noFill/>
                </a:ln>
                <a:solidFill>
                  <a:srgbClr val="000000"/>
                </a:solidFill>
                <a:uFillTx/>
                <a:latin typeface="+mn-lt"/>
                <a:ea typeface="+mn-ea"/>
                <a:cs typeface="+mn-cs"/>
                <a:sym typeface="Helvetica Light"/>
              </a:defRPr>
            </a:lvl2pPr>
            <a:lvl3pPr marL="666750" marR="0" indent="-190500" algn="l" defTabSz="309563" rtl="0" latinLnBrk="0">
              <a:lnSpc>
                <a:spcPct val="100000"/>
              </a:lnSpc>
              <a:spcBef>
                <a:spcPts val="2213"/>
              </a:spcBef>
              <a:spcAft>
                <a:spcPts val="0"/>
              </a:spcAft>
              <a:buClrTx/>
              <a:buSzPct val="75000"/>
              <a:buFontTx/>
              <a:buChar char="•"/>
              <a:tabLst/>
              <a:defRPr sz="1313" b="0" i="0" u="none" strike="noStrike" cap="none" spc="0" baseline="0">
                <a:ln>
                  <a:noFill/>
                </a:ln>
                <a:solidFill>
                  <a:srgbClr val="000000"/>
                </a:solidFill>
                <a:uFillTx/>
                <a:latin typeface="+mn-lt"/>
                <a:ea typeface="+mn-ea"/>
                <a:cs typeface="+mn-cs"/>
                <a:sym typeface="Helvetica Light"/>
              </a:defRPr>
            </a:lvl3pPr>
            <a:lvl4pPr marL="885825" marR="0" indent="-171450" algn="l" defTabSz="309563" rtl="0" latinLnBrk="0">
              <a:lnSpc>
                <a:spcPct val="100000"/>
              </a:lnSpc>
              <a:spcBef>
                <a:spcPts val="2213"/>
              </a:spcBef>
              <a:spcAft>
                <a:spcPts val="0"/>
              </a:spcAft>
              <a:buClrTx/>
              <a:buSzPct val="75000"/>
              <a:buFontTx/>
              <a:buChar char="➡"/>
              <a:tabLst/>
              <a:defRPr sz="1313" b="0" i="0" u="none" strike="noStrike" cap="none" spc="0" baseline="0">
                <a:ln>
                  <a:noFill/>
                </a:ln>
                <a:solidFill>
                  <a:srgbClr val="000000"/>
                </a:solidFill>
                <a:uFillTx/>
                <a:latin typeface="+mn-lt"/>
                <a:ea typeface="+mn-ea"/>
                <a:cs typeface="+mn-cs"/>
                <a:sym typeface="Helvetica Light"/>
              </a:defRPr>
            </a:lvl4pPr>
            <a:lvl5pPr marL="1119188" marR="0" indent="-166688" algn="l" defTabSz="309563" rtl="0" latinLnBrk="0">
              <a:lnSpc>
                <a:spcPct val="100000"/>
              </a:lnSpc>
              <a:spcBef>
                <a:spcPts val="2213"/>
              </a:spcBef>
              <a:spcAft>
                <a:spcPts val="0"/>
              </a:spcAft>
              <a:buClrTx/>
              <a:buSzPct val="75000"/>
              <a:buFontTx/>
              <a:buChar char="❖"/>
              <a:tabLst/>
              <a:defRPr sz="1313" b="0" i="1"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9pPr>
          </a:lstStyle>
          <a:p>
            <a:pPr marL="176832" indent="-176832" defTabSz="244554">
              <a:spcBef>
                <a:spcPts val="1313"/>
              </a:spcBef>
              <a:defRPr sz="3160"/>
            </a:pPr>
            <a:r>
              <a:rPr lang="en-US" sz="3160" kern="0" dirty="0"/>
              <a:t>Speed</a:t>
            </a:r>
          </a:p>
          <a:p>
            <a:pPr marL="357426" lvl="1" indent="-169307" defTabSz="244554">
              <a:spcBef>
                <a:spcPts val="1163"/>
              </a:spcBef>
              <a:defRPr sz="3002"/>
            </a:pPr>
            <a:r>
              <a:rPr lang="en-US" sz="3002" kern="0" dirty="0">
                <a:latin typeface="Helvetica Light"/>
              </a:rPr>
              <a:t>An in-memory compute engine that works with data; not a data store</a:t>
            </a:r>
          </a:p>
          <a:p>
            <a:pPr marL="176832" indent="-176832" defTabSz="244554">
              <a:spcBef>
                <a:spcPts val="1313"/>
              </a:spcBef>
              <a:defRPr sz="3160"/>
            </a:pPr>
            <a:r>
              <a:rPr lang="en-US" sz="3160" kern="0" dirty="0"/>
              <a:t>Ease of Use</a:t>
            </a:r>
          </a:p>
          <a:p>
            <a:pPr marL="357426" lvl="1" indent="-169307" defTabSz="244554">
              <a:spcBef>
                <a:spcPts val="1163"/>
              </a:spcBef>
              <a:defRPr sz="3002"/>
            </a:pPr>
            <a:r>
              <a:rPr lang="en-US" sz="3002" kern="0" dirty="0">
                <a:latin typeface="Helvetica Light"/>
              </a:rPr>
              <a:t>Write applications quickly in a variety of languages (Java, Scala, Python, R).</a:t>
            </a:r>
          </a:p>
          <a:p>
            <a:pPr marL="176832" indent="-176832" defTabSz="244554">
              <a:spcBef>
                <a:spcPts val="1313"/>
              </a:spcBef>
              <a:defRPr sz="3160"/>
            </a:pPr>
            <a:r>
              <a:rPr lang="en-US" sz="3160" kern="0" dirty="0"/>
              <a:t>Generality</a:t>
            </a:r>
          </a:p>
          <a:p>
            <a:pPr marL="357426" lvl="1" indent="-169307" defTabSz="244554">
              <a:spcBef>
                <a:spcPts val="1163"/>
              </a:spcBef>
              <a:defRPr sz="3002"/>
            </a:pPr>
            <a:r>
              <a:rPr lang="en-US" sz="3002" kern="0" dirty="0">
                <a:latin typeface="Helvetica Light"/>
              </a:rPr>
              <a:t>Combine SQL, streaming, and complex analytics. </a:t>
            </a:r>
          </a:p>
          <a:p>
            <a:pPr marL="176832" indent="-176832" defTabSz="244554">
              <a:spcBef>
                <a:spcPts val="1313"/>
              </a:spcBef>
              <a:defRPr sz="3160"/>
            </a:pPr>
            <a:r>
              <a:rPr lang="en-US" sz="3160" kern="0" dirty="0"/>
              <a:t>Runs Everywhere</a:t>
            </a:r>
          </a:p>
          <a:p>
            <a:pPr marL="357426" lvl="1" indent="-169307" defTabSz="244554">
              <a:spcBef>
                <a:spcPts val="1163"/>
              </a:spcBef>
              <a:defRPr sz="3002"/>
            </a:pPr>
            <a:r>
              <a:rPr lang="en-US" sz="3002" kern="0" dirty="0">
                <a:latin typeface="Helvetica Light"/>
              </a:rPr>
              <a:t>Enables highly iterative analysis on large volumes of data at scale.</a:t>
            </a:r>
          </a:p>
          <a:p>
            <a:pPr marL="357426" lvl="1" indent="-169307" defTabSz="244554">
              <a:spcBef>
                <a:spcPts val="1163"/>
              </a:spcBef>
              <a:defRPr sz="3002"/>
            </a:pPr>
            <a:r>
              <a:rPr lang="en-US" sz="3002" kern="0" dirty="0">
                <a:latin typeface="Helvetica Light"/>
              </a:rPr>
              <a:t>Runs on Hadoop, </a:t>
            </a:r>
            <a:r>
              <a:rPr lang="en-US" sz="3002" kern="0" dirty="0" err="1">
                <a:latin typeface="Helvetica Light"/>
              </a:rPr>
              <a:t>Mesos</a:t>
            </a:r>
            <a:r>
              <a:rPr lang="en-US" sz="3002" kern="0" dirty="0">
                <a:latin typeface="Helvetica Light"/>
              </a:rPr>
              <a:t>, standalone, or in the cloud.</a:t>
            </a:r>
          </a:p>
        </p:txBody>
      </p:sp>
      <p:sp>
        <p:nvSpPr>
          <p:cNvPr id="5" name="Shape 142"/>
          <p:cNvSpPr txBox="1">
            <a:spLocks/>
          </p:cNvSpPr>
          <p:nvPr/>
        </p:nvSpPr>
        <p:spPr>
          <a:xfrm>
            <a:off x="105104" y="388230"/>
            <a:ext cx="9038896" cy="715578"/>
          </a:xfrm>
          <a:prstGeom prst="rect">
            <a:avLst/>
          </a:prstGeom>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lvl1pPr marL="0" marR="0" indent="0" algn="l" defTabSz="342900" rtl="0" latinLnBrk="0">
              <a:lnSpc>
                <a:spcPct val="90000"/>
              </a:lnSpc>
              <a:spcBef>
                <a:spcPts val="0"/>
              </a:spcBef>
              <a:spcAft>
                <a:spcPts val="0"/>
              </a:spcAft>
              <a:buClrTx/>
              <a:buSzTx/>
              <a:buFontTx/>
              <a:buNone/>
              <a:tabLst/>
              <a:defRPr sz="1500" b="1" i="0" u="none" strike="noStrike" cap="none" spc="0" baseline="0">
                <a:ln>
                  <a:noFill/>
                </a:ln>
                <a:solidFill>
                  <a:schemeClr val="accent6">
                    <a:lumOff val="-21524"/>
                  </a:schemeClr>
                </a:solidFill>
                <a:uFill>
                  <a:solidFill>
                    <a:srgbClr val="7889FB"/>
                  </a:solidFill>
                </a:uFill>
                <a:latin typeface="Arial"/>
                <a:ea typeface="Arial"/>
                <a:cs typeface="Arial"/>
                <a:sym typeface="Arial"/>
              </a:defRPr>
            </a:lvl1pPr>
            <a:lvl2pPr marL="0" marR="0" indent="8572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1650" b="0" i="0" u="none" strike="noStrike" cap="none" spc="0" baseline="0">
                <a:ln>
                  <a:noFill/>
                </a:ln>
                <a:solidFill>
                  <a:srgbClr val="000000"/>
                </a:solidFill>
                <a:uFillTx/>
                <a:latin typeface="+mn-lt"/>
                <a:ea typeface="+mn-ea"/>
                <a:cs typeface="+mn-cs"/>
                <a:sym typeface="Helvetica Light"/>
              </a:defRPr>
            </a:lvl9pPr>
          </a:lstStyle>
          <a:p>
            <a:r>
              <a:rPr lang="en-US" kern="0" dirty="0">
                <a:solidFill>
                  <a:srgbClr val="0000FF"/>
                </a:solidFill>
              </a:rPr>
              <a:t>An open source big data processing framework built around speed, ease of use, and sophisticated analytics, originally developed in 2009 in UC Berkeley's </a:t>
            </a:r>
            <a:r>
              <a:rPr lang="en-US" kern="0" dirty="0" err="1">
                <a:solidFill>
                  <a:srgbClr val="0000FF"/>
                </a:solidFill>
              </a:rPr>
              <a:t>AMPLab</a:t>
            </a:r>
            <a:r>
              <a:rPr lang="en-US" kern="0" dirty="0">
                <a:solidFill>
                  <a:srgbClr val="0000FF"/>
                </a:solidFill>
              </a:rPr>
              <a:t>, and open sourced in 2010 as an Apache Foundation open source project.</a:t>
            </a:r>
          </a:p>
        </p:txBody>
      </p:sp>
      <p:pic>
        <p:nvPicPr>
          <p:cNvPr id="6" name="pasted-image.tiff"/>
          <p:cNvPicPr>
            <a:picLocks noChangeAspect="1"/>
          </p:cNvPicPr>
          <p:nvPr/>
        </p:nvPicPr>
        <p:blipFill>
          <a:blip r:embed="rId2">
            <a:extLst/>
          </a:blip>
          <a:stretch>
            <a:fillRect/>
          </a:stretch>
        </p:blipFill>
        <p:spPr>
          <a:xfrm>
            <a:off x="7685700" y="3745054"/>
            <a:ext cx="1414116" cy="717533"/>
          </a:xfrm>
          <a:prstGeom prst="rect">
            <a:avLst/>
          </a:prstGeom>
          <a:ln w="12700">
            <a:miter lim="400000"/>
          </a:ln>
        </p:spPr>
      </p:pic>
      <p:sp>
        <p:nvSpPr>
          <p:cNvPr id="7" name="Shape 144"/>
          <p:cNvSpPr/>
          <p:nvPr/>
        </p:nvSpPr>
        <p:spPr>
          <a:xfrm>
            <a:off x="7499487" y="3519930"/>
            <a:ext cx="1600329" cy="191591"/>
          </a:xfrm>
          <a:prstGeom prst="rect">
            <a:avLst/>
          </a:prstGeom>
          <a:ln w="12700">
            <a:miter lim="400000"/>
          </a:ln>
          <a:extLst>
            <a:ext uri="{C572A759-6A51-4108-AA02-DFA0A04FC94B}">
              <ma14:wrappingTextBoxFlag xmlns:ma14="http://schemas.microsoft.com/office/mac/drawingml/2011/main" xmlns="" val="1"/>
            </a:ext>
          </a:extLst>
        </p:spPr>
        <p:txBody>
          <a:bodyPr lIns="9144" tIns="9144" rIns="9144" bIns="9144">
            <a:spAutoFit/>
          </a:bodyPr>
          <a:lstStyle>
            <a:lvl1pPr defTabSz="773289">
              <a:defRPr sz="3000" u="sng">
                <a:solidFill>
                  <a:srgbClr val="2949FF"/>
                </a:solidFill>
                <a:latin typeface="Arial"/>
                <a:ea typeface="Arial"/>
                <a:cs typeface="Arial"/>
                <a:sym typeface="Arial"/>
                <a:hlinkClick r:id="" action="ppaction://noaction"/>
              </a:defRPr>
            </a:lvl1pPr>
          </a:lstStyle>
          <a:p>
            <a:pPr algn="ctr" hangingPunct="0">
              <a:defRPr u="none"/>
            </a:pPr>
            <a:r>
              <a:rPr sz="1125" u="none" kern="0" dirty="0"/>
              <a:t>http://spark.apache.org</a:t>
            </a:r>
          </a:p>
        </p:txBody>
      </p:sp>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119" y="1281255"/>
            <a:ext cx="4115881" cy="219703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511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73650" y="53007"/>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Apache Spark z/OS:  Data in place, federated analytics </a:t>
            </a:r>
            <a:endParaRPr lang="en-US" b="1" dirty="0">
              <a:solidFill>
                <a:prstClr val="black"/>
              </a:solidFill>
              <a:uFill>
                <a:solidFill>
                  <a:srgbClr val="7889FB"/>
                </a:solidFill>
              </a:uFill>
            </a:endParaRPr>
          </a:p>
        </p:txBody>
      </p:sp>
      <p:sp>
        <p:nvSpPr>
          <p:cNvPr id="9" name="TextBox 8"/>
          <p:cNvSpPr txBox="1"/>
          <p:nvPr/>
        </p:nvSpPr>
        <p:spPr>
          <a:xfrm>
            <a:off x="2811464" y="444476"/>
            <a:ext cx="2467118" cy="1554975"/>
          </a:xfrm>
          <a:prstGeom prst="rect">
            <a:avLst/>
          </a:prstGeom>
          <a:noFill/>
          <a:ln w="34925">
            <a:solidFill>
              <a:srgbClr val="00649D"/>
            </a:solidFill>
          </a:ln>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Arial"/>
            </a:endParaRPr>
          </a:p>
        </p:txBody>
      </p:sp>
      <p:sp>
        <p:nvSpPr>
          <p:cNvPr id="10" name="Right Arrow 9"/>
          <p:cNvSpPr/>
          <p:nvPr/>
        </p:nvSpPr>
        <p:spPr bwMode="auto">
          <a:xfrm>
            <a:off x="4456113" y="2301806"/>
            <a:ext cx="569912" cy="355600"/>
          </a:xfrm>
          <a:prstGeom prst="rightArrow">
            <a:avLst/>
          </a:prstGeom>
          <a:solidFill>
            <a:srgbClr val="00649D">
              <a:lumMod val="60000"/>
              <a:lumOff val="40000"/>
            </a:srgbClr>
          </a:solidFill>
          <a:ln>
            <a:noFill/>
          </a:ln>
          <a:effectLst>
            <a:outerShdw dist="35921" dir="2700000" algn="ctr" rotWithShape="0">
              <a:srgbClr val="808080"/>
            </a:outerShdw>
          </a:effectLst>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1" name="Right Arrow 10"/>
          <p:cNvSpPr/>
          <p:nvPr/>
        </p:nvSpPr>
        <p:spPr bwMode="auto">
          <a:xfrm>
            <a:off x="6878638" y="2301806"/>
            <a:ext cx="568325" cy="355600"/>
          </a:xfrm>
          <a:prstGeom prst="rightArrow">
            <a:avLst/>
          </a:prstGeom>
          <a:solidFill>
            <a:srgbClr val="00649D">
              <a:lumMod val="60000"/>
              <a:lumOff val="40000"/>
            </a:srgbClr>
          </a:solidFill>
          <a:ln>
            <a:noFill/>
          </a:ln>
          <a:effectLst>
            <a:outerShdw dist="35921" dir="2700000" algn="ctr" rotWithShape="0">
              <a:srgbClr val="808080"/>
            </a:outerShdw>
          </a:effectLst>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sp>
        <p:nvSpPr>
          <p:cNvPr id="12" name="TextBox 11"/>
          <p:cNvSpPr txBox="1"/>
          <p:nvPr/>
        </p:nvSpPr>
        <p:spPr>
          <a:xfrm>
            <a:off x="2628451" y="2195444"/>
            <a:ext cx="1690688" cy="2031325"/>
          </a:xfrm>
          <a:prstGeom prst="rect">
            <a:avLst/>
          </a:prstGeom>
          <a:solidFill>
            <a:srgbClr val="808080">
              <a:lumMod val="60000"/>
              <a:lumOff val="40000"/>
            </a:srgbClr>
          </a:solidFill>
        </p:spPr>
        <p:txBody>
          <a:bodyPr>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S PGothic" panose="020B0600070205080204" pitchFamily="34" charset="-128"/>
                <a:cs typeface="Arial"/>
              </a:rPr>
              <a:t>Spark Transform actions across multiple data environments: apply a map function to each, filter, sample, union, intersect, joins…</a:t>
            </a:r>
          </a:p>
        </p:txBody>
      </p:sp>
      <p:sp>
        <p:nvSpPr>
          <p:cNvPr id="17" name="TextBox 16"/>
          <p:cNvSpPr txBox="1"/>
          <p:nvPr/>
        </p:nvSpPr>
        <p:spPr>
          <a:xfrm>
            <a:off x="5176838" y="2192307"/>
            <a:ext cx="1612900" cy="2246769"/>
          </a:xfrm>
          <a:prstGeom prst="rect">
            <a:avLst/>
          </a:prstGeom>
          <a:solidFill>
            <a:srgbClr val="808080">
              <a:lumMod val="20000"/>
              <a:lumOff val="80000"/>
            </a:srgbClr>
          </a:solidFill>
        </p:spPr>
        <p:txBody>
          <a:bodyPr>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S PGothic" panose="020B0600070205080204" pitchFamily="34" charset="-128"/>
                <a:cs typeface="Arial"/>
              </a:rPr>
              <a:t>Apply Spark Actions, for example  Analytic Algorithms found in MLIB: clustering, PCA, logistic regression, classification, random forest…</a:t>
            </a:r>
          </a:p>
        </p:txBody>
      </p:sp>
      <p:sp>
        <p:nvSpPr>
          <p:cNvPr id="18" name="TextBox 17"/>
          <p:cNvSpPr txBox="1">
            <a:spLocks noChangeArrowheads="1"/>
          </p:cNvSpPr>
          <p:nvPr/>
        </p:nvSpPr>
        <p:spPr bwMode="auto">
          <a:xfrm>
            <a:off x="7584456" y="2202587"/>
            <a:ext cx="1528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0" fontAlgn="base" hangingPunct="0">
              <a:spcBef>
                <a:spcPct val="0"/>
              </a:spcBef>
              <a:spcAft>
                <a:spcPct val="0"/>
              </a:spcAft>
            </a:pPr>
            <a:r>
              <a:rPr lang="en-US" dirty="0">
                <a:solidFill>
                  <a:srgbClr val="000000"/>
                </a:solidFill>
                <a:cs typeface="Arial"/>
              </a:rPr>
              <a:t>Results of analysis</a:t>
            </a:r>
          </a:p>
        </p:txBody>
      </p:sp>
      <p:sp>
        <p:nvSpPr>
          <p:cNvPr id="19" name="Rectangle 18"/>
          <p:cNvSpPr/>
          <p:nvPr/>
        </p:nvSpPr>
        <p:spPr>
          <a:xfrm>
            <a:off x="125285" y="832329"/>
            <a:ext cx="1728788" cy="3598639"/>
          </a:xfrm>
          <a:prstGeom prst="rect">
            <a:avLst/>
          </a:prstGeom>
          <a:solidFill>
            <a:srgbClr val="808080">
              <a:lumMod val="75000"/>
            </a:srgbClr>
          </a:solidFill>
          <a:ln w="9525" cap="flat" cmpd="sng" algn="ctr">
            <a:solidFill>
              <a:srgbClr val="00649D">
                <a:shade val="95000"/>
                <a:satMod val="105000"/>
              </a:srgbClr>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a:endParaRPr>
          </a:p>
        </p:txBody>
      </p:sp>
      <p:sp>
        <p:nvSpPr>
          <p:cNvPr id="20" name="TextBox 19"/>
          <p:cNvSpPr txBox="1"/>
          <p:nvPr/>
        </p:nvSpPr>
        <p:spPr>
          <a:xfrm>
            <a:off x="158569" y="883843"/>
            <a:ext cx="1673225" cy="3547125"/>
          </a:xfrm>
          <a:prstGeom prst="rect">
            <a:avLst/>
          </a:prstGeom>
          <a:noFill/>
        </p:spPr>
        <p:txBody>
          <a:bodyPr>
            <a:spAutoFit/>
          </a:bodyPr>
          <a:lstStyle/>
          <a:p>
            <a:pPr defTabSz="914400" eaLnBrk="0" fontAlgn="base" hangingPunct="0">
              <a:spcBef>
                <a:spcPct val="0"/>
              </a:spcBef>
              <a:spcAft>
                <a:spcPct val="0"/>
              </a:spcAft>
              <a:defRPr/>
            </a:pPr>
            <a:r>
              <a:rPr lang="en-US" sz="1400" dirty="0">
                <a:solidFill>
                  <a:srgbClr val="FFFFFF"/>
                </a:solidFill>
                <a:ea typeface="MS PGothic" panose="020B0600070205080204" pitchFamily="34" charset="-128"/>
                <a:cs typeface="Arial"/>
              </a:rPr>
              <a:t>Data: structured or unstructured, any data environment supported by Spark z/OS:</a:t>
            </a:r>
          </a:p>
          <a:p>
            <a:pPr defTabSz="914400" eaLnBrk="0" fontAlgn="base" hangingPunct="0">
              <a:spcBef>
                <a:spcPct val="0"/>
              </a:spcBef>
              <a:spcAft>
                <a:spcPct val="0"/>
              </a:spcAft>
              <a:defRPr/>
            </a:pPr>
            <a:endParaRPr lang="en-US" sz="1050" dirty="0">
              <a:solidFill>
                <a:srgbClr val="FFFFFF"/>
              </a:solidFill>
              <a:ea typeface="MS PGothic" panose="020B0600070205080204" pitchFamily="34" charset="-128"/>
              <a:cs typeface="Arial"/>
            </a:endParaRPr>
          </a:p>
          <a:p>
            <a:pPr defTabSz="914400" eaLnBrk="0" fontAlgn="base" hangingPunct="0">
              <a:spcBef>
                <a:spcPct val="0"/>
              </a:spcBef>
              <a:spcAft>
                <a:spcPct val="0"/>
              </a:spcAft>
              <a:defRPr/>
            </a:pPr>
            <a:r>
              <a:rPr lang="en-US" sz="1200" dirty="0">
                <a:solidFill>
                  <a:srgbClr val="FFFFFF"/>
                </a:solidFill>
                <a:ea typeface="MS PGothic" panose="020B0600070205080204" pitchFamily="34" charset="-128"/>
                <a:cs typeface="Arial"/>
              </a:rPr>
              <a:t>IBM Z:</a:t>
            </a:r>
          </a:p>
          <a:p>
            <a:pPr marL="171450" indent="-171450" defTabSz="914400" eaLnBrk="0" fontAlgn="base" hangingPunct="0">
              <a:spcBef>
                <a:spcPct val="0"/>
              </a:spcBef>
              <a:spcAft>
                <a:spcPct val="0"/>
              </a:spcAft>
              <a:buFont typeface="Arial" panose="020B0604020202020204" pitchFamily="34" charset="0"/>
              <a:buChar char="•"/>
              <a:defRPr/>
            </a:pPr>
            <a:r>
              <a:rPr lang="en-US" sz="1200" dirty="0">
                <a:solidFill>
                  <a:srgbClr val="FFFFFF"/>
                </a:solidFill>
                <a:ea typeface="MS PGothic" panose="020B0600070205080204" pitchFamily="34" charset="-128"/>
                <a:cs typeface="Arial"/>
              </a:rPr>
              <a:t>DB2, IMS, VSAM</a:t>
            </a:r>
          </a:p>
          <a:p>
            <a:pPr marL="171450" indent="-171450" defTabSz="914400" eaLnBrk="0" fontAlgn="base" hangingPunct="0">
              <a:spcBef>
                <a:spcPct val="0"/>
              </a:spcBef>
              <a:spcAft>
                <a:spcPct val="0"/>
              </a:spcAft>
              <a:buFont typeface="Arial" panose="020B0604020202020204" pitchFamily="34" charset="0"/>
              <a:buChar char="•"/>
              <a:defRPr/>
            </a:pPr>
            <a:r>
              <a:rPr lang="en-US" sz="1200" dirty="0" err="1">
                <a:solidFill>
                  <a:srgbClr val="FFFFFF"/>
                </a:solidFill>
                <a:ea typeface="MS PGothic" panose="020B0600070205080204" pitchFamily="34" charset="-128"/>
                <a:cs typeface="Arial"/>
              </a:rPr>
              <a:t>Adabas</a:t>
            </a:r>
            <a:endParaRPr lang="en-US" sz="1200" dirty="0">
              <a:solidFill>
                <a:srgbClr val="FFFFFF"/>
              </a:solidFill>
              <a:ea typeface="MS PGothic" panose="020B0600070205080204" pitchFamily="34" charset="-128"/>
              <a:cs typeface="Arial"/>
            </a:endParaRPr>
          </a:p>
          <a:p>
            <a:pPr marL="171450" indent="-171450" defTabSz="914400" eaLnBrk="0" fontAlgn="base" hangingPunct="0">
              <a:spcBef>
                <a:spcPct val="0"/>
              </a:spcBef>
              <a:spcAft>
                <a:spcPct val="0"/>
              </a:spcAft>
              <a:buFont typeface="Arial" panose="020B0604020202020204" pitchFamily="34" charset="0"/>
              <a:buChar char="•"/>
              <a:defRPr/>
            </a:pPr>
            <a:r>
              <a:rPr lang="en-US" sz="1200" dirty="0">
                <a:solidFill>
                  <a:srgbClr val="FFFFFF"/>
                </a:solidFill>
                <a:ea typeface="MS PGothic" panose="020B0600070205080204" pitchFamily="34" charset="-128"/>
                <a:cs typeface="Arial"/>
              </a:rPr>
              <a:t>Syslog</a:t>
            </a:r>
          </a:p>
          <a:p>
            <a:pPr marL="171450" indent="-171450" defTabSz="914400" eaLnBrk="0" fontAlgn="base" hangingPunct="0">
              <a:spcBef>
                <a:spcPct val="0"/>
              </a:spcBef>
              <a:spcAft>
                <a:spcPct val="0"/>
              </a:spcAft>
              <a:buFont typeface="Arial" panose="020B0604020202020204" pitchFamily="34" charset="0"/>
              <a:buChar char="•"/>
              <a:defRPr/>
            </a:pPr>
            <a:r>
              <a:rPr lang="en-US" sz="1200" dirty="0">
                <a:solidFill>
                  <a:srgbClr val="FFFFFF"/>
                </a:solidFill>
                <a:ea typeface="MS PGothic" panose="020B0600070205080204" pitchFamily="34" charset="-128"/>
                <a:cs typeface="Arial"/>
              </a:rPr>
              <a:t>PDSE </a:t>
            </a:r>
          </a:p>
          <a:p>
            <a:pPr marL="171450" indent="-171450" defTabSz="914400" eaLnBrk="0" fontAlgn="base" hangingPunct="0">
              <a:spcBef>
                <a:spcPct val="0"/>
              </a:spcBef>
              <a:spcAft>
                <a:spcPct val="0"/>
              </a:spcAft>
              <a:buFont typeface="Arial" panose="020B0604020202020204" pitchFamily="34" charset="0"/>
              <a:buChar char="•"/>
              <a:defRPr/>
            </a:pPr>
            <a:r>
              <a:rPr lang="en-US" sz="1200" dirty="0" err="1">
                <a:solidFill>
                  <a:srgbClr val="FFFFFF"/>
                </a:solidFill>
                <a:ea typeface="MS PGothic" panose="020B0600070205080204" pitchFamily="34" charset="-128"/>
                <a:cs typeface="Arial"/>
              </a:rPr>
              <a:t>Etc</a:t>
            </a:r>
            <a:endParaRPr lang="en-US" sz="1200" dirty="0">
              <a:solidFill>
                <a:srgbClr val="FFFFFF"/>
              </a:solidFill>
              <a:ea typeface="MS PGothic" panose="020B0600070205080204" pitchFamily="34" charset="-128"/>
              <a:cs typeface="Arial"/>
            </a:endParaRPr>
          </a:p>
          <a:p>
            <a:pPr defTabSz="914400" eaLnBrk="0" fontAlgn="base" hangingPunct="0">
              <a:spcBef>
                <a:spcPct val="0"/>
              </a:spcBef>
              <a:spcAft>
                <a:spcPct val="0"/>
              </a:spcAft>
              <a:defRPr/>
            </a:pPr>
            <a:endParaRPr lang="en-US" sz="1200" dirty="0">
              <a:solidFill>
                <a:srgbClr val="FFFFFF"/>
              </a:solidFill>
              <a:ea typeface="MS PGothic" panose="020B0600070205080204" pitchFamily="34" charset="-128"/>
              <a:cs typeface="Arial"/>
            </a:endParaRPr>
          </a:p>
          <a:p>
            <a:pPr defTabSz="914400" eaLnBrk="0" fontAlgn="base" hangingPunct="0">
              <a:spcBef>
                <a:spcPct val="0"/>
              </a:spcBef>
              <a:spcAft>
                <a:spcPct val="0"/>
              </a:spcAft>
              <a:defRPr/>
            </a:pPr>
            <a:r>
              <a:rPr lang="en-US" sz="1200" dirty="0">
                <a:solidFill>
                  <a:srgbClr val="FFFFFF"/>
                </a:solidFill>
                <a:ea typeface="MS PGothic" panose="020B0600070205080204" pitchFamily="34" charset="-128"/>
                <a:cs typeface="Arial"/>
              </a:rPr>
              <a:t>Distributed:</a:t>
            </a:r>
          </a:p>
          <a:p>
            <a:pPr marL="171450" indent="-171450" defTabSz="914400" eaLnBrk="0" fontAlgn="base" hangingPunct="0">
              <a:spcBef>
                <a:spcPct val="0"/>
              </a:spcBef>
              <a:spcAft>
                <a:spcPct val="0"/>
              </a:spcAft>
              <a:buFont typeface="Arial" panose="020B0604020202020204" pitchFamily="34" charset="0"/>
              <a:buChar char="•"/>
              <a:defRPr/>
            </a:pPr>
            <a:r>
              <a:rPr lang="en-US" sz="1200" dirty="0">
                <a:solidFill>
                  <a:srgbClr val="FFFFFF"/>
                </a:solidFill>
                <a:ea typeface="MS PGothic" panose="020B0600070205080204" pitchFamily="34" charset="-128"/>
                <a:cs typeface="Arial"/>
              </a:rPr>
              <a:t>Oracle</a:t>
            </a:r>
          </a:p>
          <a:p>
            <a:pPr marL="171450" indent="-171450" defTabSz="914400" eaLnBrk="0" fontAlgn="base" hangingPunct="0">
              <a:spcBef>
                <a:spcPct val="0"/>
              </a:spcBef>
              <a:spcAft>
                <a:spcPct val="0"/>
              </a:spcAft>
              <a:buFont typeface="Arial" panose="020B0604020202020204" pitchFamily="34" charset="0"/>
              <a:buChar char="•"/>
              <a:defRPr/>
            </a:pPr>
            <a:r>
              <a:rPr lang="en-US" sz="1200" dirty="0" err="1">
                <a:solidFill>
                  <a:srgbClr val="FFFFFF"/>
                </a:solidFill>
                <a:ea typeface="MS PGothic" panose="020B0600070205080204" pitchFamily="34" charset="-128"/>
                <a:cs typeface="Arial"/>
              </a:rPr>
              <a:t>Filesystems</a:t>
            </a:r>
            <a:endParaRPr lang="en-US" sz="1200" dirty="0">
              <a:solidFill>
                <a:srgbClr val="FFFFFF"/>
              </a:solidFill>
              <a:ea typeface="MS PGothic" panose="020B0600070205080204" pitchFamily="34" charset="-128"/>
              <a:cs typeface="Arial"/>
            </a:endParaRPr>
          </a:p>
          <a:p>
            <a:pPr marL="171450" indent="-171450" defTabSz="914400" eaLnBrk="0" fontAlgn="base" hangingPunct="0">
              <a:spcBef>
                <a:spcPct val="0"/>
              </a:spcBef>
              <a:spcAft>
                <a:spcPct val="0"/>
              </a:spcAft>
              <a:buFont typeface="Arial" panose="020B0604020202020204" pitchFamily="34" charset="0"/>
              <a:buChar char="•"/>
              <a:defRPr/>
            </a:pPr>
            <a:r>
              <a:rPr lang="en-US" sz="1200" dirty="0" err="1">
                <a:solidFill>
                  <a:srgbClr val="FFFFFF"/>
                </a:solidFill>
                <a:ea typeface="MS PGothic" panose="020B0600070205080204" pitchFamily="34" charset="-128"/>
                <a:cs typeface="Arial"/>
              </a:rPr>
              <a:t>Hadoop</a:t>
            </a:r>
            <a:r>
              <a:rPr lang="en-US" sz="1200" dirty="0">
                <a:solidFill>
                  <a:srgbClr val="FFFFFF"/>
                </a:solidFill>
                <a:ea typeface="MS PGothic" panose="020B0600070205080204" pitchFamily="34" charset="-128"/>
                <a:cs typeface="Arial"/>
              </a:rPr>
              <a:t> </a:t>
            </a:r>
          </a:p>
          <a:p>
            <a:pPr marL="171450" indent="-171450" defTabSz="914400" eaLnBrk="0" fontAlgn="base" hangingPunct="0">
              <a:spcBef>
                <a:spcPct val="0"/>
              </a:spcBef>
              <a:spcAft>
                <a:spcPct val="0"/>
              </a:spcAft>
              <a:buFont typeface="Arial" panose="020B0604020202020204" pitchFamily="34" charset="0"/>
              <a:buChar char="•"/>
              <a:defRPr/>
            </a:pPr>
            <a:r>
              <a:rPr lang="en-US" sz="1200" dirty="0" err="1">
                <a:solidFill>
                  <a:srgbClr val="FFFFFF"/>
                </a:solidFill>
                <a:ea typeface="MS PGothic" panose="020B0600070205080204" pitchFamily="34" charset="-128"/>
                <a:cs typeface="Arial"/>
              </a:rPr>
              <a:t>Etc</a:t>
            </a:r>
            <a:endParaRPr lang="en-US" sz="1200" dirty="0">
              <a:solidFill>
                <a:srgbClr val="FFFFFF"/>
              </a:solidFill>
              <a:ea typeface="MS PGothic" panose="020B0600070205080204" pitchFamily="34" charset="-128"/>
              <a:cs typeface="Arial"/>
            </a:endParaRPr>
          </a:p>
        </p:txBody>
      </p:sp>
      <p:sp>
        <p:nvSpPr>
          <p:cNvPr id="21" name="Right Arrow 20"/>
          <p:cNvSpPr/>
          <p:nvPr/>
        </p:nvSpPr>
        <p:spPr bwMode="auto">
          <a:xfrm>
            <a:off x="1989138" y="2339906"/>
            <a:ext cx="568325" cy="357188"/>
          </a:xfrm>
          <a:prstGeom prst="rightArrow">
            <a:avLst/>
          </a:prstGeom>
          <a:solidFill>
            <a:srgbClr val="00649D">
              <a:lumMod val="60000"/>
              <a:lumOff val="40000"/>
            </a:srgbClr>
          </a:solidFill>
          <a:ln>
            <a:noFill/>
          </a:ln>
          <a:effectLst>
            <a:outerShdw dist="35921" dir="2700000" algn="ctr" rotWithShape="0">
              <a:srgbClr val="808080"/>
            </a:outerShdw>
          </a:effectLst>
          <a:extLst/>
        </p:spPr>
        <p:txBody>
          <a:bodyPr lIns="72000" rIns="72000">
            <a:spAutoFit/>
          </a:body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itchFamily="2" charset="2"/>
              <a:buNone/>
              <a:tabLst/>
              <a:defRPr/>
            </a:pPr>
            <a:endParaRPr kumimoji="0" lang="en-US" sz="1400" b="0" i="1" u="none" strike="noStrike" kern="0" cap="none" spc="0" normalizeH="0" baseline="0" noProof="0">
              <a:ln>
                <a:noFill/>
              </a:ln>
              <a:solidFill>
                <a:srgbClr val="000400"/>
              </a:solidFill>
              <a:effectLst/>
              <a:uLnTx/>
              <a:uFillTx/>
              <a:ea typeface="SimSun" pitchFamily="2" charset="-122"/>
              <a:cs typeface="Arial"/>
            </a:endParaRPr>
          </a:p>
        </p:txBody>
      </p:sp>
      <p:pic>
        <p:nvPicPr>
          <p:cNvPr id="2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1464" y="440593"/>
            <a:ext cx="2467118" cy="1238914"/>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23" name="Oval 22"/>
          <p:cNvSpPr>
            <a:spLocks noChangeArrowheads="1"/>
          </p:cNvSpPr>
          <p:nvPr/>
        </p:nvSpPr>
        <p:spPr bwMode="auto">
          <a:xfrm>
            <a:off x="4084026" y="444476"/>
            <a:ext cx="501924" cy="851697"/>
          </a:xfrm>
          <a:prstGeom prst="ellips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25" name="Rectangle 24"/>
          <p:cNvSpPr/>
          <p:nvPr/>
        </p:nvSpPr>
        <p:spPr>
          <a:xfrm>
            <a:off x="3020363" y="1341271"/>
            <a:ext cx="433317" cy="206128"/>
          </a:xfrm>
          <a:prstGeom prst="rect">
            <a:avLst/>
          </a:prstGeom>
          <a:solidFill>
            <a:srgbClr val="92D050"/>
          </a:solidFill>
          <a:ln w="9525" cap="flat" cmpd="sng" algn="ctr">
            <a:solidFill>
              <a:srgbClr val="BBE0E3">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800">
              <a:defRPr/>
            </a:pPr>
            <a:r>
              <a:rPr lang="en-US" sz="900" kern="0" dirty="0">
                <a:solidFill>
                  <a:srgbClr val="000000"/>
                </a:solidFill>
                <a:ea typeface="ＭＳ Ｐゴシック"/>
                <a:cs typeface="Arial"/>
              </a:rPr>
              <a:t>DF</a:t>
            </a:r>
          </a:p>
        </p:txBody>
      </p:sp>
      <p:cxnSp>
        <p:nvCxnSpPr>
          <p:cNvPr id="26" name="Straight Connector 25"/>
          <p:cNvCxnSpPr>
            <a:cxnSpLocks noChangeShapeType="1"/>
            <a:stCxn id="23" idx="3"/>
            <a:endCxn id="25" idx="3"/>
          </p:cNvCxnSpPr>
          <p:nvPr/>
        </p:nvCxnSpPr>
        <p:spPr bwMode="auto">
          <a:xfrm flipH="1">
            <a:off x="3453680" y="1171445"/>
            <a:ext cx="703851" cy="272890"/>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a:off x="4489014" y="1195812"/>
            <a:ext cx="424189" cy="183445"/>
          </a:xfrm>
          <a:prstGeom prst="lin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noFill/>
              </a14:hiddenFill>
            </a:ext>
          </a:extLst>
        </p:spPr>
      </p:cxnSp>
      <p:sp>
        <p:nvSpPr>
          <p:cNvPr id="28" name="Folded Corner 27"/>
          <p:cNvSpPr/>
          <p:nvPr/>
        </p:nvSpPr>
        <p:spPr bwMode="auto">
          <a:xfrm rot="10800000">
            <a:off x="2811464" y="1671569"/>
            <a:ext cx="2467118" cy="293504"/>
          </a:xfrm>
          <a:prstGeom prst="foldedCorner">
            <a:avLst/>
          </a:prstGeom>
          <a:solidFill>
            <a:srgbClr val="E6E9FE"/>
          </a:solidFill>
          <a:ln>
            <a:solidFill>
              <a:srgbClr val="00649D"/>
            </a:solidFill>
          </a:ln>
          <a:effectLst>
            <a:outerShdw dist="35921" dir="2700000" algn="ctr" rotWithShape="0">
              <a:srgbClr val="808080"/>
            </a:outerShdw>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p:spPr>
        <p:txBody>
          <a:bodyPr vert="horz" wrap="square" lIns="54000" tIns="34290" rIns="54000" bIns="34290" numCol="1" rtlCol="0" anchor="t" anchorCtr="0" compatLnSpc="1">
            <a:prstTxWarp prst="textNoShape">
              <a:avLst/>
            </a:prstTxWarp>
            <a:spAutoFit/>
          </a:bodyPr>
          <a:lstStyle/>
          <a:p>
            <a:pPr marL="198835" marR="0" lvl="0" indent="-198835" defTabSz="685800" eaLnBrk="1" fontAlgn="base" latinLnBrk="0" hangingPunct="1">
              <a:lnSpc>
                <a:spcPct val="90000"/>
              </a:lnSpc>
              <a:spcBef>
                <a:spcPct val="50000"/>
              </a:spcBef>
              <a:spcAft>
                <a:spcPct val="0"/>
              </a:spcAft>
              <a:buClr>
                <a:srgbClr val="000000"/>
              </a:buClr>
              <a:buSzTx/>
              <a:buFontTx/>
              <a:buNone/>
              <a:tabLst/>
              <a:defRPr/>
            </a:pPr>
            <a:endParaRPr kumimoji="0" lang="en-US" sz="1050" b="0" i="1" u="none" strike="noStrike" kern="0" cap="none" spc="0" normalizeH="0" baseline="0" noProof="0">
              <a:ln>
                <a:noFill/>
              </a:ln>
              <a:solidFill>
                <a:srgbClr val="000400"/>
              </a:solidFill>
              <a:effectLst/>
              <a:uLnTx/>
              <a:uFillTx/>
              <a:ea typeface="SimSun" pitchFamily="2" charset="-122"/>
              <a:cs typeface="Arial"/>
            </a:endParaRPr>
          </a:p>
        </p:txBody>
      </p:sp>
      <p:sp>
        <p:nvSpPr>
          <p:cNvPr id="29" name="Rectangle 28"/>
          <p:cNvSpPr/>
          <p:nvPr/>
        </p:nvSpPr>
        <p:spPr>
          <a:xfrm>
            <a:off x="3050246" y="1679755"/>
            <a:ext cx="1994457" cy="307777"/>
          </a:xfrm>
          <a:prstGeom prst="rect">
            <a:avLst/>
          </a:prstGeom>
        </p:spPr>
        <p:txBody>
          <a:bodyPr wrap="none">
            <a:spAutoFit/>
          </a:bodyPr>
          <a:lstStyle/>
          <a:p>
            <a:pPr defTabSz="914400" eaLnBrk="0" fontAlgn="base" hangingPunct="0">
              <a:spcBef>
                <a:spcPct val="0"/>
              </a:spcBef>
              <a:spcAft>
                <a:spcPct val="0"/>
              </a:spcAft>
            </a:pPr>
            <a:r>
              <a:rPr lang="en-US" sz="1400" b="1" dirty="0">
                <a:solidFill>
                  <a:srgbClr val="0000FF"/>
                </a:solidFill>
                <a:cs typeface="Arial"/>
              </a:rPr>
              <a:t>Optimized data Layer</a:t>
            </a:r>
          </a:p>
        </p:txBody>
      </p:sp>
      <p:sp>
        <p:nvSpPr>
          <p:cNvPr id="34" name="Rectangle 33"/>
          <p:cNvSpPr/>
          <p:nvPr/>
        </p:nvSpPr>
        <p:spPr>
          <a:xfrm>
            <a:off x="4602157" y="1340058"/>
            <a:ext cx="433317" cy="206128"/>
          </a:xfrm>
          <a:prstGeom prst="rect">
            <a:avLst/>
          </a:prstGeom>
          <a:solidFill>
            <a:srgbClr val="92D050"/>
          </a:solidFill>
          <a:ln w="9525" cap="flat" cmpd="sng" algn="ctr">
            <a:solidFill>
              <a:srgbClr val="BBE0E3">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685800">
              <a:defRPr/>
            </a:pPr>
            <a:r>
              <a:rPr lang="en-US" sz="900" kern="0" dirty="0">
                <a:solidFill>
                  <a:srgbClr val="000000"/>
                </a:solidFill>
                <a:ea typeface="ＭＳ Ｐゴシック"/>
                <a:cs typeface="Arial"/>
              </a:rPr>
              <a:t>DF</a:t>
            </a:r>
          </a:p>
        </p:txBody>
      </p:sp>
      <p:sp>
        <p:nvSpPr>
          <p:cNvPr id="35" name="Oval 34"/>
          <p:cNvSpPr>
            <a:spLocks noChangeArrowheads="1"/>
          </p:cNvSpPr>
          <p:nvPr/>
        </p:nvSpPr>
        <p:spPr bwMode="auto">
          <a:xfrm>
            <a:off x="2905774" y="462405"/>
            <a:ext cx="501924" cy="851697"/>
          </a:xfrm>
          <a:prstGeom prst="ellipse">
            <a:avLst/>
          </a:prstGeom>
          <a:noFill/>
          <a:ln w="9525" algn="ctr">
            <a:solidFill>
              <a:srgbClr val="000000"/>
            </a:solidFill>
            <a:round/>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txBody>
          <a:bodyPr wrap="square" lIns="72000" rIns="72000">
            <a:spAutoFit/>
          </a:bodyPr>
          <a:lstStyle>
            <a:lvl1pPr marL="265113" indent="-265113">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65113" marR="0" lvl="0" indent="-265113" defTabSz="914400" eaLnBrk="1" fontAlgn="base" latinLnBrk="0" hangingPunct="1">
              <a:lnSpc>
                <a:spcPct val="90000"/>
              </a:lnSpc>
              <a:spcBef>
                <a:spcPct val="50000"/>
              </a:spcBef>
              <a:spcAft>
                <a:spcPct val="0"/>
              </a:spcAft>
              <a:buClr>
                <a:srgbClr val="000000"/>
              </a:buClr>
              <a:buSzTx/>
              <a:buFont typeface="Wingdings" panose="05000000000000000000" pitchFamily="2" charset="2"/>
              <a:buNone/>
              <a:tabLst/>
              <a:defRPr/>
            </a:pPr>
            <a:endParaRPr kumimoji="0" lang="en-US" sz="1400" b="0" i="1" u="none" strike="noStrike" kern="0" cap="none" spc="0" normalizeH="0" baseline="0" noProof="0">
              <a:ln>
                <a:noFill/>
              </a:ln>
              <a:solidFill>
                <a:srgbClr val="000400"/>
              </a:solidFill>
              <a:effectLst/>
              <a:uLnTx/>
              <a:uFillTx/>
              <a:latin typeface="Arial" panose="020B0604020202020204" pitchFamily="34" charset="0"/>
              <a:ea typeface="SimSun" panose="02010600030101010101" pitchFamily="2" charset="-122"/>
              <a:cs typeface="Arial"/>
            </a:endParaRPr>
          </a:p>
        </p:txBody>
      </p:sp>
      <p:sp>
        <p:nvSpPr>
          <p:cNvPr id="3" name="Freeform 2"/>
          <p:cNvSpPr/>
          <p:nvPr/>
        </p:nvSpPr>
        <p:spPr>
          <a:xfrm>
            <a:off x="1828800" y="1101785"/>
            <a:ext cx="1110343" cy="1121228"/>
          </a:xfrm>
          <a:custGeom>
            <a:avLst/>
            <a:gdLst>
              <a:gd name="connsiteX0" fmla="*/ 0 w 1110343"/>
              <a:gd name="connsiteY0" fmla="*/ 1121228 h 1121228"/>
              <a:gd name="connsiteX1" fmla="*/ 457200 w 1110343"/>
              <a:gd name="connsiteY1" fmla="*/ 674914 h 1121228"/>
              <a:gd name="connsiteX2" fmla="*/ 544286 w 1110343"/>
              <a:gd name="connsiteY2" fmla="*/ 892628 h 1121228"/>
              <a:gd name="connsiteX3" fmla="*/ 1110343 w 1110343"/>
              <a:gd name="connsiteY3" fmla="*/ 0 h 1121228"/>
              <a:gd name="connsiteX4" fmla="*/ 1110343 w 1110343"/>
              <a:gd name="connsiteY4" fmla="*/ 0 h 112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343" h="1121228">
                <a:moveTo>
                  <a:pt x="0" y="1121228"/>
                </a:moveTo>
                <a:cubicBezTo>
                  <a:pt x="183243" y="917121"/>
                  <a:pt x="366486" y="713014"/>
                  <a:pt x="457200" y="674914"/>
                </a:cubicBezTo>
                <a:cubicBezTo>
                  <a:pt x="547914" y="636814"/>
                  <a:pt x="435429" y="1005114"/>
                  <a:pt x="544286" y="892628"/>
                </a:cubicBezTo>
                <a:cubicBezTo>
                  <a:pt x="653143" y="780142"/>
                  <a:pt x="1110343" y="0"/>
                  <a:pt x="1110343" y="0"/>
                </a:cubicBezTo>
                <a:lnTo>
                  <a:pt x="1110343" y="0"/>
                </a:ln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 Diagonal Corner Rectangle 6"/>
          <p:cNvSpPr/>
          <p:nvPr/>
        </p:nvSpPr>
        <p:spPr>
          <a:xfrm>
            <a:off x="6395226" y="440593"/>
            <a:ext cx="2319150" cy="1524481"/>
          </a:xfrm>
          <a:prstGeom prst="round2DiagRect">
            <a:avLst/>
          </a:prstGeom>
          <a:solidFill>
            <a:schemeClr val="tx2">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Federated analytics </a:t>
            </a:r>
            <a:r>
              <a:rPr lang="en-US"/>
              <a:t>across multiple sources of data</a:t>
            </a:r>
          </a:p>
        </p:txBody>
      </p:sp>
    </p:spTree>
    <p:extLst>
      <p:ext uri="{BB962C8B-B14F-4D97-AF65-F5344CB8AC3E}">
        <p14:creationId xmlns:p14="http://schemas.microsoft.com/office/powerpoint/2010/main" val="21800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p:bldP spid="21" grpId="0" animBg="1"/>
      <p:bldP spid="23" grpId="0" animBg="1"/>
      <p:bldP spid="25" grpId="0" animBg="1"/>
      <p:bldP spid="34" grpId="0" animBg="1"/>
      <p:bldP spid="35"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 y="113720"/>
            <a:ext cx="5988844" cy="276999"/>
          </a:xfrm>
        </p:spPr>
        <p:txBody>
          <a:bodyPr/>
          <a:lstStyle/>
          <a:p>
            <a:r>
              <a:rPr lang="en-US" dirty="0"/>
              <a:t>Popularity of Python for Data Science </a:t>
            </a:r>
          </a:p>
        </p:txBody>
      </p:sp>
      <p:sp>
        <p:nvSpPr>
          <p:cNvPr id="3" name="Content Placeholder 2"/>
          <p:cNvSpPr>
            <a:spLocks noGrp="1"/>
          </p:cNvSpPr>
          <p:nvPr>
            <p:ph idx="10"/>
          </p:nvPr>
        </p:nvSpPr>
        <p:spPr>
          <a:xfrm>
            <a:off x="236220" y="643805"/>
            <a:ext cx="8168640" cy="2504196"/>
          </a:xfrm>
        </p:spPr>
        <p:txBody>
          <a:bodyPr/>
          <a:lstStyle/>
          <a:p>
            <a:pPr>
              <a:buFont typeface="Wingdings" panose="05000000000000000000" pitchFamily="2" charset="2"/>
              <a:buChar char="Ø"/>
            </a:pPr>
            <a:r>
              <a:rPr lang="en-US" sz="1600" dirty="0"/>
              <a:t>Growing traction for Python language as basis for data science</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Large and increasing community –both business and educational institutions</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Simplicity of use for new data scientists </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Availability of skills through universities using Python for coursework</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Can be used in Apache Spark environment or standalone </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Distributions and Package / Environment management tools support</a:t>
            </a:r>
          </a:p>
          <a:p>
            <a:endParaRPr lang="en-US" sz="1800" dirty="0"/>
          </a:p>
          <a:p>
            <a:endParaRPr lang="en-US" sz="1800" dirty="0"/>
          </a:p>
        </p:txBody>
      </p:sp>
    </p:spTree>
    <p:extLst>
      <p:ext uri="{BB962C8B-B14F-4D97-AF65-F5344CB8AC3E}">
        <p14:creationId xmlns:p14="http://schemas.microsoft.com/office/powerpoint/2010/main" val="293391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grpSp>
        <p:nvGrpSpPr>
          <p:cNvPr id="52" name="Group 51"/>
          <p:cNvGrpSpPr/>
          <p:nvPr/>
        </p:nvGrpSpPr>
        <p:grpSpPr>
          <a:xfrm>
            <a:off x="534535" y="746973"/>
            <a:ext cx="1888123" cy="1876762"/>
            <a:chOff x="534535" y="1432926"/>
            <a:chExt cx="1888123" cy="1876762"/>
          </a:xfrm>
        </p:grpSpPr>
        <p:sp>
          <p:nvSpPr>
            <p:cNvPr id="35" name="Oval 34"/>
            <p:cNvSpPr/>
            <p:nvPr/>
          </p:nvSpPr>
          <p:spPr>
            <a:xfrm>
              <a:off x="534535" y="1432926"/>
              <a:ext cx="1888123" cy="1876762"/>
            </a:xfrm>
            <a:prstGeom prst="ellips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2857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F497D"/>
                </a:solidFill>
                <a:effectLst/>
                <a:uLnTx/>
                <a:uFillTx/>
                <a:latin typeface="Calibri"/>
                <a:ea typeface="ＭＳ Ｐゴシック"/>
                <a:cs typeface="Calibri"/>
              </a:endParaRPr>
            </a:p>
          </p:txBody>
        </p:sp>
        <p:pic>
          <p:nvPicPr>
            <p:cNvPr id="36" name="Picture 35"/>
            <p:cNvPicPr>
              <a:picLocks noChangeAspect="1"/>
            </p:cNvPicPr>
            <p:nvPr/>
          </p:nvPicPr>
          <p:blipFill>
            <a:blip r:embed="rId2"/>
            <a:stretch>
              <a:fillRect/>
            </a:stretch>
          </p:blipFill>
          <p:spPr>
            <a:xfrm>
              <a:off x="1040638" y="1646368"/>
              <a:ext cx="953940" cy="977367"/>
            </a:xfrm>
            <a:prstGeom prst="rect">
              <a:avLst/>
            </a:prstGeom>
          </p:spPr>
        </p:pic>
        <p:sp>
          <p:nvSpPr>
            <p:cNvPr id="37" name="TextBox 36"/>
            <p:cNvSpPr txBox="1"/>
            <p:nvPr/>
          </p:nvSpPr>
          <p:spPr bwMode="auto">
            <a:xfrm>
              <a:off x="636903" y="2516258"/>
              <a:ext cx="1683386" cy="738664"/>
            </a:xfrm>
            <a:prstGeom prst="rect">
              <a:avLst/>
            </a:prstGeom>
            <a:noFill/>
            <a:ln w="9525">
              <a:noFill/>
              <a:miter lim="800000"/>
              <a:headEnd/>
              <a:tailEnd/>
            </a:ln>
          </p:spPr>
          <p:txBody>
            <a:bodyPr wrap="square" rtlCol="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itchFamily="-1" charset="0"/>
                </a:rPr>
                <a:t>Package library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itchFamily="-1" charset="0"/>
                </a:rPr>
                <a:t>(Python</a:t>
              </a:r>
              <a:r>
                <a:rPr kumimoji="0" lang="en-US" sz="1400" b="0" i="0" u="none" strike="noStrike" kern="0" cap="none" spc="0" normalizeH="0" noProof="0" dirty="0">
                  <a:ln>
                    <a:noFill/>
                  </a:ln>
                  <a:solidFill>
                    <a:prstClr val="black"/>
                  </a:solidFill>
                  <a:effectLst/>
                  <a:uLnTx/>
                  <a:uFillTx/>
                  <a:latin typeface="Calibri" pitchFamily="-1" charset="0"/>
                </a:rPr>
                <a:t> &amp; </a:t>
              </a:r>
              <a:r>
                <a:rPr kumimoji="0" lang="en-US" sz="1400" b="0" i="0" u="none" strike="noStrike" kern="0" cap="none" spc="0" normalizeH="0" baseline="0" noProof="0" dirty="0">
                  <a:ln>
                    <a:noFill/>
                  </a:ln>
                  <a:solidFill>
                    <a:prstClr val="black"/>
                  </a:solidFill>
                  <a:effectLst/>
                  <a:uLnTx/>
                  <a:uFillTx/>
                  <a:latin typeface="Calibri" pitchFamily="-1" charset="0"/>
                </a:rPr>
                <a:t>other) 700+ packages</a:t>
              </a:r>
            </a:p>
          </p:txBody>
        </p:sp>
      </p:grpSp>
      <p:grpSp>
        <p:nvGrpSpPr>
          <p:cNvPr id="53" name="Group 52"/>
          <p:cNvGrpSpPr/>
          <p:nvPr/>
        </p:nvGrpSpPr>
        <p:grpSpPr>
          <a:xfrm>
            <a:off x="3491675" y="746973"/>
            <a:ext cx="1888123" cy="1876762"/>
            <a:chOff x="3465706" y="685258"/>
            <a:chExt cx="1888123" cy="1876762"/>
          </a:xfrm>
        </p:grpSpPr>
        <p:sp>
          <p:nvSpPr>
            <p:cNvPr id="46" name="Oval 45"/>
            <p:cNvSpPr/>
            <p:nvPr/>
          </p:nvSpPr>
          <p:spPr>
            <a:xfrm>
              <a:off x="3465706" y="685258"/>
              <a:ext cx="1888123" cy="1876762"/>
            </a:xfrm>
            <a:prstGeom prst="ellips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2857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F497D"/>
                </a:solidFill>
                <a:effectLst/>
                <a:uLnTx/>
                <a:uFillTx/>
                <a:latin typeface="Calibri"/>
                <a:ea typeface="ＭＳ Ｐゴシック"/>
                <a:cs typeface="Calibri"/>
              </a:endParaRPr>
            </a:p>
          </p:txBody>
        </p:sp>
        <p:pic>
          <p:nvPicPr>
            <p:cNvPr id="44" name="Picture 43"/>
            <p:cNvPicPr>
              <a:picLocks noChangeAspect="1"/>
            </p:cNvPicPr>
            <p:nvPr/>
          </p:nvPicPr>
          <p:blipFill>
            <a:blip r:embed="rId3"/>
            <a:stretch>
              <a:fillRect/>
            </a:stretch>
          </p:blipFill>
          <p:spPr>
            <a:xfrm>
              <a:off x="3984782" y="794147"/>
              <a:ext cx="849970" cy="976977"/>
            </a:xfrm>
            <a:prstGeom prst="rect">
              <a:avLst/>
            </a:prstGeom>
          </p:spPr>
        </p:pic>
        <p:sp>
          <p:nvSpPr>
            <p:cNvPr id="45" name="TextBox 44"/>
            <p:cNvSpPr txBox="1"/>
            <p:nvPr/>
          </p:nvSpPr>
          <p:spPr bwMode="auto">
            <a:xfrm>
              <a:off x="3491675" y="1758922"/>
              <a:ext cx="1751964" cy="523220"/>
            </a:xfrm>
            <a:prstGeom prst="rect">
              <a:avLst/>
            </a:prstGeom>
            <a:noFill/>
            <a:ln w="9525">
              <a:noFill/>
              <a:miter lim="800000"/>
              <a:headEnd/>
              <a:tailEnd/>
            </a:ln>
          </p:spPr>
          <p:txBody>
            <a:bodyPr wrap="square" rtlCol="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itchFamily="-1" charset="0"/>
                </a:rPr>
                <a:t>Environment Management</a:t>
              </a:r>
              <a:endParaRPr kumimoji="0" lang="en-US" sz="1200" b="0" i="0" u="none" strike="noStrike" kern="0" cap="none" spc="0" normalizeH="0" baseline="0" noProof="0" dirty="0">
                <a:ln>
                  <a:noFill/>
                </a:ln>
                <a:solidFill>
                  <a:prstClr val="black"/>
                </a:solidFill>
                <a:effectLst/>
                <a:uLnTx/>
                <a:uFillTx/>
                <a:latin typeface="Calibri" pitchFamily="-1" charset="0"/>
              </a:endParaRPr>
            </a:p>
          </p:txBody>
        </p:sp>
      </p:grpSp>
      <p:grpSp>
        <p:nvGrpSpPr>
          <p:cNvPr id="54" name="Group 53"/>
          <p:cNvGrpSpPr/>
          <p:nvPr/>
        </p:nvGrpSpPr>
        <p:grpSpPr>
          <a:xfrm>
            <a:off x="6559708" y="746973"/>
            <a:ext cx="1888123" cy="1876762"/>
            <a:chOff x="6599178" y="1432926"/>
            <a:chExt cx="1888123" cy="1876762"/>
          </a:xfrm>
        </p:grpSpPr>
        <p:sp>
          <p:nvSpPr>
            <p:cNvPr id="47" name="Oval 46"/>
            <p:cNvSpPr/>
            <p:nvPr/>
          </p:nvSpPr>
          <p:spPr>
            <a:xfrm>
              <a:off x="6599178" y="1432926"/>
              <a:ext cx="1888123" cy="1876762"/>
            </a:xfrm>
            <a:prstGeom prst="ellips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2857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F497D"/>
                </a:solidFill>
                <a:effectLst/>
                <a:uLnTx/>
                <a:uFillTx/>
                <a:latin typeface="Calibri"/>
                <a:ea typeface="ＭＳ Ｐゴシック"/>
                <a:cs typeface="Calibri"/>
              </a:endParaRPr>
            </a:p>
          </p:txBody>
        </p:sp>
        <p:pic>
          <p:nvPicPr>
            <p:cNvPr id="40" name="Picture 39"/>
            <p:cNvPicPr>
              <a:picLocks noChangeAspect="1"/>
            </p:cNvPicPr>
            <p:nvPr/>
          </p:nvPicPr>
          <p:blipFill>
            <a:blip r:embed="rId4"/>
            <a:stretch>
              <a:fillRect/>
            </a:stretch>
          </p:blipFill>
          <p:spPr>
            <a:xfrm>
              <a:off x="7026025" y="1617959"/>
              <a:ext cx="1034427" cy="758580"/>
            </a:xfrm>
            <a:prstGeom prst="rect">
              <a:avLst/>
            </a:prstGeom>
          </p:spPr>
        </p:pic>
        <p:sp>
          <p:nvSpPr>
            <p:cNvPr id="48" name="TextBox 47"/>
            <p:cNvSpPr txBox="1"/>
            <p:nvPr/>
          </p:nvSpPr>
          <p:spPr bwMode="auto">
            <a:xfrm>
              <a:off x="6695867" y="2433381"/>
              <a:ext cx="1751964" cy="523220"/>
            </a:xfrm>
            <a:prstGeom prst="rect">
              <a:avLst/>
            </a:prstGeom>
            <a:noFill/>
            <a:ln w="9525">
              <a:noFill/>
              <a:miter lim="800000"/>
              <a:headEnd/>
              <a:tailEnd/>
            </a:ln>
          </p:spPr>
          <p:txBody>
            <a:bodyPr wrap="square" rtlCol="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itchFamily="-1" charset="0"/>
                </a:rPr>
                <a:t>Package Management</a:t>
              </a:r>
              <a:endParaRPr kumimoji="0" lang="en-US" sz="1200" b="0" i="0" u="none" strike="noStrike" kern="0" cap="none" spc="0" normalizeH="0" baseline="0" noProof="0" dirty="0">
                <a:ln>
                  <a:noFill/>
                </a:ln>
                <a:solidFill>
                  <a:prstClr val="black"/>
                </a:solidFill>
                <a:effectLst/>
                <a:uLnTx/>
                <a:uFillTx/>
                <a:latin typeface="Calibri" pitchFamily="-1" charset="0"/>
              </a:endParaRPr>
            </a:p>
          </p:txBody>
        </p:sp>
      </p:grpSp>
      <p:sp>
        <p:nvSpPr>
          <p:cNvPr id="49" name="TextBox 48"/>
          <p:cNvSpPr txBox="1"/>
          <p:nvPr/>
        </p:nvSpPr>
        <p:spPr bwMode="auto">
          <a:xfrm>
            <a:off x="86133" y="2951242"/>
            <a:ext cx="2916012" cy="1600438"/>
          </a:xfrm>
          <a:prstGeom prst="rect">
            <a:avLst/>
          </a:prstGeom>
          <a:noFill/>
          <a:ln w="9525">
            <a:noFill/>
            <a:miter lim="800000"/>
            <a:headEnd/>
            <a:tailEnd/>
          </a:ln>
        </p:spPr>
        <p:txBody>
          <a:bodyPr wrap="square" rtlCol="0">
            <a:prstTxWarp prst="textNoShape">
              <a:avLst/>
            </a:prstTxWarp>
            <a:spAutoFit/>
          </a:bodyPr>
          <a:lstStyle/>
          <a:p>
            <a:pPr marL="285750" indent="-285750" defTabSz="914400" fontAlgn="base">
              <a:spcBef>
                <a:spcPct val="0"/>
              </a:spcBef>
              <a:spcAft>
                <a:spcPct val="0"/>
              </a:spcAft>
              <a:buFont typeface="Arial" panose="020B0604020202020204" pitchFamily="34" charset="0"/>
              <a:buChar char="•"/>
            </a:pPr>
            <a:r>
              <a:rPr lang="en-US" sz="1400" dirty="0">
                <a:solidFill>
                  <a:srgbClr val="0000FF"/>
                </a:solidFill>
                <a:latin typeface="Calibri" pitchFamily="-1" charset="0"/>
              </a:rPr>
              <a:t>Flexibility:</a:t>
            </a:r>
            <a:r>
              <a:rPr lang="en-US" sz="1400" dirty="0">
                <a:solidFill>
                  <a:prstClr val="black"/>
                </a:solidFill>
                <a:latin typeface="Calibri" pitchFamily="-1" charset="0"/>
              </a:rPr>
              <a:t> Library includes packages from any language, including Python, Scala and R</a:t>
            </a:r>
          </a:p>
          <a:p>
            <a:pPr marL="285750" indent="-285750" defTabSz="914400" fontAlgn="base">
              <a:spcBef>
                <a:spcPct val="0"/>
              </a:spcBef>
              <a:spcAft>
                <a:spcPct val="0"/>
              </a:spcAft>
              <a:buFont typeface="Arial" panose="020B0604020202020204" pitchFamily="34" charset="0"/>
              <a:buChar char="•"/>
            </a:pPr>
            <a:r>
              <a:rPr lang="en-US" sz="1400" dirty="0">
                <a:solidFill>
                  <a:srgbClr val="0000FF"/>
                </a:solidFill>
                <a:latin typeface="Calibri" pitchFamily="-1" charset="0"/>
              </a:rPr>
              <a:t>Ease of use</a:t>
            </a:r>
            <a:r>
              <a:rPr lang="en-US" sz="1400" dirty="0">
                <a:solidFill>
                  <a:prstClr val="black"/>
                </a:solidFill>
                <a:latin typeface="Calibri" pitchFamily="-1" charset="0"/>
              </a:rPr>
              <a:t>: Libraries include popular data science &amp; machine learning functions (</a:t>
            </a:r>
            <a:r>
              <a:rPr lang="en-US" sz="1400" dirty="0" err="1">
                <a:solidFill>
                  <a:prstClr val="black"/>
                </a:solidFill>
                <a:latin typeface="Calibri" pitchFamily="-1" charset="0"/>
              </a:rPr>
              <a:t>scikit</a:t>
            </a:r>
            <a:r>
              <a:rPr lang="en-US" sz="1400" dirty="0">
                <a:solidFill>
                  <a:prstClr val="black"/>
                </a:solidFill>
                <a:latin typeface="Calibri" pitchFamily="-1" charset="0"/>
              </a:rPr>
              <a:t>-learn, </a:t>
            </a:r>
            <a:r>
              <a:rPr lang="en-US" sz="1400" dirty="0" err="1">
                <a:solidFill>
                  <a:prstClr val="black"/>
                </a:solidFill>
                <a:latin typeface="Calibri" pitchFamily="-1" charset="0"/>
              </a:rPr>
              <a:t>NumPy</a:t>
            </a:r>
            <a:r>
              <a:rPr lang="en-US" sz="1400" dirty="0">
                <a:solidFill>
                  <a:prstClr val="black"/>
                </a:solidFill>
                <a:latin typeface="Calibri" pitchFamily="-1" charset="0"/>
              </a:rPr>
              <a:t>,  pandas, </a:t>
            </a:r>
            <a:r>
              <a:rPr lang="en-US" sz="1400" dirty="0" err="1">
                <a:solidFill>
                  <a:prstClr val="black"/>
                </a:solidFill>
                <a:latin typeface="Calibri" pitchFamily="-1" charset="0"/>
              </a:rPr>
              <a:t>SciPy</a:t>
            </a:r>
            <a:r>
              <a:rPr lang="en-US" sz="1400" dirty="0">
                <a:solidFill>
                  <a:prstClr val="black"/>
                </a:solidFill>
                <a:latin typeface="Calibri" pitchFamily="-1" charset="0"/>
              </a:rPr>
              <a:t>,… </a:t>
            </a:r>
          </a:p>
        </p:txBody>
      </p:sp>
      <p:sp>
        <p:nvSpPr>
          <p:cNvPr id="50" name="TextBox 49"/>
          <p:cNvSpPr txBox="1"/>
          <p:nvPr/>
        </p:nvSpPr>
        <p:spPr bwMode="auto">
          <a:xfrm>
            <a:off x="3252999" y="2979620"/>
            <a:ext cx="2706806" cy="1600438"/>
          </a:xfrm>
          <a:prstGeom prst="rect">
            <a:avLst/>
          </a:prstGeom>
          <a:noFill/>
          <a:ln w="9525">
            <a:noFill/>
            <a:miter lim="800000"/>
            <a:headEnd/>
            <a:tailEnd/>
          </a:ln>
        </p:spPr>
        <p:txBody>
          <a:bodyPr wrap="square" rtlCol="0">
            <a:prstTxWarp prst="textNoShape">
              <a:avLst/>
            </a:prstTxWarp>
            <a:spAutoFit/>
          </a:bodyPr>
          <a:lstStyle/>
          <a:p>
            <a:pPr marL="285750" indent="-285750" defTabSz="914400" fontAlgn="base">
              <a:spcBef>
                <a:spcPct val="0"/>
              </a:spcBef>
              <a:spcAft>
                <a:spcPct val="0"/>
              </a:spcAft>
              <a:buFont typeface="Arial" panose="020B0604020202020204" pitchFamily="34" charset="0"/>
              <a:buChar char="•"/>
            </a:pPr>
            <a:r>
              <a:rPr lang="en-US" sz="1400" dirty="0">
                <a:solidFill>
                  <a:srgbClr val="0000FF"/>
                </a:solidFill>
                <a:latin typeface="Calibri" pitchFamily="-1" charset="0"/>
              </a:rPr>
              <a:t>Simplified Management: </a:t>
            </a:r>
            <a:r>
              <a:rPr lang="en-US" sz="1400" dirty="0">
                <a:solidFill>
                  <a:prstClr val="black"/>
                </a:solidFill>
                <a:latin typeface="Calibri" pitchFamily="-1" charset="0"/>
              </a:rPr>
              <a:t>A fundamental piece of infrastructure allowing data scientists to navigate and manage  hundreds of packages across platforms and versions</a:t>
            </a:r>
          </a:p>
          <a:p>
            <a:pPr marL="285750" indent="-285750" defTabSz="914400" fontAlgn="base">
              <a:spcBef>
                <a:spcPct val="0"/>
              </a:spcBef>
              <a:spcAft>
                <a:spcPct val="0"/>
              </a:spcAft>
              <a:buFont typeface="Arial" panose="020B0604020202020204" pitchFamily="34" charset="0"/>
              <a:buChar char="•"/>
            </a:pPr>
            <a:endParaRPr lang="en-US" sz="1400" dirty="0">
              <a:solidFill>
                <a:prstClr val="black"/>
              </a:solidFill>
              <a:latin typeface="Calibri" pitchFamily="-1" charset="0"/>
            </a:endParaRPr>
          </a:p>
        </p:txBody>
      </p:sp>
      <p:sp>
        <p:nvSpPr>
          <p:cNvPr id="51" name="TextBox 50"/>
          <p:cNvSpPr txBox="1"/>
          <p:nvPr/>
        </p:nvSpPr>
        <p:spPr bwMode="auto">
          <a:xfrm>
            <a:off x="6255187" y="2979620"/>
            <a:ext cx="2778940" cy="1169551"/>
          </a:xfrm>
          <a:prstGeom prst="rect">
            <a:avLst/>
          </a:prstGeom>
          <a:noFill/>
          <a:ln w="9525">
            <a:noFill/>
            <a:miter lim="800000"/>
            <a:headEnd/>
            <a:tailEnd/>
          </a:ln>
        </p:spPr>
        <p:txBody>
          <a:bodyPr wrap="square" rtlCol="0">
            <a:prstTxWarp prst="textNoShape">
              <a:avLst/>
            </a:prstTxWarp>
            <a:spAutoFit/>
          </a:bodyPr>
          <a:lstStyle/>
          <a:p>
            <a:pPr marL="285750" indent="-285750" defTabSz="914400" fontAlgn="base">
              <a:spcBef>
                <a:spcPct val="0"/>
              </a:spcBef>
              <a:spcAft>
                <a:spcPct val="0"/>
              </a:spcAft>
              <a:buFont typeface="Arial" panose="020B0604020202020204" pitchFamily="34" charset="0"/>
              <a:buChar char="•"/>
            </a:pPr>
            <a:r>
              <a:rPr lang="en-US" sz="1400" dirty="0">
                <a:solidFill>
                  <a:srgbClr val="0000FF"/>
                </a:solidFill>
                <a:latin typeface="Calibri" pitchFamily="-1" charset="0"/>
              </a:rPr>
              <a:t>Collaboration:</a:t>
            </a:r>
            <a:r>
              <a:rPr lang="en-US" sz="1400" dirty="0">
                <a:solidFill>
                  <a:prstClr val="black"/>
                </a:solidFill>
                <a:latin typeface="Calibri" pitchFamily="-1" charset="0"/>
              </a:rPr>
              <a:t> Once assembled into environments, package configurations can be shared and managed as single units</a:t>
            </a:r>
          </a:p>
          <a:p>
            <a:pPr marL="285750" indent="-285750" defTabSz="914400" fontAlgn="base">
              <a:spcBef>
                <a:spcPct val="0"/>
              </a:spcBef>
              <a:spcAft>
                <a:spcPct val="0"/>
              </a:spcAft>
              <a:buFont typeface="Arial" panose="020B0604020202020204" pitchFamily="34" charset="0"/>
              <a:buChar char="•"/>
            </a:pPr>
            <a:endParaRPr lang="en-US" sz="1400" dirty="0">
              <a:solidFill>
                <a:prstClr val="black"/>
              </a:solidFill>
              <a:latin typeface="Calibri" pitchFamily="-1" charset="0"/>
            </a:endParaRPr>
          </a:p>
        </p:txBody>
      </p:sp>
    </p:spTree>
    <p:extLst>
      <p:ext uri="{BB962C8B-B14F-4D97-AF65-F5344CB8AC3E}">
        <p14:creationId xmlns:p14="http://schemas.microsoft.com/office/powerpoint/2010/main" val="184161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bwMode="auto">
          <a:xfrm>
            <a:off x="202312" y="634514"/>
            <a:ext cx="8782200" cy="1477328"/>
          </a:xfrm>
          <a:prstGeom prst="rect">
            <a:avLst/>
          </a:prstGeom>
          <a:noFill/>
          <a:ln w="9525">
            <a:noFill/>
            <a:miter lim="800000"/>
            <a:headEnd/>
            <a:tailEnd/>
          </a:ln>
        </p:spPr>
        <p:txBody>
          <a:bodyPr wrap="square" rtlCol="0">
            <a:prstTxWarp prst="textNoShape">
              <a:avLst/>
            </a:prstTxWarp>
            <a:spAutoFit/>
          </a:bodyPr>
          <a:lstStyle/>
          <a:p>
            <a:pPr marL="285750" indent="-285750" defTabSz="685800" fontAlgn="base">
              <a:spcBef>
                <a:spcPct val="0"/>
              </a:spcBef>
              <a:spcAft>
                <a:spcPct val="0"/>
              </a:spcAft>
              <a:buFont typeface="Wingdings" panose="05000000000000000000" pitchFamily="2" charset="2"/>
              <a:buChar char="Ø"/>
            </a:pPr>
            <a:r>
              <a:rPr lang="en-US" sz="1500" dirty="0">
                <a:solidFill>
                  <a:prstClr val="black"/>
                </a:solidFill>
                <a:latin typeface="Calibri" pitchFamily="-1" charset="0"/>
              </a:rPr>
              <a:t>A trusted repository – part of the Anaconda platform</a:t>
            </a:r>
          </a:p>
          <a:p>
            <a:pPr marL="628650" lvl="1" indent="-285750" defTabSz="685800" fontAlgn="base">
              <a:spcBef>
                <a:spcPct val="0"/>
              </a:spcBef>
              <a:spcAft>
                <a:spcPct val="0"/>
              </a:spcAft>
              <a:buFont typeface="Wingdings" panose="05000000000000000000" pitchFamily="2" charset="2"/>
              <a:buChar char="§"/>
            </a:pPr>
            <a:r>
              <a:rPr lang="en-US" sz="1500" dirty="0">
                <a:solidFill>
                  <a:prstClr val="black"/>
                </a:solidFill>
                <a:latin typeface="Calibri" pitchFamily="-1" charset="0"/>
                <a:hlinkClick r:id="rId2"/>
              </a:rPr>
              <a:t>https://docs.continuum.io/anaconda/pkg-docs.html</a:t>
            </a:r>
            <a:endParaRPr lang="en-US" sz="1500" dirty="0">
              <a:solidFill>
                <a:prstClr val="black"/>
              </a:solidFill>
              <a:latin typeface="Calibri" pitchFamily="-1" charset="0"/>
            </a:endParaRPr>
          </a:p>
          <a:p>
            <a:pPr marL="285750" indent="-285750" defTabSz="685800" fontAlgn="base">
              <a:spcBef>
                <a:spcPct val="0"/>
              </a:spcBef>
              <a:spcAft>
                <a:spcPct val="0"/>
              </a:spcAft>
              <a:buFont typeface="Wingdings" panose="05000000000000000000" pitchFamily="2" charset="2"/>
              <a:buChar char="Ø"/>
            </a:pPr>
            <a:r>
              <a:rPr lang="en-US" sz="1500" dirty="0">
                <a:solidFill>
                  <a:prstClr val="black"/>
                </a:solidFill>
                <a:latin typeface="Calibri" pitchFamily="-1" charset="0"/>
              </a:rPr>
              <a:t>Agility: Alleviates SMP/E requirements for individual package management</a:t>
            </a:r>
          </a:p>
          <a:p>
            <a:pPr marL="285750" indent="-285750" defTabSz="685800" fontAlgn="base">
              <a:spcBef>
                <a:spcPct val="0"/>
              </a:spcBef>
              <a:spcAft>
                <a:spcPct val="0"/>
              </a:spcAft>
              <a:buFont typeface="Wingdings" panose="05000000000000000000" pitchFamily="2" charset="2"/>
              <a:buChar char="Ø"/>
            </a:pPr>
            <a:r>
              <a:rPr lang="en-US" sz="1500" dirty="0">
                <a:latin typeface="Calibri" pitchFamily="-1" charset="0"/>
              </a:rPr>
              <a:t>Security: Allows customers to establish their own repository behind their firewall</a:t>
            </a:r>
          </a:p>
          <a:p>
            <a:pPr marL="285750" indent="-285750" defTabSz="685800" fontAlgn="base">
              <a:spcBef>
                <a:spcPct val="0"/>
              </a:spcBef>
              <a:spcAft>
                <a:spcPct val="0"/>
              </a:spcAft>
              <a:buFont typeface="Wingdings" panose="05000000000000000000" pitchFamily="2" charset="2"/>
              <a:buChar char="Ø"/>
            </a:pPr>
            <a:r>
              <a:rPr lang="en-US" sz="1500" dirty="0">
                <a:latin typeface="Calibri" pitchFamily="-1" charset="0"/>
              </a:rPr>
              <a:t>Trusted Source: Internal repository mirrors to 1 trusted source on Anaconda ‘z’ channel</a:t>
            </a:r>
          </a:p>
          <a:p>
            <a:pPr marL="285750" indent="-285750" defTabSz="685800" fontAlgn="base">
              <a:spcBef>
                <a:spcPct val="0"/>
              </a:spcBef>
              <a:spcAft>
                <a:spcPct val="0"/>
              </a:spcAft>
              <a:buFont typeface="Wingdings" panose="05000000000000000000" pitchFamily="2" charset="2"/>
              <a:buChar char="Ø"/>
            </a:pPr>
            <a:r>
              <a:rPr lang="en-US" sz="1500" dirty="0">
                <a:latin typeface="Calibri" pitchFamily="-1" charset="0"/>
              </a:rPr>
              <a:t>Time to implementation:  Packages made available outside product service stream, ecosystem engagement</a:t>
            </a:r>
          </a:p>
        </p:txBody>
      </p:sp>
      <p:sp>
        <p:nvSpPr>
          <p:cNvPr id="19" name="Rectangle 18"/>
          <p:cNvSpPr/>
          <p:nvPr/>
        </p:nvSpPr>
        <p:spPr>
          <a:xfrm>
            <a:off x="5820470" y="2450471"/>
            <a:ext cx="503452" cy="1814671"/>
          </a:xfrm>
          <a:prstGeom prst="rect">
            <a:avLst/>
          </a:prstGeom>
          <a:solidFill>
            <a:schemeClr val="tx2">
              <a:lumMod val="10000"/>
              <a:lumOff val="90000"/>
            </a:schemeClr>
          </a:solidFill>
          <a:ln w="190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85800" fontAlgn="base">
              <a:spcBef>
                <a:spcPct val="0"/>
              </a:spcBef>
              <a:spcAft>
                <a:spcPct val="0"/>
              </a:spcAft>
            </a:pPr>
            <a:r>
              <a:rPr lang="en-US" sz="1200" b="1" dirty="0">
                <a:solidFill>
                  <a:srgbClr val="9BBB59">
                    <a:lumMod val="75000"/>
                  </a:srgbClr>
                </a:solidFill>
                <a:latin typeface="Calibri"/>
                <a:cs typeface="Calibri"/>
              </a:rPr>
              <a:t>Anaconda Package &amp; Environment Management</a:t>
            </a:r>
          </a:p>
        </p:txBody>
      </p:sp>
      <p:sp>
        <p:nvSpPr>
          <p:cNvPr id="46" name="Arrow: Left 45"/>
          <p:cNvSpPr/>
          <p:nvPr/>
        </p:nvSpPr>
        <p:spPr>
          <a:xfrm>
            <a:off x="7025853" y="3101751"/>
            <a:ext cx="564266" cy="297953"/>
          </a:xfrm>
          <a:prstGeom prst="leftArrow">
            <a:avLst/>
          </a:prstGeom>
          <a:solidFill>
            <a:srgbClr val="FFFFFF"/>
          </a:solidFill>
          <a:ln>
            <a:solidFill>
              <a:schemeClr val="accent3">
                <a:lumMod val="75000"/>
              </a:schemeClr>
            </a:solidFill>
          </a:ln>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base">
              <a:spcBef>
                <a:spcPct val="0"/>
              </a:spcBef>
              <a:spcAft>
                <a:spcPct val="0"/>
              </a:spcAft>
            </a:pPr>
            <a:endParaRPr lang="en-US" sz="1350" dirty="0">
              <a:solidFill>
                <a:srgbClr val="1F497D"/>
              </a:solidFill>
              <a:latin typeface="Calibri"/>
              <a:cs typeface="Calibri"/>
            </a:endParaRPr>
          </a:p>
        </p:txBody>
      </p:sp>
      <p:sp>
        <p:nvSpPr>
          <p:cNvPr id="47" name="TextBox 46"/>
          <p:cNvSpPr txBox="1"/>
          <p:nvPr/>
        </p:nvSpPr>
        <p:spPr bwMode="auto">
          <a:xfrm>
            <a:off x="7749720" y="3023230"/>
            <a:ext cx="1078546" cy="415498"/>
          </a:xfrm>
          <a:prstGeom prst="rect">
            <a:avLst/>
          </a:prstGeom>
          <a:noFill/>
          <a:ln w="9525">
            <a:noFill/>
            <a:miter lim="800000"/>
            <a:headEnd/>
            <a:tailEnd/>
          </a:ln>
        </p:spPr>
        <p:txBody>
          <a:bodyPr wrap="square" rtlCol="0">
            <a:prstTxWarp prst="textNoShape">
              <a:avLst/>
            </a:prstTxWarp>
            <a:spAutoFit/>
          </a:bodyPr>
          <a:lstStyle/>
          <a:p>
            <a:pPr defTabSz="685800" fontAlgn="base">
              <a:spcBef>
                <a:spcPct val="0"/>
              </a:spcBef>
              <a:spcAft>
                <a:spcPct val="0"/>
              </a:spcAft>
            </a:pPr>
            <a:r>
              <a:rPr lang="en-US" sz="2100" dirty="0">
                <a:solidFill>
                  <a:srgbClr val="4F81BD">
                    <a:lumMod val="75000"/>
                  </a:srgbClr>
                </a:solidFill>
                <a:latin typeface="Calibri" pitchFamily="-1" charset="0"/>
              </a:rPr>
              <a:t>z/OS</a:t>
            </a:r>
          </a:p>
        </p:txBody>
      </p:sp>
      <p:grpSp>
        <p:nvGrpSpPr>
          <p:cNvPr id="49" name="Group 48"/>
          <p:cNvGrpSpPr/>
          <p:nvPr/>
        </p:nvGrpSpPr>
        <p:grpSpPr>
          <a:xfrm>
            <a:off x="250233" y="2673606"/>
            <a:ext cx="1543050" cy="1443038"/>
            <a:chOff x="7349027" y="1960525"/>
            <a:chExt cx="2057400" cy="1924050"/>
          </a:xfrm>
        </p:grpSpPr>
        <p:pic>
          <p:nvPicPr>
            <p:cNvPr id="44" name="Picture 43"/>
            <p:cNvPicPr>
              <a:picLocks noChangeAspect="1"/>
            </p:cNvPicPr>
            <p:nvPr/>
          </p:nvPicPr>
          <p:blipFill>
            <a:blip r:embed="rId3"/>
            <a:stretch>
              <a:fillRect/>
            </a:stretch>
          </p:blipFill>
          <p:spPr>
            <a:xfrm>
              <a:off x="7349027" y="1960525"/>
              <a:ext cx="2057400" cy="1924050"/>
            </a:xfrm>
            <a:prstGeom prst="rect">
              <a:avLst/>
            </a:prstGeom>
          </p:spPr>
        </p:pic>
        <p:sp>
          <p:nvSpPr>
            <p:cNvPr id="48" name="TextBox 47"/>
            <p:cNvSpPr txBox="1"/>
            <p:nvPr/>
          </p:nvSpPr>
          <p:spPr bwMode="auto">
            <a:xfrm>
              <a:off x="7897378" y="2481355"/>
              <a:ext cx="960699" cy="861774"/>
            </a:xfrm>
            <a:prstGeom prst="rect">
              <a:avLst/>
            </a:prstGeom>
            <a:noFill/>
            <a:ln w="9525">
              <a:noFill/>
              <a:miter lim="800000"/>
              <a:headEnd/>
              <a:tailEnd/>
            </a:ln>
          </p:spPr>
          <p:txBody>
            <a:bodyPr wrap="square" rtlCol="0">
              <a:prstTxWarp prst="textNoShape">
                <a:avLst/>
              </a:prstTxWarp>
              <a:spAutoFit/>
            </a:bodyPr>
            <a:lstStyle/>
            <a:p>
              <a:pPr algn="ctr" defTabSz="685800" fontAlgn="base">
                <a:spcBef>
                  <a:spcPct val="0"/>
                </a:spcBef>
                <a:spcAft>
                  <a:spcPct val="0"/>
                </a:spcAft>
              </a:pPr>
              <a:r>
                <a:rPr lang="en-US" sz="900" b="1" dirty="0">
                  <a:solidFill>
                    <a:srgbClr val="9BBB59">
                      <a:lumMod val="75000"/>
                    </a:srgbClr>
                  </a:solidFill>
                  <a:latin typeface="Calibri" pitchFamily="-1" charset="0"/>
                </a:rPr>
                <a:t>Package</a:t>
              </a:r>
            </a:p>
            <a:p>
              <a:pPr algn="ctr" defTabSz="685800" fontAlgn="base">
                <a:spcBef>
                  <a:spcPct val="0"/>
                </a:spcBef>
                <a:spcAft>
                  <a:spcPct val="0"/>
                </a:spcAft>
              </a:pPr>
              <a:r>
                <a:rPr lang="en-US" sz="900" b="1" dirty="0">
                  <a:solidFill>
                    <a:srgbClr val="9BBB59">
                      <a:lumMod val="75000"/>
                    </a:srgbClr>
                  </a:solidFill>
                  <a:latin typeface="Calibri" pitchFamily="-1" charset="0"/>
                </a:rPr>
                <a:t>Repository on z channel</a:t>
              </a:r>
            </a:p>
          </p:txBody>
        </p:sp>
      </p:grpSp>
      <p:sp>
        <p:nvSpPr>
          <p:cNvPr id="45" name="Left Brace 44"/>
          <p:cNvSpPr/>
          <p:nvPr/>
        </p:nvSpPr>
        <p:spPr bwMode="auto">
          <a:xfrm>
            <a:off x="6618652" y="2542606"/>
            <a:ext cx="227995" cy="1574038"/>
          </a:xfrm>
          <a:prstGeom prst="leftBrace">
            <a:avLst>
              <a:gd name="adj1" fmla="val 63479"/>
              <a:gd name="adj2" fmla="val 50000"/>
            </a:avLst>
          </a:prstGeom>
          <a:noFill/>
          <a:ln w="19050" cap="flat" cmpd="sng" algn="ctr">
            <a:solidFill>
              <a:schemeClr val="accent3">
                <a:lumMod val="75000"/>
              </a:schemeClr>
            </a:solidFill>
            <a:prstDash val="solid"/>
            <a:round/>
            <a:headEnd type="none" w="med" len="med"/>
            <a:tailEnd type="none"/>
          </a:ln>
          <a:effectLst/>
          <a:scene3d>
            <a:camera prst="orthographicFront">
              <a:rot lat="0" lon="10800000" rev="0"/>
            </a:camera>
            <a:lightRig rig="threePt" dir="t"/>
          </a:scene3d>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rtlCol="0" anchor="ctr"/>
          <a:lstStyle/>
          <a:p>
            <a:pPr algn="ctr" defTabSz="685800" fontAlgn="base">
              <a:spcBef>
                <a:spcPct val="0"/>
              </a:spcBef>
              <a:spcAft>
                <a:spcPct val="0"/>
              </a:spcAft>
            </a:pPr>
            <a:endParaRPr lang="en-US">
              <a:solidFill>
                <a:prstClr val="black"/>
              </a:solidFill>
            </a:endParaRPr>
          </a:p>
        </p:txBody>
      </p:sp>
      <p:sp>
        <p:nvSpPr>
          <p:cNvPr id="50" name="Title 1"/>
          <p:cNvSpPr txBox="1">
            <a:spLocks/>
          </p:cNvSpPr>
          <p:nvPr/>
        </p:nvSpPr>
        <p:spPr>
          <a:xfrm>
            <a:off x="161349" y="76566"/>
            <a:ext cx="8594725" cy="342900"/>
          </a:xfrm>
          <a:prstGeom prst="rect">
            <a:avLst/>
          </a:prstGeom>
        </p:spPr>
        <p:txBody>
          <a:bodyPr/>
          <a:lstStyle>
            <a:lvl1pPr algn="l" rtl="0" eaLnBrk="0" fontAlgn="base" hangingPunct="0">
              <a:lnSpc>
                <a:spcPct val="90000"/>
              </a:lnSpc>
              <a:spcBef>
                <a:spcPct val="0"/>
              </a:spcBef>
              <a:spcAft>
                <a:spcPct val="0"/>
              </a:spcAft>
              <a:defRPr sz="2100" b="1" kern="1200">
                <a:solidFill>
                  <a:schemeClr val="accent3"/>
                </a:solidFill>
                <a:latin typeface="Arial" panose="020B0604020202020204" pitchFamily="34" charset="0"/>
                <a:ea typeface="MS PGothic" panose="020B0600070205080204" pitchFamily="34" charset="-128"/>
                <a:cs typeface="+mj-cs"/>
              </a:defRPr>
            </a:lvl1pPr>
            <a:lvl2pPr algn="l" rtl="0" eaLnBrk="0" fontAlgn="base" hangingPunct="0">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2pPr>
            <a:lvl3pPr algn="l" rtl="0" eaLnBrk="0" fontAlgn="base" hangingPunct="0">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3pPr>
            <a:lvl4pPr algn="l" rtl="0" eaLnBrk="0" fontAlgn="base" hangingPunct="0">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4pPr>
            <a:lvl5pPr algn="l" rtl="0" eaLnBrk="0" fontAlgn="base" hangingPunct="0">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5pPr>
            <a:lvl6pPr marL="342900" algn="l" rtl="0" fontAlgn="base">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6pPr>
            <a:lvl7pPr marL="685800" algn="l" rtl="0" fontAlgn="base">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7pPr>
            <a:lvl8pPr marL="1028700" algn="l" rtl="0" fontAlgn="base">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8pPr>
            <a:lvl9pPr marL="1371600" algn="l" rtl="0" fontAlgn="base">
              <a:lnSpc>
                <a:spcPct val="90000"/>
              </a:lnSpc>
              <a:spcBef>
                <a:spcPct val="0"/>
              </a:spcBef>
              <a:spcAft>
                <a:spcPct val="0"/>
              </a:spcAft>
              <a:defRPr sz="1650">
                <a:solidFill>
                  <a:srgbClr val="3B0256"/>
                </a:solidFill>
                <a:latin typeface="Arial" panose="020B0604020202020204" pitchFamily="34" charset="0"/>
                <a:ea typeface="MS PGothic" panose="020B0600070205080204" pitchFamily="34" charset="-128"/>
                <a:cs typeface="Arial" panose="020B0604020202020204" pitchFamily="34" charset="0"/>
              </a:defRPr>
            </a:lvl9pPr>
          </a:lstStyle>
          <a:p>
            <a:pPr defTabSz="914400"/>
            <a:r>
              <a:rPr lang="en-US" dirty="0"/>
              <a:t>Key Python &amp; Anaconda Values for z/OS clients</a:t>
            </a:r>
          </a:p>
        </p:txBody>
      </p:sp>
      <p:cxnSp>
        <p:nvCxnSpPr>
          <p:cNvPr id="77" name="Straight Connector 76"/>
          <p:cNvCxnSpPr>
            <a:cxnSpLocks/>
          </p:cNvCxnSpPr>
          <p:nvPr/>
        </p:nvCxnSpPr>
        <p:spPr bwMode="auto">
          <a:xfrm>
            <a:off x="2078877" y="2408187"/>
            <a:ext cx="0" cy="1958414"/>
          </a:xfrm>
          <a:prstGeom prst="line">
            <a:avLst/>
          </a:prstGeom>
          <a:solidFill>
            <a:srgbClr val="CC99FF"/>
          </a:solidFill>
          <a:ln w="47625" cap="flat" cmpd="sng" algn="ctr">
            <a:solidFill>
              <a:srgbClr val="C0504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 name="Group 6"/>
          <p:cNvGrpSpPr/>
          <p:nvPr/>
        </p:nvGrpSpPr>
        <p:grpSpPr>
          <a:xfrm>
            <a:off x="2500269" y="2450472"/>
            <a:ext cx="3169037" cy="1814671"/>
            <a:chOff x="2693640" y="2701878"/>
            <a:chExt cx="3169037" cy="1814671"/>
          </a:xfrm>
        </p:grpSpPr>
        <p:grpSp>
          <p:nvGrpSpPr>
            <p:cNvPr id="51" name="Group 50"/>
            <p:cNvGrpSpPr/>
            <p:nvPr/>
          </p:nvGrpSpPr>
          <p:grpSpPr>
            <a:xfrm>
              <a:off x="2694766" y="3054264"/>
              <a:ext cx="3167911" cy="1443038"/>
              <a:chOff x="4812285" y="3817671"/>
              <a:chExt cx="3823858" cy="2088099"/>
            </a:xfrm>
          </p:grpSpPr>
          <p:sp>
            <p:nvSpPr>
              <p:cNvPr id="52" name="Rectangle 51"/>
              <p:cNvSpPr/>
              <p:nvPr/>
            </p:nvSpPr>
            <p:spPr>
              <a:xfrm>
                <a:off x="4812285" y="3817671"/>
                <a:ext cx="3823858" cy="2088099"/>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53" name="Rectangle 52"/>
              <p:cNvSpPr/>
              <p:nvPr/>
            </p:nvSpPr>
            <p:spPr>
              <a:xfrm>
                <a:off x="4812285" y="5644144"/>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4" name="Rectangle 53"/>
              <p:cNvSpPr/>
              <p:nvPr/>
            </p:nvSpPr>
            <p:spPr>
              <a:xfrm>
                <a:off x="6125930" y="5644144"/>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5" name="Rectangle 54"/>
              <p:cNvSpPr/>
              <p:nvPr/>
            </p:nvSpPr>
            <p:spPr>
              <a:xfrm>
                <a:off x="7323469" y="5645019"/>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6" name="Rectangle 55"/>
              <p:cNvSpPr/>
              <p:nvPr/>
            </p:nvSpPr>
            <p:spPr>
              <a:xfrm>
                <a:off x="4812285" y="5377444"/>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7" name="Rectangle 56"/>
              <p:cNvSpPr/>
              <p:nvPr/>
            </p:nvSpPr>
            <p:spPr>
              <a:xfrm>
                <a:off x="6125930" y="5377444"/>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8" name="Rectangle 57"/>
              <p:cNvSpPr/>
              <p:nvPr/>
            </p:nvSpPr>
            <p:spPr>
              <a:xfrm>
                <a:off x="7323469" y="5378319"/>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59" name="Rectangle 58"/>
              <p:cNvSpPr/>
              <p:nvPr/>
            </p:nvSpPr>
            <p:spPr>
              <a:xfrm>
                <a:off x="4812285" y="5143196"/>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0" name="Rectangle 59"/>
              <p:cNvSpPr/>
              <p:nvPr/>
            </p:nvSpPr>
            <p:spPr>
              <a:xfrm>
                <a:off x="6125930" y="5143196"/>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1" name="Rectangle 60"/>
              <p:cNvSpPr/>
              <p:nvPr/>
            </p:nvSpPr>
            <p:spPr>
              <a:xfrm>
                <a:off x="7323469" y="5144071"/>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2" name="Rectangle 61"/>
              <p:cNvSpPr/>
              <p:nvPr/>
            </p:nvSpPr>
            <p:spPr>
              <a:xfrm>
                <a:off x="4812285" y="4876496"/>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9BBB59">
                        <a:lumMod val="75000"/>
                      </a:srgbClr>
                    </a:solidFill>
                    <a:effectLst/>
                    <a:uLnTx/>
                    <a:uFillTx/>
                    <a:latin typeface="Calibri"/>
                    <a:ea typeface="ＭＳ Ｐゴシック"/>
                    <a:cs typeface="Calibri"/>
                  </a:rPr>
                  <a:t>scikit</a:t>
                </a: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-learn</a:t>
                </a:r>
              </a:p>
            </p:txBody>
          </p:sp>
          <p:sp>
            <p:nvSpPr>
              <p:cNvPr id="63" name="Rectangle 62"/>
              <p:cNvSpPr/>
              <p:nvPr/>
            </p:nvSpPr>
            <p:spPr>
              <a:xfrm>
                <a:off x="6125930" y="4876496"/>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4" name="Rectangle 63"/>
              <p:cNvSpPr/>
              <p:nvPr/>
            </p:nvSpPr>
            <p:spPr>
              <a:xfrm>
                <a:off x="7323469" y="4877371"/>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5" name="Rectangle 64"/>
              <p:cNvSpPr/>
              <p:nvPr/>
            </p:nvSpPr>
            <p:spPr>
              <a:xfrm>
                <a:off x="4812285" y="4617056"/>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9BBB59">
                        <a:lumMod val="75000"/>
                      </a:srgbClr>
                    </a:solidFill>
                    <a:effectLst/>
                    <a:uLnTx/>
                    <a:uFillTx/>
                    <a:latin typeface="Calibri"/>
                    <a:ea typeface="ＭＳ Ｐゴシック"/>
                    <a:cs typeface="Calibri"/>
                  </a:rPr>
                  <a:t>SciPy</a:t>
                </a:r>
                <a:endPar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endParaRPr>
              </a:p>
            </p:txBody>
          </p:sp>
          <p:sp>
            <p:nvSpPr>
              <p:cNvPr id="66" name="Rectangle 65"/>
              <p:cNvSpPr/>
              <p:nvPr/>
            </p:nvSpPr>
            <p:spPr>
              <a:xfrm>
                <a:off x="6125930" y="4617056"/>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7" name="Rectangle 66"/>
              <p:cNvSpPr/>
              <p:nvPr/>
            </p:nvSpPr>
            <p:spPr>
              <a:xfrm>
                <a:off x="7323469" y="4617931"/>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68" name="Rectangle 67"/>
              <p:cNvSpPr/>
              <p:nvPr/>
            </p:nvSpPr>
            <p:spPr>
              <a:xfrm>
                <a:off x="4812285" y="4350356"/>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9BBB59">
                        <a:lumMod val="75000"/>
                      </a:srgbClr>
                    </a:solidFill>
                    <a:effectLst/>
                    <a:uLnTx/>
                    <a:uFillTx/>
                    <a:latin typeface="Calibri"/>
                    <a:ea typeface="ＭＳ Ｐゴシック"/>
                    <a:cs typeface="Calibri"/>
                  </a:rPr>
                  <a:t>NumPy</a:t>
                </a:r>
                <a:endPar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endParaRPr>
              </a:p>
            </p:txBody>
          </p:sp>
          <p:sp>
            <p:nvSpPr>
              <p:cNvPr id="69" name="Rectangle 68"/>
              <p:cNvSpPr/>
              <p:nvPr/>
            </p:nvSpPr>
            <p:spPr>
              <a:xfrm>
                <a:off x="6125930" y="4350356"/>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70" name="Rectangle 69"/>
              <p:cNvSpPr/>
              <p:nvPr/>
            </p:nvSpPr>
            <p:spPr>
              <a:xfrm>
                <a:off x="7323469" y="4351231"/>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71" name="Rectangle 70"/>
              <p:cNvSpPr/>
              <p:nvPr/>
            </p:nvSpPr>
            <p:spPr>
              <a:xfrm>
                <a:off x="4812285" y="4084372"/>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9BBB59">
                        <a:lumMod val="75000"/>
                      </a:srgbClr>
                    </a:solidFill>
                    <a:effectLst/>
                    <a:uLnTx/>
                    <a:uFillTx/>
                    <a:latin typeface="Calibri"/>
                    <a:ea typeface="ＭＳ Ｐゴシック"/>
                    <a:cs typeface="Calibri"/>
                  </a:rPr>
                  <a:t>Dask</a:t>
                </a:r>
                <a:endPar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endParaRPr>
              </a:p>
            </p:txBody>
          </p:sp>
          <p:sp>
            <p:nvSpPr>
              <p:cNvPr id="72" name="Rectangle 71"/>
              <p:cNvSpPr/>
              <p:nvPr/>
            </p:nvSpPr>
            <p:spPr>
              <a:xfrm>
                <a:off x="6125930" y="4084372"/>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73" name="Rectangle 72"/>
              <p:cNvSpPr/>
              <p:nvPr/>
            </p:nvSpPr>
            <p:spPr>
              <a:xfrm>
                <a:off x="7323469" y="4085247"/>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74" name="Rectangle 73"/>
              <p:cNvSpPr/>
              <p:nvPr/>
            </p:nvSpPr>
            <p:spPr>
              <a:xfrm>
                <a:off x="4812285" y="3817672"/>
                <a:ext cx="1307849"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Pandas</a:t>
                </a:r>
              </a:p>
            </p:txBody>
          </p:sp>
          <p:sp>
            <p:nvSpPr>
              <p:cNvPr id="75" name="Rectangle 74"/>
              <p:cNvSpPr/>
              <p:nvPr/>
            </p:nvSpPr>
            <p:spPr>
              <a:xfrm>
                <a:off x="6125930" y="3817672"/>
                <a:ext cx="1197538" cy="2577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sp>
            <p:nvSpPr>
              <p:cNvPr id="76" name="Rectangle 75"/>
              <p:cNvSpPr/>
              <p:nvPr/>
            </p:nvSpPr>
            <p:spPr>
              <a:xfrm>
                <a:off x="7323469" y="3818547"/>
                <a:ext cx="1303756" cy="260440"/>
              </a:xfrm>
              <a:prstGeom prst="rect">
                <a:avLst/>
              </a:prstGeom>
              <a:solidFill>
                <a:srgbClr val="9BBB59">
                  <a:lumMod val="20000"/>
                  <a:lumOff val="80000"/>
                </a:srgbClr>
              </a:solidFill>
              <a:ln w="19050" cap="flat" cmpd="sng" algn="ctr">
                <a:solidFill>
                  <a:srgbClr val="9BBB59">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9BBB59">
                        <a:lumMod val="75000"/>
                      </a:srgbClr>
                    </a:solidFill>
                    <a:effectLst/>
                    <a:uLnTx/>
                    <a:uFillTx/>
                    <a:latin typeface="Calibri"/>
                    <a:ea typeface="ＭＳ Ｐゴシック"/>
                    <a:cs typeface="Calibri"/>
                  </a:rPr>
                  <a:t>. . .</a:t>
                </a:r>
              </a:p>
            </p:txBody>
          </p:sp>
        </p:grpSp>
        <p:sp>
          <p:nvSpPr>
            <p:cNvPr id="78" name="TextBox 77"/>
            <p:cNvSpPr txBox="1"/>
            <p:nvPr/>
          </p:nvSpPr>
          <p:spPr bwMode="auto">
            <a:xfrm>
              <a:off x="2693640" y="2735366"/>
              <a:ext cx="3161649" cy="292388"/>
            </a:xfrm>
            <a:prstGeom prst="rect">
              <a:avLst/>
            </a:prstGeom>
            <a:solidFill>
              <a:srgbClr val="9BBB59">
                <a:lumMod val="40000"/>
                <a:lumOff val="60000"/>
              </a:srgbClr>
            </a:solidFill>
            <a:ln w="9525">
              <a:noFill/>
              <a:miter lim="800000"/>
              <a:headEnd/>
              <a:tailEnd/>
            </a:ln>
          </p:spPr>
          <p:txBody>
            <a:bodyPr wrap="square" rtlCol="0">
              <a:prstTxWarp prst="textNoShape">
                <a:avLst/>
              </a:prstTxWarp>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prstClr val="black"/>
                  </a:solidFill>
                  <a:effectLst/>
                  <a:uLnTx/>
                  <a:uFillTx/>
                  <a:latin typeface="Calibri" pitchFamily="-1" charset="0"/>
                </a:rPr>
                <a:t>Customer’s Anaconda  Private Repository</a:t>
              </a:r>
            </a:p>
          </p:txBody>
        </p:sp>
        <p:sp>
          <p:nvSpPr>
            <p:cNvPr id="6" name="Rectangle 5"/>
            <p:cNvSpPr/>
            <p:nvPr/>
          </p:nvSpPr>
          <p:spPr>
            <a:xfrm>
              <a:off x="2693640" y="2701878"/>
              <a:ext cx="3169037" cy="18146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p:cNvSpPr txBox="1"/>
          <p:nvPr/>
        </p:nvSpPr>
        <p:spPr bwMode="auto">
          <a:xfrm>
            <a:off x="1879345" y="4222509"/>
            <a:ext cx="5404928" cy="369332"/>
          </a:xfrm>
          <a:prstGeom prst="rect">
            <a:avLst/>
          </a:prstGeom>
          <a:noFill/>
          <a:ln w="9525">
            <a:noFill/>
            <a:miter lim="800000"/>
            <a:headEnd/>
            <a:tailEnd/>
          </a:ln>
        </p:spPr>
        <p:txBody>
          <a:bodyPr wrap="square" rtlCol="0">
            <a:prstTxWarp prst="textNoShape">
              <a:avLst/>
            </a:prstTxWarp>
            <a:spAutoFit/>
          </a:bodyPr>
          <a:lstStyle/>
          <a:p>
            <a:pPr defTabSz="685800" fontAlgn="base">
              <a:spcBef>
                <a:spcPct val="0"/>
              </a:spcBef>
              <a:spcAft>
                <a:spcPct val="0"/>
              </a:spcAft>
            </a:pPr>
            <a:r>
              <a:rPr lang="en-US" b="1" i="1" dirty="0">
                <a:solidFill>
                  <a:srgbClr val="0000FF"/>
                </a:solidFill>
                <a:latin typeface="Calibri" pitchFamily="-1" charset="0"/>
              </a:rPr>
              <a:t>Anaconda enables flexible package distribution</a:t>
            </a:r>
          </a:p>
        </p:txBody>
      </p:sp>
      <p:sp>
        <p:nvSpPr>
          <p:cNvPr id="9" name="TextBox 8"/>
          <p:cNvSpPr txBox="1"/>
          <p:nvPr/>
        </p:nvSpPr>
        <p:spPr>
          <a:xfrm rot="16200000">
            <a:off x="1343800" y="2665243"/>
            <a:ext cx="1222744" cy="338554"/>
          </a:xfrm>
          <a:prstGeom prst="rect">
            <a:avLst/>
          </a:prstGeom>
          <a:noFill/>
        </p:spPr>
        <p:txBody>
          <a:bodyPr wrap="square" rtlCol="0">
            <a:spAutoFit/>
          </a:bodyPr>
          <a:lstStyle/>
          <a:p>
            <a:r>
              <a:rPr lang="en-US" sz="1600" dirty="0">
                <a:solidFill>
                  <a:srgbClr val="C00000"/>
                </a:solidFill>
              </a:rPr>
              <a:t>Firewall</a:t>
            </a:r>
          </a:p>
        </p:txBody>
      </p:sp>
      <p:cxnSp>
        <p:nvCxnSpPr>
          <p:cNvPr id="3" name="Straight Arrow Connector 2"/>
          <p:cNvCxnSpPr/>
          <p:nvPr/>
        </p:nvCxnSpPr>
        <p:spPr>
          <a:xfrm>
            <a:off x="1793283" y="3438728"/>
            <a:ext cx="63094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68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73650" y="53007"/>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Key Benefits to co-locating Analytics with Enterprise Data </a:t>
            </a:r>
            <a:endParaRPr lang="en-US" b="1" dirty="0">
              <a:solidFill>
                <a:prstClr val="black"/>
              </a:solidFill>
              <a:uFill>
                <a:solidFill>
                  <a:srgbClr val="7889FB"/>
                </a:solidFill>
              </a:uFill>
            </a:endParaRPr>
          </a:p>
        </p:txBody>
      </p:sp>
      <p:graphicFrame>
        <p:nvGraphicFramePr>
          <p:cNvPr id="3" name="Table 2"/>
          <p:cNvGraphicFramePr>
            <a:graphicFrameLocks noGrp="1"/>
          </p:cNvGraphicFramePr>
          <p:nvPr>
            <p:extLst/>
          </p:nvPr>
        </p:nvGraphicFramePr>
        <p:xfrm>
          <a:off x="144910" y="428756"/>
          <a:ext cx="7833836" cy="3975113"/>
        </p:xfrm>
        <a:graphic>
          <a:graphicData uri="http://schemas.openxmlformats.org/drawingml/2006/table">
            <a:tbl>
              <a:tblPr firstRow="1" bandRow="1">
                <a:tableStyleId>{5C22544A-7EE6-4342-B048-85BDC9FD1C3A}</a:tableStyleId>
              </a:tblPr>
              <a:tblGrid>
                <a:gridCol w="1546325">
                  <a:extLst>
                    <a:ext uri="{9D8B030D-6E8A-4147-A177-3AD203B41FA5}">
                      <a16:colId xmlns:a16="http://schemas.microsoft.com/office/drawing/2014/main" val="20000"/>
                    </a:ext>
                  </a:extLst>
                </a:gridCol>
                <a:gridCol w="6287511">
                  <a:extLst>
                    <a:ext uri="{9D8B030D-6E8A-4147-A177-3AD203B41FA5}">
                      <a16:colId xmlns:a16="http://schemas.microsoft.com/office/drawing/2014/main" val="20001"/>
                    </a:ext>
                  </a:extLst>
                </a:gridCol>
              </a:tblGrid>
              <a:tr h="273423">
                <a:tc>
                  <a:txBody>
                    <a:bodyPr/>
                    <a:lstStyle/>
                    <a:p>
                      <a:r>
                        <a:rPr lang="en-US" sz="1600" dirty="0"/>
                        <a:t>Unique Value</a:t>
                      </a:r>
                    </a:p>
                  </a:txBody>
                  <a:tcPr>
                    <a:solidFill>
                      <a:srgbClr val="0000FF"/>
                    </a:solidFill>
                  </a:tcPr>
                </a:tc>
                <a:tc>
                  <a:txBody>
                    <a:bodyPr/>
                    <a:lstStyle/>
                    <a:p>
                      <a:r>
                        <a:rPr lang="en-US" sz="1600" dirty="0"/>
                        <a:t>How?</a:t>
                      </a:r>
                    </a:p>
                  </a:txBody>
                  <a:tcPr>
                    <a:solidFill>
                      <a:srgbClr val="0000FF"/>
                    </a:solidFill>
                  </a:tcPr>
                </a:tc>
                <a:extLst>
                  <a:ext uri="{0D108BD9-81ED-4DB2-BD59-A6C34878D82A}">
                    <a16:rowId xmlns:a16="http://schemas.microsoft.com/office/drawing/2014/main" val="10000"/>
                  </a:ext>
                </a:extLst>
              </a:tr>
              <a:tr h="211281">
                <a:tc>
                  <a:txBody>
                    <a:bodyPr/>
                    <a:lstStyle/>
                    <a:p>
                      <a:r>
                        <a:rPr lang="en-US" sz="1100" b="1" dirty="0"/>
                        <a:t>Currency</a:t>
                      </a:r>
                      <a:r>
                        <a:rPr lang="en-US" sz="1100" b="1" baseline="0" dirty="0"/>
                        <a:t> of Insight</a:t>
                      </a:r>
                      <a:endParaRPr lang="en-US" sz="1100" b="1" dirty="0"/>
                    </a:p>
                  </a:txBody>
                  <a:tcPr>
                    <a:solidFill>
                      <a:srgbClr val="009999">
                        <a:alpha val="41176"/>
                      </a:srgbClr>
                    </a:solidFill>
                  </a:tcPr>
                </a:tc>
                <a:tc>
                  <a:txBody>
                    <a:bodyPr/>
                    <a:lstStyle/>
                    <a:p>
                      <a:r>
                        <a:rPr lang="en-US" sz="1000" dirty="0"/>
                        <a:t>Access the most current data for insights at point of impact</a:t>
                      </a:r>
                    </a:p>
                  </a:txBody>
                  <a:tcPr>
                    <a:solidFill>
                      <a:srgbClr val="009999">
                        <a:alpha val="41176"/>
                      </a:srgbClr>
                    </a:solidFill>
                  </a:tcPr>
                </a:tc>
                <a:extLst>
                  <a:ext uri="{0D108BD9-81ED-4DB2-BD59-A6C34878D82A}">
                    <a16:rowId xmlns:a16="http://schemas.microsoft.com/office/drawing/2014/main" val="10001"/>
                  </a:ext>
                </a:extLst>
              </a:tr>
              <a:tr h="239341">
                <a:tc>
                  <a:txBody>
                    <a:bodyPr/>
                    <a:lstStyle/>
                    <a:p>
                      <a:r>
                        <a:rPr lang="en-US" sz="1100" b="1" dirty="0"/>
                        <a:t>Abstraction</a:t>
                      </a:r>
                    </a:p>
                  </a:txBody>
                  <a:tcPr>
                    <a:solidFill>
                      <a:srgbClr val="009999">
                        <a:alpha val="41176"/>
                      </a:srgbClr>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dirty="0"/>
                        <a:t>Abstract</a:t>
                      </a:r>
                      <a:r>
                        <a:rPr lang="en-US" sz="1000" baseline="0" dirty="0"/>
                        <a:t> applications</a:t>
                      </a:r>
                      <a:r>
                        <a:rPr lang="en-US" sz="1000" dirty="0"/>
                        <a:t> from specifics of data type &amp; structure;</a:t>
                      </a:r>
                      <a:r>
                        <a:rPr lang="en-US" sz="1000" baseline="0" dirty="0"/>
                        <a:t>  leverage</a:t>
                      </a:r>
                      <a:r>
                        <a:rPr lang="en-US" sz="1000" dirty="0"/>
                        <a:t> modern open source technologies</a:t>
                      </a:r>
                    </a:p>
                  </a:txBody>
                  <a:tcPr>
                    <a:solidFill>
                      <a:srgbClr val="009999">
                        <a:alpha val="41176"/>
                      </a:srgbClr>
                    </a:solidFill>
                  </a:tcPr>
                </a:tc>
                <a:extLst>
                  <a:ext uri="{0D108BD9-81ED-4DB2-BD59-A6C34878D82A}">
                    <a16:rowId xmlns:a16="http://schemas.microsoft.com/office/drawing/2014/main" val="10002"/>
                  </a:ext>
                </a:extLst>
              </a:tr>
              <a:tr h="223022">
                <a:tc>
                  <a:txBody>
                    <a:bodyPr/>
                    <a:lstStyle/>
                    <a:p>
                      <a:r>
                        <a:rPr lang="en-US" sz="1100" b="1" dirty="0"/>
                        <a:t>Richer</a:t>
                      </a:r>
                      <a:r>
                        <a:rPr lang="en-US" sz="1100" b="1" baseline="0" dirty="0"/>
                        <a:t> </a:t>
                      </a:r>
                      <a:r>
                        <a:rPr lang="en-US" sz="1100" b="1" dirty="0"/>
                        <a:t>Analytics</a:t>
                      </a:r>
                      <a:r>
                        <a:rPr lang="en-US" sz="1100" b="1" baseline="0" dirty="0"/>
                        <a:t> </a:t>
                      </a:r>
                      <a:endParaRPr lang="en-US" sz="1100" b="1" dirty="0"/>
                    </a:p>
                  </a:txBody>
                  <a:tcPr>
                    <a:solidFill>
                      <a:srgbClr val="009999">
                        <a:alpha val="41176"/>
                      </a:srgbClr>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dirty="0"/>
                        <a:t>More advanced SQL standards than vanilla open source (SQL92 and SQL99)</a:t>
                      </a:r>
                    </a:p>
                  </a:txBody>
                  <a:tcPr>
                    <a:solidFill>
                      <a:srgbClr val="009999">
                        <a:alpha val="41176"/>
                      </a:srgbClr>
                    </a:solidFill>
                  </a:tcPr>
                </a:tc>
                <a:extLst>
                  <a:ext uri="{0D108BD9-81ED-4DB2-BD59-A6C34878D82A}">
                    <a16:rowId xmlns:a16="http://schemas.microsoft.com/office/drawing/2014/main" val="10003"/>
                  </a:ext>
                </a:extLst>
              </a:tr>
              <a:tr h="230979">
                <a:tc>
                  <a:txBody>
                    <a:bodyPr/>
                    <a:lstStyle/>
                    <a:p>
                      <a:r>
                        <a:rPr lang="en-US" sz="1100" b="1" dirty="0"/>
                        <a:t>Integration  </a:t>
                      </a:r>
                    </a:p>
                  </a:txBody>
                  <a:tcPr>
                    <a:solidFill>
                      <a:srgbClr val="009999">
                        <a:alpha val="41176"/>
                      </a:srgbClr>
                    </a:solidFill>
                  </a:tcPr>
                </a:tc>
                <a:tc>
                  <a:txBody>
                    <a:bodyPr/>
                    <a:lstStyle/>
                    <a:p>
                      <a:r>
                        <a:rPr lang="en-US" sz="1000" dirty="0"/>
                        <a:t>Easily persist results,</a:t>
                      </a:r>
                      <a:r>
                        <a:rPr lang="en-US" sz="1000" baseline="0" dirty="0"/>
                        <a:t> </a:t>
                      </a:r>
                      <a:r>
                        <a:rPr lang="en-US" sz="1000" dirty="0"/>
                        <a:t>share via dashboards and other existing business user toolsets in hybrid environment</a:t>
                      </a:r>
                    </a:p>
                  </a:txBody>
                  <a:tcPr>
                    <a:solidFill>
                      <a:srgbClr val="009999">
                        <a:alpha val="41176"/>
                      </a:srgbClr>
                    </a:solidFill>
                  </a:tcPr>
                </a:tc>
                <a:extLst>
                  <a:ext uri="{0D108BD9-81ED-4DB2-BD59-A6C34878D82A}">
                    <a16:rowId xmlns:a16="http://schemas.microsoft.com/office/drawing/2014/main" val="10004"/>
                  </a:ext>
                </a:extLst>
              </a:tr>
              <a:tr h="216814">
                <a:tc>
                  <a:txBody>
                    <a:bodyPr/>
                    <a:lstStyle/>
                    <a:p>
                      <a:r>
                        <a:rPr lang="en-US" sz="1100" b="1" dirty="0"/>
                        <a:t>Security</a:t>
                      </a:r>
                      <a:r>
                        <a:rPr lang="en-US" sz="1100" b="1" baseline="0" dirty="0"/>
                        <a:t> &amp; Privacy</a:t>
                      </a:r>
                      <a:endParaRPr lang="en-US" sz="1100" b="1" dirty="0"/>
                    </a:p>
                  </a:txBody>
                  <a:tcPr>
                    <a:solidFill>
                      <a:srgbClr val="FFFF99">
                        <a:alpha val="69000"/>
                      </a:srgbClr>
                    </a:solidFill>
                  </a:tcPr>
                </a:tc>
                <a:tc>
                  <a:txBody>
                    <a:bodyPr/>
                    <a:lstStyle/>
                    <a:p>
                      <a:r>
                        <a:rPr lang="en-US" sz="1000" dirty="0"/>
                        <a:t>Leverage source data’s original security specification;</a:t>
                      </a:r>
                      <a:r>
                        <a:rPr lang="en-US" sz="1000" baseline="0" dirty="0"/>
                        <a:t> Configure for data privacy</a:t>
                      </a:r>
                      <a:endParaRPr lang="en-US" sz="1000" dirty="0"/>
                    </a:p>
                  </a:txBody>
                  <a:tcPr>
                    <a:solidFill>
                      <a:srgbClr val="FFFF99">
                        <a:alpha val="69000"/>
                      </a:srgbClr>
                    </a:solidFill>
                  </a:tcPr>
                </a:tc>
                <a:extLst>
                  <a:ext uri="{0D108BD9-81ED-4DB2-BD59-A6C34878D82A}">
                    <a16:rowId xmlns:a16="http://schemas.microsoft.com/office/drawing/2014/main" val="10005"/>
                  </a:ext>
                </a:extLst>
              </a:tr>
              <a:tr h="323136">
                <a:tc>
                  <a:txBody>
                    <a:bodyPr/>
                    <a:lstStyle/>
                    <a:p>
                      <a:r>
                        <a:rPr lang="en-US" sz="1100" b="1" dirty="0"/>
                        <a:t>Performance</a:t>
                      </a:r>
                    </a:p>
                  </a:txBody>
                  <a:tcPr>
                    <a:solidFill>
                      <a:srgbClr val="FFFF99">
                        <a:alpha val="69000"/>
                      </a:srgbClr>
                    </a:solidFill>
                  </a:tcPr>
                </a:tc>
                <a:tc>
                  <a:txBody>
                    <a:bodyPr/>
                    <a:lstStyle/>
                    <a:p>
                      <a:r>
                        <a:rPr lang="en-US" sz="1000" dirty="0"/>
                        <a:t>Co-location</a:t>
                      </a:r>
                      <a:r>
                        <a:rPr lang="en-US" sz="1000" baseline="0" dirty="0"/>
                        <a:t> with data sources; o</a:t>
                      </a:r>
                      <a:r>
                        <a:rPr lang="en-US" sz="1000" dirty="0"/>
                        <a:t>ptimized, parallel load of data resulting in faster end-to-end analytic performance; </a:t>
                      </a:r>
                      <a:r>
                        <a:rPr lang="en-US" sz="1000" baseline="0" dirty="0"/>
                        <a:t>Java on </a:t>
                      </a:r>
                      <a:r>
                        <a:rPr lang="en-US" sz="1000" baseline="0" dirty="0" err="1"/>
                        <a:t>zOS</a:t>
                      </a:r>
                      <a:r>
                        <a:rPr lang="en-US" sz="1000" baseline="0" dirty="0"/>
                        <a:t> performance features</a:t>
                      </a:r>
                      <a:endParaRPr lang="en-US" sz="1000" dirty="0"/>
                    </a:p>
                  </a:txBody>
                  <a:tcPr>
                    <a:solidFill>
                      <a:srgbClr val="FFFF99">
                        <a:alpha val="69000"/>
                      </a:srgbClr>
                    </a:solidFill>
                  </a:tcPr>
                </a:tc>
                <a:extLst>
                  <a:ext uri="{0D108BD9-81ED-4DB2-BD59-A6C34878D82A}">
                    <a16:rowId xmlns:a16="http://schemas.microsoft.com/office/drawing/2014/main" val="10006"/>
                  </a:ext>
                </a:extLst>
              </a:tr>
              <a:tr h="203601">
                <a:tc>
                  <a:txBody>
                    <a:bodyPr/>
                    <a:lstStyle/>
                    <a:p>
                      <a:r>
                        <a:rPr lang="en-US" sz="1100" b="1" dirty="0"/>
                        <a:t>TCO</a:t>
                      </a:r>
                    </a:p>
                  </a:txBody>
                  <a:tcPr>
                    <a:solidFill>
                      <a:srgbClr val="FFFF99">
                        <a:alpha val="69000"/>
                      </a:srgbClr>
                    </a:solidFill>
                  </a:tcPr>
                </a:tc>
                <a:tc>
                  <a:txBody>
                    <a:bodyPr/>
                    <a:lstStyle/>
                    <a:p>
                      <a:r>
                        <a:rPr lang="en-US" sz="1000" dirty="0"/>
                        <a:t>Optimal </a:t>
                      </a:r>
                      <a:r>
                        <a:rPr lang="en-US" sz="1000" dirty="0" err="1"/>
                        <a:t>zIIP</a:t>
                      </a:r>
                      <a:r>
                        <a:rPr lang="en-US" sz="1000" dirty="0"/>
                        <a:t> use for Spark &amp;Optimized Data Layer; Container pricing support for Python</a:t>
                      </a:r>
                      <a:r>
                        <a:rPr lang="en-US" sz="1000" baseline="0" dirty="0"/>
                        <a:t> &amp; Anaconda </a:t>
                      </a:r>
                      <a:endParaRPr lang="en-US" sz="1000" dirty="0"/>
                    </a:p>
                  </a:txBody>
                  <a:tcPr>
                    <a:solidFill>
                      <a:srgbClr val="FFFF99">
                        <a:alpha val="69000"/>
                      </a:srgbClr>
                    </a:solidFill>
                  </a:tcPr>
                </a:tc>
                <a:extLst>
                  <a:ext uri="{0D108BD9-81ED-4DB2-BD59-A6C34878D82A}">
                    <a16:rowId xmlns:a16="http://schemas.microsoft.com/office/drawing/2014/main" val="10007"/>
                  </a:ext>
                </a:extLst>
              </a:tr>
              <a:tr h="216814">
                <a:tc>
                  <a:txBody>
                    <a:bodyPr/>
                    <a:lstStyle/>
                    <a:p>
                      <a:r>
                        <a:rPr lang="en-US" sz="1100" b="1" dirty="0"/>
                        <a:t>Cost</a:t>
                      </a:r>
                      <a:r>
                        <a:rPr lang="en-US" sz="1100" b="1" baseline="0" dirty="0"/>
                        <a:t> Reduction</a:t>
                      </a:r>
                      <a:endParaRPr lang="en-US" sz="1100" b="1" dirty="0"/>
                    </a:p>
                  </a:txBody>
                  <a:tcPr>
                    <a:solidFill>
                      <a:srgbClr val="FFFF99">
                        <a:alpha val="69000"/>
                      </a:srgbClr>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dirty="0"/>
                        <a:t>Benefit through selected reduction of ETL and associated costs</a:t>
                      </a:r>
                      <a:r>
                        <a:rPr lang="en-US" sz="1000" baseline="0" dirty="0"/>
                        <a:t> </a:t>
                      </a:r>
                      <a:r>
                        <a:rPr lang="en-US" sz="1000" dirty="0"/>
                        <a:t>for analytics</a:t>
                      </a:r>
                    </a:p>
                  </a:txBody>
                  <a:tcPr>
                    <a:solidFill>
                      <a:srgbClr val="FFFF99">
                        <a:alpha val="69000"/>
                      </a:srgbClr>
                    </a:solidFill>
                  </a:tcPr>
                </a:tc>
                <a:extLst>
                  <a:ext uri="{0D108BD9-81ED-4DB2-BD59-A6C34878D82A}">
                    <a16:rowId xmlns:a16="http://schemas.microsoft.com/office/drawing/2014/main" val="10008"/>
                  </a:ext>
                </a:extLst>
              </a:tr>
              <a:tr h="323136">
                <a:tc>
                  <a:txBody>
                    <a:bodyPr/>
                    <a:lstStyle/>
                    <a:p>
                      <a:r>
                        <a:rPr lang="en-US" sz="1100" b="1" dirty="0"/>
                        <a:t>Federation</a:t>
                      </a:r>
                    </a:p>
                  </a:txBody>
                  <a:tcPr>
                    <a:solidFill>
                      <a:srgbClr val="FFFF99">
                        <a:alpha val="69000"/>
                      </a:srgbClr>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dirty="0"/>
                        <a:t>Consistent access to wide variety of data environments on and off the platform (DB2, VSAM, IMS, PS, PDSE, SMF, SYSLOG, ADABAS, IDMS, Oracle Enterprise, Teradata, HDFS…)</a:t>
                      </a:r>
                    </a:p>
                  </a:txBody>
                  <a:tcPr>
                    <a:solidFill>
                      <a:srgbClr val="FFFF99">
                        <a:alpha val="69000"/>
                      </a:srgbClr>
                    </a:solidFill>
                  </a:tcPr>
                </a:tc>
                <a:extLst>
                  <a:ext uri="{0D108BD9-81ED-4DB2-BD59-A6C34878D82A}">
                    <a16:rowId xmlns:a16="http://schemas.microsoft.com/office/drawing/2014/main" val="10009"/>
                  </a:ext>
                </a:extLst>
              </a:tr>
              <a:tr h="216814">
                <a:tc>
                  <a:txBody>
                    <a:bodyPr/>
                    <a:lstStyle/>
                    <a:p>
                      <a:r>
                        <a:rPr lang="en-US" sz="1100" b="1" dirty="0"/>
                        <a:t>Ease of data</a:t>
                      </a:r>
                      <a:r>
                        <a:rPr lang="en-US" sz="1100" b="1" baseline="0" dirty="0"/>
                        <a:t> access</a:t>
                      </a:r>
                      <a:endParaRPr lang="en-US" sz="1100" b="1" dirty="0"/>
                    </a:p>
                  </a:txBody>
                  <a:tcPr>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000" dirty="0"/>
                        <a:t>Automaticall</a:t>
                      </a:r>
                      <a:r>
                        <a:rPr lang="en-US" sz="1000" baseline="0" dirty="0"/>
                        <a:t>y </a:t>
                      </a:r>
                      <a:r>
                        <a:rPr lang="en-US" sz="1000" dirty="0"/>
                        <a:t>generate optimized code to access various data environments</a:t>
                      </a:r>
                    </a:p>
                  </a:txBody>
                  <a:tcPr>
                    <a:solidFill>
                      <a:schemeClr val="bg1">
                        <a:lumMod val="85000"/>
                      </a:schemeClr>
                    </a:solidFill>
                  </a:tcPr>
                </a:tc>
                <a:extLst>
                  <a:ext uri="{0D108BD9-81ED-4DB2-BD59-A6C34878D82A}">
                    <a16:rowId xmlns:a16="http://schemas.microsoft.com/office/drawing/2014/main" val="10010"/>
                  </a:ext>
                </a:extLst>
              </a:tr>
              <a:tr h="347993">
                <a:tc>
                  <a:txBody>
                    <a:bodyPr/>
                    <a:lstStyle/>
                    <a:p>
                      <a:r>
                        <a:rPr lang="en-US" sz="1100" b="1" dirty="0"/>
                        <a:t>Flexibility for new Data</a:t>
                      </a:r>
                    </a:p>
                  </a:txBody>
                  <a:tcPr>
                    <a:solidFill>
                      <a:schemeClr val="bg1">
                        <a:lumMod val="85000"/>
                      </a:schemeClr>
                    </a:solidFill>
                  </a:tcPr>
                </a:tc>
                <a:tc>
                  <a:txBody>
                    <a:bodyPr/>
                    <a:lstStyle/>
                    <a:p>
                      <a:r>
                        <a:rPr lang="en-US" sz="1000" dirty="0"/>
                        <a:t>Quickly add in new data sources through configuration, not coding</a:t>
                      </a:r>
                    </a:p>
                  </a:txBody>
                  <a:tcPr>
                    <a:solidFill>
                      <a:schemeClr val="bg1">
                        <a:lumMod val="85000"/>
                      </a:schemeClr>
                    </a:solidFill>
                  </a:tcPr>
                </a:tc>
                <a:extLst>
                  <a:ext uri="{0D108BD9-81ED-4DB2-BD59-A6C34878D82A}">
                    <a16:rowId xmlns:a16="http://schemas.microsoft.com/office/drawing/2014/main" val="10011"/>
                  </a:ext>
                </a:extLst>
              </a:tr>
              <a:tr h="347993">
                <a:tc>
                  <a:txBody>
                    <a:bodyPr/>
                    <a:lstStyle/>
                    <a:p>
                      <a:r>
                        <a:rPr lang="en-US" sz="1100" b="1" dirty="0"/>
                        <a:t>Simplified data formats</a:t>
                      </a:r>
                    </a:p>
                  </a:txBody>
                  <a:tcPr>
                    <a:solidFill>
                      <a:schemeClr val="bg1">
                        <a:lumMod val="85000"/>
                      </a:schemeClr>
                    </a:solidFill>
                  </a:tcPr>
                </a:tc>
                <a:tc>
                  <a:txBody>
                    <a:bodyPr/>
                    <a:lstStyle/>
                    <a:p>
                      <a:r>
                        <a:rPr lang="en-US" sz="1000" dirty="0"/>
                        <a:t>Pre-defined</a:t>
                      </a:r>
                      <a:r>
                        <a:rPr lang="en-US" sz="1000" baseline="0" dirty="0"/>
                        <a:t> mappings f</a:t>
                      </a:r>
                      <a:r>
                        <a:rPr lang="en-US" sz="1000" dirty="0"/>
                        <a:t>or common data formats such as SMF, ACH,</a:t>
                      </a:r>
                      <a:r>
                        <a:rPr lang="en-US" sz="1000" baseline="0" dirty="0"/>
                        <a:t> ISO 8583-1</a:t>
                      </a:r>
                      <a:endParaRPr lang="en-US" sz="1000" dirty="0"/>
                    </a:p>
                  </a:txBody>
                  <a:tcPr>
                    <a:solidFill>
                      <a:schemeClr val="bg1">
                        <a:lumMod val="85000"/>
                      </a:schemeClr>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8035390" y="783116"/>
            <a:ext cx="1165254" cy="646331"/>
          </a:xfrm>
          <a:prstGeom prst="rect">
            <a:avLst/>
          </a:prstGeom>
          <a:noFill/>
        </p:spPr>
        <p:txBody>
          <a:bodyPr wrap="square" rtlCol="0">
            <a:spAutoFit/>
          </a:bodyPr>
          <a:lstStyle/>
          <a:p>
            <a:r>
              <a:rPr lang="en-US" sz="1200" b="1" dirty="0"/>
              <a:t>Analytic Insights Advantage</a:t>
            </a:r>
          </a:p>
        </p:txBody>
      </p:sp>
      <p:sp>
        <p:nvSpPr>
          <p:cNvPr id="6" name="TextBox 5"/>
          <p:cNvSpPr txBox="1"/>
          <p:nvPr/>
        </p:nvSpPr>
        <p:spPr>
          <a:xfrm>
            <a:off x="8035390" y="2113586"/>
            <a:ext cx="1278542" cy="646331"/>
          </a:xfrm>
          <a:prstGeom prst="rect">
            <a:avLst/>
          </a:prstGeom>
          <a:noFill/>
        </p:spPr>
        <p:txBody>
          <a:bodyPr wrap="square" rtlCol="0">
            <a:spAutoFit/>
          </a:bodyPr>
          <a:lstStyle/>
          <a:p>
            <a:r>
              <a:rPr lang="en-US" sz="1200" b="1" dirty="0"/>
              <a:t>Analytic Infrastructure Advantage</a:t>
            </a:r>
          </a:p>
        </p:txBody>
      </p:sp>
      <p:sp>
        <p:nvSpPr>
          <p:cNvPr id="7" name="TextBox 6"/>
          <p:cNvSpPr txBox="1"/>
          <p:nvPr/>
        </p:nvSpPr>
        <p:spPr>
          <a:xfrm>
            <a:off x="7978746" y="3679118"/>
            <a:ext cx="1221898" cy="461665"/>
          </a:xfrm>
          <a:prstGeom prst="rect">
            <a:avLst/>
          </a:prstGeom>
          <a:noFill/>
        </p:spPr>
        <p:txBody>
          <a:bodyPr wrap="square" rtlCol="0">
            <a:spAutoFit/>
          </a:bodyPr>
          <a:lstStyle/>
          <a:p>
            <a:r>
              <a:rPr lang="en-US" sz="1200" b="1" dirty="0"/>
              <a:t>Simplification Advantage</a:t>
            </a:r>
          </a:p>
        </p:txBody>
      </p:sp>
      <p:cxnSp>
        <p:nvCxnSpPr>
          <p:cNvPr id="8" name="Straight Connector 7"/>
          <p:cNvCxnSpPr/>
          <p:nvPr/>
        </p:nvCxnSpPr>
        <p:spPr>
          <a:xfrm>
            <a:off x="144910" y="1779755"/>
            <a:ext cx="7833836"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4910" y="3351395"/>
            <a:ext cx="7833836" cy="16184"/>
          </a:xfrm>
          <a:prstGeom prst="line">
            <a:avLst/>
          </a:prstGeom>
          <a:ln w="254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85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128211"/>
            <a:ext cx="5988844" cy="276999"/>
          </a:xfrm>
        </p:spPr>
        <p:txBody>
          <a:bodyPr/>
          <a:lstStyle/>
          <a:p>
            <a:r>
              <a:rPr lang="en-US" dirty="0"/>
              <a:t>Trends in the industry</a:t>
            </a:r>
          </a:p>
        </p:txBody>
      </p:sp>
      <p:pic>
        <p:nvPicPr>
          <p:cNvPr id="4" name="Picture 3"/>
          <p:cNvPicPr>
            <a:picLocks noChangeAspect="1"/>
          </p:cNvPicPr>
          <p:nvPr/>
        </p:nvPicPr>
        <p:blipFill>
          <a:blip r:embed="rId2"/>
          <a:stretch>
            <a:fillRect/>
          </a:stretch>
        </p:blipFill>
        <p:spPr>
          <a:xfrm>
            <a:off x="606668" y="520626"/>
            <a:ext cx="2466406" cy="3323868"/>
          </a:xfrm>
          <a:prstGeom prst="rect">
            <a:avLst/>
          </a:prstGeom>
          <a:ln w="25400">
            <a:solidFill>
              <a:srgbClr val="0000FF"/>
            </a:solidFill>
          </a:ln>
        </p:spPr>
      </p:pic>
      <p:pic>
        <p:nvPicPr>
          <p:cNvPr id="5" name="Picture 4"/>
          <p:cNvPicPr>
            <a:picLocks noChangeAspect="1"/>
          </p:cNvPicPr>
          <p:nvPr/>
        </p:nvPicPr>
        <p:blipFill>
          <a:blip r:embed="rId3"/>
          <a:stretch>
            <a:fillRect/>
          </a:stretch>
        </p:blipFill>
        <p:spPr>
          <a:xfrm>
            <a:off x="4780888" y="520626"/>
            <a:ext cx="3343496" cy="3323868"/>
          </a:xfrm>
          <a:prstGeom prst="rect">
            <a:avLst/>
          </a:prstGeom>
          <a:ln w="19050">
            <a:solidFill>
              <a:srgbClr val="0000FF"/>
            </a:solidFill>
          </a:ln>
        </p:spPr>
      </p:pic>
      <p:sp>
        <p:nvSpPr>
          <p:cNvPr id="6" name="TextBox 5"/>
          <p:cNvSpPr txBox="1"/>
          <p:nvPr/>
        </p:nvSpPr>
        <p:spPr>
          <a:xfrm>
            <a:off x="606668" y="3844494"/>
            <a:ext cx="4369777" cy="738664"/>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Pervasiveness of Analytics</a:t>
            </a:r>
          </a:p>
          <a:p>
            <a:pPr marL="285750" indent="-285750">
              <a:buFont typeface="Wingdings" panose="05000000000000000000" pitchFamily="2" charset="2"/>
              <a:buChar char="Ø"/>
            </a:pPr>
            <a:r>
              <a:rPr lang="en-US" sz="1400" dirty="0"/>
              <a:t>Business growth</a:t>
            </a:r>
          </a:p>
          <a:p>
            <a:pPr marL="285750" indent="-285750">
              <a:buFont typeface="Wingdings" panose="05000000000000000000" pitchFamily="2" charset="2"/>
              <a:buChar char="Ø"/>
            </a:pPr>
            <a:r>
              <a:rPr lang="en-US" sz="1400" dirty="0"/>
              <a:t>Risk Mitigation</a:t>
            </a:r>
          </a:p>
        </p:txBody>
      </p:sp>
      <p:sp>
        <p:nvSpPr>
          <p:cNvPr id="8" name="TextBox 7"/>
          <p:cNvSpPr txBox="1"/>
          <p:nvPr/>
        </p:nvSpPr>
        <p:spPr>
          <a:xfrm>
            <a:off x="4976445" y="3844494"/>
            <a:ext cx="4369777" cy="523220"/>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Need for Real-Time</a:t>
            </a:r>
          </a:p>
          <a:p>
            <a:pPr marL="285750" indent="-285750">
              <a:buFont typeface="Wingdings" panose="05000000000000000000" pitchFamily="2" charset="2"/>
              <a:buChar char="Ø"/>
            </a:pPr>
            <a:r>
              <a:rPr lang="en-US" sz="1400" dirty="0"/>
              <a:t>Insight at point of impact  </a:t>
            </a:r>
          </a:p>
        </p:txBody>
      </p:sp>
      <p:sp>
        <p:nvSpPr>
          <p:cNvPr id="3" name="TextBox 2"/>
          <p:cNvSpPr txBox="1"/>
          <p:nvPr/>
        </p:nvSpPr>
        <p:spPr>
          <a:xfrm>
            <a:off x="2337514" y="4360020"/>
            <a:ext cx="6192307" cy="230832"/>
          </a:xfrm>
          <a:prstGeom prst="rect">
            <a:avLst/>
          </a:prstGeom>
          <a:noFill/>
        </p:spPr>
        <p:txBody>
          <a:bodyPr wrap="square" rtlCol="0">
            <a:spAutoFit/>
          </a:bodyPr>
          <a:lstStyle/>
          <a:p>
            <a:r>
              <a:rPr lang="en-US" sz="900" dirty="0"/>
              <a:t>Source &amp; Full Forrester paper:  https://www-03.ibm.com/systems/z/solutions/real-time-analytics/data-analysis.html</a:t>
            </a:r>
          </a:p>
        </p:txBody>
      </p:sp>
    </p:spTree>
    <p:extLst>
      <p:ext uri="{BB962C8B-B14F-4D97-AF65-F5344CB8AC3E}">
        <p14:creationId xmlns:p14="http://schemas.microsoft.com/office/powerpoint/2010/main" val="348091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44910" y="470873"/>
          <a:ext cx="8818337" cy="4001481"/>
        </p:xfrm>
        <a:graphic>
          <a:graphicData uri="http://schemas.openxmlformats.org/drawingml/2006/table">
            <a:tbl>
              <a:tblPr firstRow="1" bandRow="1">
                <a:tableStyleId>{5C22544A-7EE6-4342-B048-85BDC9FD1C3A}</a:tableStyleId>
              </a:tblPr>
              <a:tblGrid>
                <a:gridCol w="1702163">
                  <a:extLst>
                    <a:ext uri="{9D8B030D-6E8A-4147-A177-3AD203B41FA5}">
                      <a16:colId xmlns:a16="http://schemas.microsoft.com/office/drawing/2014/main" val="20000"/>
                    </a:ext>
                  </a:extLst>
                </a:gridCol>
                <a:gridCol w="7116174">
                  <a:extLst>
                    <a:ext uri="{9D8B030D-6E8A-4147-A177-3AD203B41FA5}">
                      <a16:colId xmlns:a16="http://schemas.microsoft.com/office/drawing/2014/main" val="20001"/>
                    </a:ext>
                  </a:extLst>
                </a:gridCol>
              </a:tblGrid>
              <a:tr h="324984">
                <a:tc>
                  <a:txBody>
                    <a:bodyPr/>
                    <a:lstStyle/>
                    <a:p>
                      <a:r>
                        <a:rPr lang="en-US" sz="1600" dirty="0"/>
                        <a:t>Unique Value</a:t>
                      </a:r>
                    </a:p>
                  </a:txBody>
                  <a:tcPr>
                    <a:solidFill>
                      <a:srgbClr val="0000FF"/>
                    </a:solidFill>
                  </a:tcPr>
                </a:tc>
                <a:tc>
                  <a:txBody>
                    <a:bodyPr/>
                    <a:lstStyle/>
                    <a:p>
                      <a:r>
                        <a:rPr lang="en-US" sz="1600" dirty="0"/>
                        <a:t>How?</a:t>
                      </a:r>
                    </a:p>
                  </a:txBody>
                  <a:tcPr>
                    <a:solidFill>
                      <a:srgbClr val="0000FF"/>
                    </a:solidFill>
                  </a:tcPr>
                </a:tc>
                <a:extLst>
                  <a:ext uri="{0D108BD9-81ED-4DB2-BD59-A6C34878D82A}">
                    <a16:rowId xmlns:a16="http://schemas.microsoft.com/office/drawing/2014/main" val="10000"/>
                  </a:ext>
                </a:extLst>
              </a:tr>
              <a:tr h="236352">
                <a:tc>
                  <a:txBody>
                    <a:bodyPr/>
                    <a:lstStyle/>
                    <a:p>
                      <a:r>
                        <a:rPr lang="en-US" sz="1000" b="1" dirty="0">
                          <a:solidFill>
                            <a:schemeClr val="tx1"/>
                          </a:solidFill>
                        </a:rPr>
                        <a:t>Scale</a:t>
                      </a:r>
                      <a:r>
                        <a:rPr lang="en-US" sz="1000" b="1" baseline="0" dirty="0">
                          <a:solidFill>
                            <a:schemeClr val="tx1"/>
                          </a:solidFill>
                        </a:rPr>
                        <a:t> up, Large Memory</a:t>
                      </a:r>
                      <a:endParaRPr lang="en-US" sz="1000" b="1" dirty="0">
                        <a:solidFill>
                          <a:schemeClr val="tx1"/>
                        </a:solidFill>
                      </a:endParaRPr>
                    </a:p>
                  </a:txBody>
                  <a:tcPr>
                    <a:solidFill>
                      <a:schemeClr val="tx2">
                        <a:lumMod val="10000"/>
                        <a:lumOff val="90000"/>
                      </a:schemeClr>
                    </a:solidFill>
                  </a:tcPr>
                </a:tc>
                <a:tc>
                  <a:txBody>
                    <a:bodyPr/>
                    <a:lstStyle/>
                    <a:p>
                      <a:pPr marL="0" indent="0">
                        <a:buFont typeface="Wingdings" panose="05000000000000000000" pitchFamily="2" charset="2"/>
                        <a:buNone/>
                      </a:pPr>
                      <a:r>
                        <a:rPr lang="en-US" sz="1000" dirty="0">
                          <a:solidFill>
                            <a:prstClr val="black"/>
                          </a:solidFill>
                        </a:rPr>
                        <a:t>Leverage scale-up environments and larger in-memory frameworks for optimal analytic performance</a:t>
                      </a:r>
                    </a:p>
                  </a:txBody>
                  <a:tcPr>
                    <a:solidFill>
                      <a:schemeClr val="tx2">
                        <a:lumMod val="10000"/>
                        <a:lumOff val="90000"/>
                      </a:schemeClr>
                    </a:solidFill>
                  </a:tcPr>
                </a:tc>
                <a:extLst>
                  <a:ext uri="{0D108BD9-81ED-4DB2-BD59-A6C34878D82A}">
                    <a16:rowId xmlns:a16="http://schemas.microsoft.com/office/drawing/2014/main" val="10001"/>
                  </a:ext>
                </a:extLst>
              </a:tr>
              <a:tr h="236352">
                <a:tc>
                  <a:txBody>
                    <a:bodyPr/>
                    <a:lstStyle/>
                    <a:p>
                      <a:r>
                        <a:rPr lang="en-US" sz="1000" b="1" dirty="0">
                          <a:solidFill>
                            <a:schemeClr val="tx1"/>
                          </a:solidFill>
                        </a:rPr>
                        <a:t>Java Optimizations</a:t>
                      </a:r>
                    </a:p>
                  </a:txBody>
                  <a:tcPr>
                    <a:solidFill>
                      <a:schemeClr val="tx2">
                        <a:lumMod val="10000"/>
                        <a:lumOff val="90000"/>
                      </a:schemeClr>
                    </a:solidFill>
                  </a:tcPr>
                </a:tc>
                <a:tc>
                  <a:txBody>
                    <a:bodyPr/>
                    <a:lstStyle/>
                    <a:p>
                      <a:pPr marL="0" indent="0">
                        <a:buFont typeface="Wingdings" panose="05000000000000000000" pitchFamily="2" charset="2"/>
                        <a:buNone/>
                      </a:pPr>
                      <a:r>
                        <a:rPr lang="en-US" sz="1000" dirty="0">
                          <a:solidFill>
                            <a:prstClr val="black"/>
                          </a:solidFill>
                        </a:rPr>
                        <a:t>Leverage of SMT, </a:t>
                      </a:r>
                      <a:r>
                        <a:rPr lang="en-US" sz="1000" dirty="0" err="1">
                          <a:solidFill>
                            <a:prstClr val="black"/>
                          </a:solidFill>
                        </a:rPr>
                        <a:t>zEDC</a:t>
                      </a:r>
                      <a:r>
                        <a:rPr lang="en-US" sz="1000" dirty="0">
                          <a:solidFill>
                            <a:prstClr val="black"/>
                          </a:solidFill>
                        </a:rPr>
                        <a:t>, large pages transparently via Java runtime for z/OS</a:t>
                      </a:r>
                    </a:p>
                  </a:txBody>
                  <a:tcPr>
                    <a:solidFill>
                      <a:schemeClr val="tx2">
                        <a:lumMod val="10000"/>
                        <a:lumOff val="90000"/>
                      </a:schemeClr>
                    </a:solidFill>
                  </a:tcPr>
                </a:tc>
                <a:extLst>
                  <a:ext uri="{0D108BD9-81ED-4DB2-BD59-A6C34878D82A}">
                    <a16:rowId xmlns:a16="http://schemas.microsoft.com/office/drawing/2014/main" val="10002"/>
                  </a:ext>
                </a:extLst>
              </a:tr>
              <a:tr h="303094">
                <a:tc>
                  <a:txBody>
                    <a:bodyPr/>
                    <a:lstStyle/>
                    <a:p>
                      <a:r>
                        <a:rPr lang="en-US" sz="1000" b="1" dirty="0">
                          <a:solidFill>
                            <a:schemeClr val="tx1"/>
                          </a:solidFill>
                        </a:rPr>
                        <a:t>SIMD Operations</a:t>
                      </a:r>
                    </a:p>
                  </a:txBody>
                  <a:tcPr>
                    <a:solidFill>
                      <a:schemeClr val="tx2">
                        <a:lumMod val="10000"/>
                        <a:lumOff val="90000"/>
                      </a:schemeClr>
                    </a:solidFill>
                  </a:tcPr>
                </a:tc>
                <a:tc>
                  <a:txBody>
                    <a:bodyPr/>
                    <a:lstStyle/>
                    <a:p>
                      <a:pPr marL="0" indent="0">
                        <a:buFont typeface="Wingdings" panose="05000000000000000000" pitchFamily="2" charset="2"/>
                        <a:buNone/>
                      </a:pPr>
                      <a:r>
                        <a:rPr lang="en-US" sz="1000" dirty="0">
                          <a:solidFill>
                            <a:prstClr val="black"/>
                          </a:solidFill>
                        </a:rPr>
                        <a:t>Value for analytic and cognitive algorithms leveraging SIMD through Java stack</a:t>
                      </a:r>
                    </a:p>
                  </a:txBody>
                  <a:tcPr>
                    <a:solidFill>
                      <a:schemeClr val="tx2">
                        <a:lumMod val="10000"/>
                        <a:lumOff val="90000"/>
                      </a:schemeClr>
                    </a:solidFill>
                  </a:tcPr>
                </a:tc>
                <a:extLst>
                  <a:ext uri="{0D108BD9-81ED-4DB2-BD59-A6C34878D82A}">
                    <a16:rowId xmlns:a16="http://schemas.microsoft.com/office/drawing/2014/main" val="10003"/>
                  </a:ext>
                </a:extLst>
              </a:tr>
              <a:tr h="384072">
                <a:tc>
                  <a:txBody>
                    <a:bodyPr/>
                    <a:lstStyle/>
                    <a:p>
                      <a:r>
                        <a:rPr lang="en-US" sz="1000" b="1" dirty="0">
                          <a:solidFill>
                            <a:schemeClr val="tx1"/>
                          </a:solidFill>
                        </a:rPr>
                        <a:t>High Availability</a:t>
                      </a:r>
                    </a:p>
                  </a:txBody>
                  <a:tcPr>
                    <a:solidFill>
                      <a:schemeClr val="tx2">
                        <a:lumMod val="10000"/>
                        <a:lumOff val="90000"/>
                      </a:schemeClr>
                    </a:solidFill>
                  </a:tcPr>
                </a:tc>
                <a:tc>
                  <a:txBody>
                    <a:bodyPr/>
                    <a:lstStyle/>
                    <a:p>
                      <a:r>
                        <a:rPr lang="en-US" sz="1000" dirty="0">
                          <a:solidFill>
                            <a:prstClr val="black"/>
                          </a:solidFill>
                        </a:rPr>
                        <a:t>Leverage z/OS capabilities for data sharing &amp; IBM Parallel </a:t>
                      </a:r>
                      <a:r>
                        <a:rPr lang="en-US" sz="1000" dirty="0" err="1">
                          <a:solidFill>
                            <a:prstClr val="black"/>
                          </a:solidFill>
                        </a:rPr>
                        <a:t>Sysplex</a:t>
                      </a:r>
                      <a:r>
                        <a:rPr lang="en-US" sz="1000" dirty="0">
                          <a:solidFill>
                            <a:prstClr val="black"/>
                          </a:solidFill>
                        </a:rPr>
                        <a:t> support for analytic functions and to ensure data availability to feed analytics</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04"/>
                  </a:ext>
                </a:extLst>
              </a:tr>
              <a:tr h="236352">
                <a:tc>
                  <a:txBody>
                    <a:bodyPr/>
                    <a:lstStyle/>
                    <a:p>
                      <a:r>
                        <a:rPr lang="en-US" sz="1000" b="1" dirty="0">
                          <a:solidFill>
                            <a:schemeClr val="tx1"/>
                          </a:solidFill>
                        </a:rPr>
                        <a:t>Large</a:t>
                      </a:r>
                      <a:r>
                        <a:rPr lang="en-US" sz="1000" b="1" baseline="0" dirty="0">
                          <a:solidFill>
                            <a:schemeClr val="tx1"/>
                          </a:solidFill>
                        </a:rPr>
                        <a:t> Databases</a:t>
                      </a:r>
                      <a:endParaRPr lang="en-US" sz="1000" b="1" dirty="0">
                        <a:solidFill>
                          <a:schemeClr val="tx1"/>
                        </a:solidFill>
                      </a:endParaRPr>
                    </a:p>
                  </a:txBody>
                  <a:tcPr>
                    <a:solidFill>
                      <a:schemeClr val="tx2">
                        <a:lumMod val="10000"/>
                        <a:lumOff val="90000"/>
                      </a:schemeClr>
                    </a:solidFill>
                  </a:tcPr>
                </a:tc>
                <a:tc>
                  <a:txBody>
                    <a:bodyPr/>
                    <a:lstStyle/>
                    <a:p>
                      <a:pPr marL="0" indent="0">
                        <a:buFont typeface="Wingdings" panose="05000000000000000000" pitchFamily="2" charset="2"/>
                        <a:buNone/>
                      </a:pPr>
                      <a:r>
                        <a:rPr lang="en-US" sz="1000" dirty="0">
                          <a:solidFill>
                            <a:srgbClr val="0000FF"/>
                          </a:solidFill>
                        </a:rPr>
                        <a:t> </a:t>
                      </a:r>
                      <a:r>
                        <a:rPr lang="en-US" sz="1000" dirty="0">
                          <a:solidFill>
                            <a:prstClr val="black"/>
                          </a:solidFill>
                        </a:rPr>
                        <a:t>Leverage z/OS 2.3 to support larger data environments &amp; data volume growth</a:t>
                      </a:r>
                    </a:p>
                  </a:txBody>
                  <a:tcPr>
                    <a:solidFill>
                      <a:schemeClr val="tx2">
                        <a:lumMod val="10000"/>
                        <a:lumOff val="90000"/>
                      </a:schemeClr>
                    </a:solidFill>
                  </a:tcPr>
                </a:tc>
                <a:extLst>
                  <a:ext uri="{0D108BD9-81ED-4DB2-BD59-A6C34878D82A}">
                    <a16:rowId xmlns:a16="http://schemas.microsoft.com/office/drawing/2014/main" val="10005"/>
                  </a:ext>
                </a:extLst>
              </a:tr>
              <a:tr h="384072">
                <a:tc>
                  <a:txBody>
                    <a:bodyPr/>
                    <a:lstStyle/>
                    <a:p>
                      <a:r>
                        <a:rPr lang="en-US" sz="1000" b="1" dirty="0">
                          <a:solidFill>
                            <a:schemeClr val="tx1"/>
                          </a:solidFill>
                        </a:rPr>
                        <a:t>WLM Exploitation</a:t>
                      </a:r>
                    </a:p>
                  </a:txBody>
                  <a:tcPr>
                    <a:solidFill>
                      <a:schemeClr val="tx2">
                        <a:lumMod val="10000"/>
                        <a:lumOff val="90000"/>
                      </a:schemeClr>
                    </a:solidFill>
                  </a:tcPr>
                </a:tc>
                <a:tc>
                  <a:txBody>
                    <a:bodyPr/>
                    <a:lstStyle/>
                    <a:p>
                      <a:pPr marL="0" indent="0">
                        <a:buFont typeface="Wingdings" panose="05000000000000000000" pitchFamily="2" charset="2"/>
                        <a:buNone/>
                      </a:pPr>
                      <a:r>
                        <a:rPr lang="en-US" sz="1000" dirty="0">
                          <a:solidFill>
                            <a:prstClr val="black"/>
                          </a:solidFill>
                        </a:rPr>
                        <a:t>System Administrator can classify different Spark z/OS analytic workloads with different priorities to ensure system resources are used in line with business goals</a:t>
                      </a:r>
                    </a:p>
                  </a:txBody>
                  <a:tcPr>
                    <a:solidFill>
                      <a:schemeClr val="tx2">
                        <a:lumMod val="10000"/>
                        <a:lumOff val="90000"/>
                      </a:schemeClr>
                    </a:solidFill>
                  </a:tcPr>
                </a:tc>
                <a:extLst>
                  <a:ext uri="{0D108BD9-81ED-4DB2-BD59-A6C34878D82A}">
                    <a16:rowId xmlns:a16="http://schemas.microsoft.com/office/drawing/2014/main" val="10006"/>
                  </a:ext>
                </a:extLst>
              </a:tr>
              <a:tr h="384072">
                <a:tc>
                  <a:txBody>
                    <a:bodyPr/>
                    <a:lstStyle/>
                    <a:p>
                      <a:r>
                        <a:rPr lang="en-US" sz="1000" b="1" dirty="0">
                          <a:solidFill>
                            <a:schemeClr val="tx1"/>
                          </a:solidFill>
                        </a:rPr>
                        <a:t>SAF</a:t>
                      </a:r>
                      <a:r>
                        <a:rPr lang="en-US" sz="1000" b="1" baseline="0" dirty="0">
                          <a:solidFill>
                            <a:schemeClr val="tx1"/>
                          </a:solidFill>
                        </a:rPr>
                        <a:t> Integration</a:t>
                      </a:r>
                      <a:endParaRPr lang="en-US" sz="1000" b="1" dirty="0">
                        <a:solidFill>
                          <a:schemeClr val="tx1"/>
                        </a:solidFill>
                      </a:endParaRPr>
                    </a:p>
                  </a:txBody>
                  <a:tcPr>
                    <a:solidFill>
                      <a:schemeClr val="tx2">
                        <a:lumMod val="10000"/>
                        <a:lumOff val="90000"/>
                      </a:schemeClr>
                    </a:solidFill>
                  </a:tcPr>
                </a:tc>
                <a:tc>
                  <a:txBody>
                    <a:bodyPr/>
                    <a:lstStyle/>
                    <a:p>
                      <a:r>
                        <a:rPr lang="en-US" sz="1000" dirty="0">
                          <a:solidFill>
                            <a:prstClr val="black"/>
                          </a:solidFill>
                        </a:rPr>
                        <a:t>Integrated end user authentication allows a Spark user to be validated by a z/OS security manager, such as RACF – enhances security of the environment as well as simplifies auditing.</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07"/>
                  </a:ext>
                </a:extLst>
              </a:tr>
              <a:tr h="384072">
                <a:tc>
                  <a:txBody>
                    <a:bodyPr/>
                    <a:lstStyle/>
                    <a:p>
                      <a:r>
                        <a:rPr lang="en-US" sz="1000" b="1" dirty="0">
                          <a:solidFill>
                            <a:schemeClr val="tx1"/>
                          </a:solidFill>
                        </a:rPr>
                        <a:t>z14: Pervasive Encryption</a:t>
                      </a:r>
                    </a:p>
                  </a:txBody>
                  <a:tcPr>
                    <a:solidFill>
                      <a:schemeClr val="tx2">
                        <a:lumMod val="10000"/>
                        <a:lumOff val="90000"/>
                      </a:schemeClr>
                    </a:solidFill>
                  </a:tcPr>
                </a:tc>
                <a:tc>
                  <a:txBody>
                    <a:bodyPr/>
                    <a:lstStyle/>
                    <a:p>
                      <a:r>
                        <a:rPr lang="en-US" sz="1000" dirty="0">
                          <a:solidFill>
                            <a:schemeClr val="tx1"/>
                          </a:solidFill>
                        </a:rPr>
                        <a:t>Leverage</a:t>
                      </a:r>
                      <a:r>
                        <a:rPr lang="en-US" sz="1000" baseline="0" dirty="0">
                          <a:solidFill>
                            <a:schemeClr val="tx1"/>
                          </a:solidFill>
                        </a:rPr>
                        <a:t> comprehensive data encryption and data-in-place analytics to protect valuable data and insights</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08"/>
                  </a:ext>
                </a:extLst>
              </a:tr>
              <a:tr h="384072">
                <a:tc>
                  <a:txBody>
                    <a:bodyPr/>
                    <a:lstStyle/>
                    <a:p>
                      <a:r>
                        <a:rPr lang="en-US" sz="1000" b="1" dirty="0">
                          <a:solidFill>
                            <a:schemeClr val="tx1"/>
                          </a:solidFill>
                        </a:rPr>
                        <a:t>z14:</a:t>
                      </a:r>
                      <a:r>
                        <a:rPr lang="en-US" sz="1000" b="1" baseline="0" dirty="0">
                          <a:solidFill>
                            <a:schemeClr val="tx1"/>
                          </a:solidFill>
                        </a:rPr>
                        <a:t> Pause Less Garbage Collection</a:t>
                      </a:r>
                      <a:endParaRPr lang="en-US" sz="1000" b="1" dirty="0">
                        <a:solidFill>
                          <a:schemeClr val="tx1"/>
                        </a:solidFill>
                      </a:endParaRPr>
                    </a:p>
                  </a:txBody>
                  <a:tcPr>
                    <a:solidFill>
                      <a:schemeClr val="tx2">
                        <a:lumMod val="10000"/>
                        <a:lumOff val="90000"/>
                      </a:schemeClr>
                    </a:solidFill>
                  </a:tcPr>
                </a:tc>
                <a:tc>
                  <a:txBody>
                    <a:bodyPr/>
                    <a:lstStyle/>
                    <a:p>
                      <a:r>
                        <a:rPr lang="en-US" sz="1000" dirty="0">
                          <a:solidFill>
                            <a:schemeClr val="tx1"/>
                          </a:solidFill>
                        </a:rPr>
                        <a:t>Scale</a:t>
                      </a:r>
                      <a:r>
                        <a:rPr lang="en-US" sz="1000" baseline="0" dirty="0">
                          <a:solidFill>
                            <a:schemeClr val="tx1"/>
                          </a:solidFill>
                        </a:rPr>
                        <a:t> up to large Java heap sizes for optimal performance and avoid unnecessary delays during garbage collection</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09"/>
                  </a:ext>
                </a:extLst>
              </a:tr>
              <a:tr h="284523">
                <a:tc>
                  <a:txBody>
                    <a:bodyPr/>
                    <a:lstStyle/>
                    <a:p>
                      <a:r>
                        <a:rPr lang="en-US" sz="1000" b="1" dirty="0">
                          <a:solidFill>
                            <a:schemeClr val="tx1"/>
                          </a:solidFill>
                        </a:rPr>
                        <a:t>z14: 32 TB memory</a:t>
                      </a:r>
                    </a:p>
                  </a:txBody>
                  <a:tcPr>
                    <a:solidFill>
                      <a:schemeClr val="tx2">
                        <a:lumMod val="10000"/>
                        <a:lumOff val="90000"/>
                      </a:schemeClr>
                    </a:solidFill>
                  </a:tcPr>
                </a:tc>
                <a:tc>
                  <a:txBody>
                    <a:bodyPr/>
                    <a:lstStyle/>
                    <a:p>
                      <a:r>
                        <a:rPr lang="en-US" sz="1000" dirty="0">
                          <a:solidFill>
                            <a:schemeClr val="tx1"/>
                          </a:solidFill>
                        </a:rPr>
                        <a:t>Provide</a:t>
                      </a:r>
                      <a:r>
                        <a:rPr lang="en-US" sz="1000" baseline="0" dirty="0">
                          <a:solidFill>
                            <a:schemeClr val="tx1"/>
                          </a:solidFill>
                        </a:rPr>
                        <a:t> optimal environment for in-memory compute frameworks like Apache Spark</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10"/>
                  </a:ext>
                </a:extLst>
              </a:tr>
              <a:tr h="378032">
                <a:tc>
                  <a:txBody>
                    <a:bodyPr/>
                    <a:lstStyle/>
                    <a:p>
                      <a:r>
                        <a:rPr lang="en-US" sz="1000" b="1" dirty="0">
                          <a:solidFill>
                            <a:schemeClr val="tx1"/>
                          </a:solidFill>
                        </a:rPr>
                        <a:t>z14:</a:t>
                      </a:r>
                      <a:r>
                        <a:rPr lang="en-US" sz="1000" b="1" baseline="0" dirty="0">
                          <a:solidFill>
                            <a:schemeClr val="tx1"/>
                          </a:solidFill>
                        </a:rPr>
                        <a:t> SIMD Operations</a:t>
                      </a:r>
                      <a:endParaRPr lang="en-US" sz="1000" b="1" dirty="0">
                        <a:solidFill>
                          <a:schemeClr val="tx1"/>
                        </a:solidFill>
                      </a:endParaRPr>
                    </a:p>
                  </a:txBody>
                  <a:tcPr>
                    <a:solidFill>
                      <a:schemeClr val="tx2">
                        <a:lumMod val="10000"/>
                        <a:lumOff val="90000"/>
                      </a:schemeClr>
                    </a:solidFill>
                  </a:tcPr>
                </a:tc>
                <a:tc>
                  <a:txBody>
                    <a:bodyPr/>
                    <a:lstStyle/>
                    <a:p>
                      <a:r>
                        <a:rPr lang="en-US" sz="1000" dirty="0">
                          <a:solidFill>
                            <a:schemeClr val="tx1"/>
                          </a:solidFill>
                        </a:rPr>
                        <a:t>Increase performance</a:t>
                      </a:r>
                      <a:r>
                        <a:rPr lang="en-US" sz="1000" baseline="0" dirty="0">
                          <a:solidFill>
                            <a:schemeClr val="tx1"/>
                          </a:solidFill>
                        </a:rPr>
                        <a:t> when using complex cognitive / machine learning algorithms</a:t>
                      </a:r>
                      <a:endParaRPr lang="en-US" sz="1000" dirty="0">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0011"/>
                  </a:ext>
                </a:extLst>
              </a:tr>
            </a:tbl>
          </a:graphicData>
        </a:graphic>
      </p:graphicFrame>
      <p:sp>
        <p:nvSpPr>
          <p:cNvPr id="9" name="Shape 117"/>
          <p:cNvSpPr txBox="1">
            <a:spLocks/>
          </p:cNvSpPr>
          <p:nvPr/>
        </p:nvSpPr>
        <p:spPr>
          <a:xfrm>
            <a:off x="144910" y="84964"/>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prstClr val="black"/>
                </a:solidFill>
                <a:uFill>
                  <a:solidFill>
                    <a:srgbClr val="7889FB"/>
                  </a:solidFill>
                </a:uFill>
              </a:rPr>
              <a:t>Key Benefits:  Leveraging IBM Z HW and Operating System Capabilities</a:t>
            </a:r>
            <a:endParaRPr lang="en-US" b="1" dirty="0">
              <a:solidFill>
                <a:prstClr val="black"/>
              </a:solidFill>
              <a:uFill>
                <a:solidFill>
                  <a:srgbClr val="7889FB"/>
                </a:solidFill>
              </a:uFill>
            </a:endParaRPr>
          </a:p>
        </p:txBody>
      </p:sp>
    </p:spTree>
    <p:extLst>
      <p:ext uri="{BB962C8B-B14F-4D97-AF65-F5344CB8AC3E}">
        <p14:creationId xmlns:p14="http://schemas.microsoft.com/office/powerpoint/2010/main" val="219670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928" y="860992"/>
            <a:ext cx="6318158" cy="530367"/>
          </a:xfrm>
        </p:spPr>
        <p:txBody>
          <a:bodyPr/>
          <a:lstStyle/>
          <a:p>
            <a:r>
              <a:rPr lang="en-US" sz="2400" dirty="0">
                <a:solidFill>
                  <a:srgbClr val="0000FF"/>
                </a:solidFill>
              </a:rPr>
              <a:t>Advantages of In-Place Analytics on z/OS:</a:t>
            </a:r>
            <a:br>
              <a:rPr lang="en-US" sz="2400" dirty="0">
                <a:solidFill>
                  <a:srgbClr val="0000FF"/>
                </a:solidFill>
              </a:rPr>
            </a:br>
            <a:r>
              <a:rPr lang="en-US" sz="2400" dirty="0">
                <a:solidFill>
                  <a:srgbClr val="0000FF"/>
                </a:solidFill>
              </a:rPr>
              <a:t/>
            </a:r>
            <a:br>
              <a:rPr lang="en-US" sz="2400" dirty="0">
                <a:solidFill>
                  <a:srgbClr val="0000FF"/>
                </a:solidFill>
              </a:rPr>
            </a:br>
            <a:endParaRPr lang="en-US" sz="2400" dirty="0">
              <a:solidFill>
                <a:srgbClr val="0000FF"/>
              </a:solidFill>
            </a:endParaRPr>
          </a:p>
        </p:txBody>
      </p:sp>
      <p:sp>
        <p:nvSpPr>
          <p:cNvPr id="3" name="Title 1">
            <a:extLst>
              <a:ext uri="{FF2B5EF4-FFF2-40B4-BE49-F238E27FC236}">
                <a16:creationId xmlns:a16="http://schemas.microsoft.com/office/drawing/2014/main" id="{51241602-0684-4574-AE3E-AB0D47E09060}"/>
              </a:ext>
            </a:extLst>
          </p:cNvPr>
          <p:cNvSpPr txBox="1">
            <a:spLocks/>
          </p:cNvSpPr>
          <p:nvPr/>
        </p:nvSpPr>
        <p:spPr>
          <a:xfrm>
            <a:off x="1341426" y="1683390"/>
            <a:ext cx="7291934" cy="2583810"/>
          </a:xfrm>
          <a:prstGeom prst="rect">
            <a:avLst/>
          </a:prstGeom>
        </p:spPr>
        <p:txBody>
          <a:bodyPr lIns="91438" tIns="45719" rIns="91438" bIns="45719"/>
          <a:lstStyle>
            <a:lvl1pPr algn="l" defTabSz="914378" rtl="0" eaLnBrk="1" latinLnBrk="0" hangingPunct="1">
              <a:lnSpc>
                <a:spcPct val="90000"/>
              </a:lnSpc>
              <a:spcBef>
                <a:spcPct val="0"/>
              </a:spcBef>
              <a:buNone/>
              <a:defRPr sz="1800" b="1" kern="1200">
                <a:solidFill>
                  <a:schemeClr val="tx1"/>
                </a:solidFill>
                <a:latin typeface="Arial" panose="020B0604020202020204" pitchFamily="34" charset="0"/>
                <a:ea typeface="+mj-ea"/>
                <a:cs typeface="Arial" panose="020B0604020202020204" pitchFamily="34" charset="0"/>
              </a:defRPr>
            </a:lvl1pPr>
          </a:lstStyle>
          <a:p>
            <a:pPr marL="285750" indent="-285750">
              <a:buFont typeface="Wingdings" panose="05000000000000000000" pitchFamily="2" charset="2"/>
              <a:buChar char="ü"/>
            </a:pPr>
            <a:r>
              <a:rPr lang="en-US" dirty="0"/>
              <a:t>Data Co-location &amp; Federation of Analytics for Real-Time</a:t>
            </a:r>
          </a:p>
          <a:p>
            <a:pPr marL="285750" indent="-285750">
              <a:buFont typeface="Wingdings" panose="05000000000000000000" pitchFamily="2" charset="2"/>
              <a:buChar char="ü"/>
            </a:pPr>
            <a:r>
              <a:rPr lang="en-US" dirty="0"/>
              <a:t>Wide Variety of Data Accessible</a:t>
            </a:r>
          </a:p>
          <a:p>
            <a:r>
              <a:rPr lang="en-US" dirty="0"/>
              <a:t> </a:t>
            </a:r>
          </a:p>
          <a:p>
            <a:pPr marL="285750" indent="-285750">
              <a:buFont typeface="Wingdings" panose="05000000000000000000" pitchFamily="2" charset="2"/>
              <a:buChar char="Ø"/>
            </a:pPr>
            <a:r>
              <a:rPr lang="en-US" dirty="0"/>
              <a:t>    Modern Analytic Interfaces</a:t>
            </a:r>
          </a:p>
          <a:p>
            <a:pPr marL="285750" indent="-285750">
              <a:buFont typeface="Wingdings" panose="05000000000000000000" pitchFamily="2" charset="2"/>
              <a:buChar char="Ø"/>
            </a:pPr>
            <a:r>
              <a:rPr lang="en-US" dirty="0"/>
              <a:t>    Enhanced Data Privacy Options</a:t>
            </a:r>
          </a:p>
          <a:p>
            <a:pPr marL="285750" indent="-285750">
              <a:buFont typeface="Wingdings" panose="05000000000000000000" pitchFamily="2" charset="2"/>
              <a:buChar char="Ø"/>
            </a:pPr>
            <a:r>
              <a:rPr lang="en-US" dirty="0"/>
              <a:t>    End-to-end Security</a:t>
            </a:r>
          </a:p>
          <a:p>
            <a:pPr marL="285750" indent="-285750">
              <a:buFont typeface="Wingdings" panose="05000000000000000000" pitchFamily="2" charset="2"/>
              <a:buChar char="Ø"/>
            </a:pPr>
            <a:r>
              <a:rPr lang="en-US" dirty="0"/>
              <a:t>    Integrated Workload Management</a:t>
            </a:r>
          </a:p>
          <a:p>
            <a:pPr marL="285750" indent="-285750">
              <a:buFont typeface="Wingdings" panose="05000000000000000000" pitchFamily="2" charset="2"/>
              <a:buChar char="Ø"/>
            </a:pPr>
            <a:r>
              <a:rPr lang="en-US" dirty="0"/>
              <a:t>    Simplification via Integration w/ Asset Discovery Tools</a:t>
            </a:r>
          </a:p>
          <a:p>
            <a:pPr marL="285750" indent="-285750">
              <a:buFont typeface="Wingdings" panose="05000000000000000000" pitchFamily="2" charset="2"/>
              <a:buChar char="Ø"/>
            </a:pPr>
            <a:r>
              <a:rPr lang="en-US" dirty="0"/>
              <a:t>    Automated Generation of Code</a:t>
            </a:r>
          </a:p>
          <a:p>
            <a:pPr marL="285750" indent="-285750">
              <a:buFont typeface="Wingdings" panose="05000000000000000000" pitchFamily="2" charset="2"/>
              <a:buChar char="Ø"/>
            </a:pPr>
            <a:r>
              <a:rPr lang="en-US" dirty="0"/>
              <a:t>    Pre-defined Industry Data Mappings</a:t>
            </a:r>
          </a:p>
        </p:txBody>
      </p:sp>
      <p:sp>
        <p:nvSpPr>
          <p:cNvPr id="5" name="Flowchart: Connector 4">
            <a:extLst>
              <a:ext uri="{FF2B5EF4-FFF2-40B4-BE49-F238E27FC236}">
                <a16:creationId xmlns:a16="http://schemas.microsoft.com/office/drawing/2014/main" id="{B56FA00F-F528-44F6-8006-EAE4BA1EADC3}"/>
              </a:ext>
            </a:extLst>
          </p:cNvPr>
          <p:cNvSpPr/>
          <p:nvPr/>
        </p:nvSpPr>
        <p:spPr>
          <a:xfrm>
            <a:off x="1680116" y="2476995"/>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0" name="Flowchart: Connector 9">
            <a:extLst>
              <a:ext uri="{FF2B5EF4-FFF2-40B4-BE49-F238E27FC236}">
                <a16:creationId xmlns:a16="http://schemas.microsoft.com/office/drawing/2014/main" id="{98188543-CA37-4625-AA4A-A7CB9191A6C1}"/>
              </a:ext>
            </a:extLst>
          </p:cNvPr>
          <p:cNvSpPr/>
          <p:nvPr/>
        </p:nvSpPr>
        <p:spPr>
          <a:xfrm>
            <a:off x="1680116" y="2745179"/>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11" name="Flowchart: Connector 10">
            <a:extLst>
              <a:ext uri="{FF2B5EF4-FFF2-40B4-BE49-F238E27FC236}">
                <a16:creationId xmlns:a16="http://schemas.microsoft.com/office/drawing/2014/main" id="{076913AC-0EF7-4D3B-8C73-B750E48629E6}"/>
              </a:ext>
            </a:extLst>
          </p:cNvPr>
          <p:cNvSpPr/>
          <p:nvPr/>
        </p:nvSpPr>
        <p:spPr>
          <a:xfrm>
            <a:off x="1680116" y="3010890"/>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12" name="Flowchart: Connector 11">
            <a:extLst>
              <a:ext uri="{FF2B5EF4-FFF2-40B4-BE49-F238E27FC236}">
                <a16:creationId xmlns:a16="http://schemas.microsoft.com/office/drawing/2014/main" id="{DFD01BCF-86A5-496E-82B7-6BD2C9DBE77D}"/>
              </a:ext>
            </a:extLst>
          </p:cNvPr>
          <p:cNvSpPr/>
          <p:nvPr/>
        </p:nvSpPr>
        <p:spPr>
          <a:xfrm>
            <a:off x="1680116" y="3244534"/>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p>
        </p:txBody>
      </p:sp>
      <p:sp>
        <p:nvSpPr>
          <p:cNvPr id="13" name="Flowchart: Connector 12">
            <a:extLst>
              <a:ext uri="{FF2B5EF4-FFF2-40B4-BE49-F238E27FC236}">
                <a16:creationId xmlns:a16="http://schemas.microsoft.com/office/drawing/2014/main" id="{63FBB74C-2E8E-4968-BDD1-4D8A4AB4B01E}"/>
              </a:ext>
            </a:extLst>
          </p:cNvPr>
          <p:cNvSpPr/>
          <p:nvPr/>
        </p:nvSpPr>
        <p:spPr>
          <a:xfrm>
            <a:off x="1680116" y="3488568"/>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9" name="Flowchart: Connector 8">
            <a:extLst>
              <a:ext uri="{FF2B5EF4-FFF2-40B4-BE49-F238E27FC236}">
                <a16:creationId xmlns:a16="http://schemas.microsoft.com/office/drawing/2014/main" id="{9188642F-BDBC-4FAE-B3C8-8B71CF4946BC}"/>
              </a:ext>
            </a:extLst>
          </p:cNvPr>
          <p:cNvSpPr/>
          <p:nvPr/>
        </p:nvSpPr>
        <p:spPr>
          <a:xfrm>
            <a:off x="1686740" y="3746311"/>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sp>
        <p:nvSpPr>
          <p:cNvPr id="14" name="Flowchart: Connector 13">
            <a:extLst>
              <a:ext uri="{FF2B5EF4-FFF2-40B4-BE49-F238E27FC236}">
                <a16:creationId xmlns:a16="http://schemas.microsoft.com/office/drawing/2014/main" id="{13F5ED61-F2ED-4980-A2E7-336B85924ECC}"/>
              </a:ext>
            </a:extLst>
          </p:cNvPr>
          <p:cNvSpPr/>
          <p:nvPr/>
        </p:nvSpPr>
        <p:spPr>
          <a:xfrm>
            <a:off x="1686740" y="4002794"/>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Tree>
    <p:extLst>
      <p:ext uri="{BB962C8B-B14F-4D97-AF65-F5344CB8AC3E}">
        <p14:creationId xmlns:p14="http://schemas.microsoft.com/office/powerpoint/2010/main" val="1730220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altLang="en-US" dirty="0"/>
              <a:t>  </a:t>
            </a:r>
          </a:p>
          <a:p>
            <a:pPr>
              <a:defRPr/>
            </a:pPr>
            <a:endParaRPr lang="en-US" altLang="en-US" dirty="0"/>
          </a:p>
        </p:txBody>
      </p:sp>
      <p:pic>
        <p:nvPicPr>
          <p:cNvPr id="2" name="Picture 1">
            <a:extLst>
              <a:ext uri="{FF2B5EF4-FFF2-40B4-BE49-F238E27FC236}">
                <a16:creationId xmlns:a16="http://schemas.microsoft.com/office/drawing/2014/main" id="{922F5374-F8C9-4DC3-A5C2-4233C0201B21}"/>
              </a:ext>
            </a:extLst>
          </p:cNvPr>
          <p:cNvPicPr>
            <a:picLocks noChangeAspect="1"/>
          </p:cNvPicPr>
          <p:nvPr/>
        </p:nvPicPr>
        <p:blipFill rotWithShape="1">
          <a:blip r:embed="rId2"/>
          <a:srcRect t="-1" b="36051"/>
          <a:stretch/>
        </p:blipFill>
        <p:spPr>
          <a:xfrm>
            <a:off x="193491" y="207232"/>
            <a:ext cx="6044452" cy="2968580"/>
          </a:xfrm>
          <a:prstGeom prst="rect">
            <a:avLst/>
          </a:prstGeom>
          <a:ln>
            <a:solidFill>
              <a:schemeClr val="tx1"/>
            </a:solidFill>
          </a:ln>
        </p:spPr>
      </p:pic>
      <p:sp>
        <p:nvSpPr>
          <p:cNvPr id="11" name="Title 1">
            <a:extLst>
              <a:ext uri="{FF2B5EF4-FFF2-40B4-BE49-F238E27FC236}">
                <a16:creationId xmlns:a16="http://schemas.microsoft.com/office/drawing/2014/main" id="{27B202D7-7EF1-4155-B216-DA36292E626D}"/>
              </a:ext>
            </a:extLst>
          </p:cNvPr>
          <p:cNvSpPr>
            <a:spLocks noGrp="1"/>
          </p:cNvSpPr>
          <p:nvPr>
            <p:ph type="title"/>
          </p:nvPr>
        </p:nvSpPr>
        <p:spPr>
          <a:xfrm>
            <a:off x="6531313" y="207232"/>
            <a:ext cx="2147027" cy="1204086"/>
          </a:xfrm>
        </p:spPr>
        <p:txBody>
          <a:bodyPr/>
          <a:lstStyle/>
          <a:p>
            <a:r>
              <a:rPr lang="en-US" sz="2000" dirty="0">
                <a:solidFill>
                  <a:srgbClr val="0000FF"/>
                </a:solidFill>
              </a:rPr>
              <a:t>Abstracted access to z/OS Data </a:t>
            </a:r>
          </a:p>
        </p:txBody>
      </p:sp>
      <p:sp>
        <p:nvSpPr>
          <p:cNvPr id="10" name="Arrow: Left 9">
            <a:extLst>
              <a:ext uri="{FF2B5EF4-FFF2-40B4-BE49-F238E27FC236}">
                <a16:creationId xmlns:a16="http://schemas.microsoft.com/office/drawing/2014/main" id="{142723CD-EE01-4DA6-A866-3EE67FD97D6B}"/>
              </a:ext>
            </a:extLst>
          </p:cNvPr>
          <p:cNvSpPr/>
          <p:nvPr/>
        </p:nvSpPr>
        <p:spPr>
          <a:xfrm rot="10800000">
            <a:off x="298047" y="2808764"/>
            <a:ext cx="843567" cy="1803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159FC9F-DD1B-4D16-A7E1-A2C8DB76CC4E}"/>
              </a:ext>
            </a:extLst>
          </p:cNvPr>
          <p:cNvPicPr>
            <a:picLocks noChangeAspect="1"/>
          </p:cNvPicPr>
          <p:nvPr/>
        </p:nvPicPr>
        <p:blipFill rotWithShape="1">
          <a:blip r:embed="rId3"/>
          <a:srcRect l="7532" r="8226"/>
          <a:stretch/>
        </p:blipFill>
        <p:spPr>
          <a:xfrm>
            <a:off x="4583292" y="2183991"/>
            <a:ext cx="4388418" cy="2349372"/>
          </a:xfrm>
          <a:prstGeom prst="rect">
            <a:avLst/>
          </a:prstGeom>
          <a:ln>
            <a:solidFill>
              <a:schemeClr val="tx1"/>
            </a:solidFill>
          </a:ln>
        </p:spPr>
      </p:pic>
      <p:sp>
        <p:nvSpPr>
          <p:cNvPr id="13" name="TextBox 12">
            <a:extLst>
              <a:ext uri="{FF2B5EF4-FFF2-40B4-BE49-F238E27FC236}">
                <a16:creationId xmlns:a16="http://schemas.microsoft.com/office/drawing/2014/main" id="{B115CD56-019E-45AE-9AD6-5E1C94630BE9}"/>
              </a:ext>
            </a:extLst>
          </p:cNvPr>
          <p:cNvSpPr txBox="1"/>
          <p:nvPr/>
        </p:nvSpPr>
        <p:spPr>
          <a:xfrm>
            <a:off x="7431578" y="2898916"/>
            <a:ext cx="1540132" cy="861774"/>
          </a:xfrm>
          <a:prstGeom prst="rect">
            <a:avLst/>
          </a:prstGeom>
          <a:noFill/>
        </p:spPr>
        <p:txBody>
          <a:bodyPr wrap="square" rtlCol="0">
            <a:spAutoFit/>
          </a:bodyPr>
          <a:lstStyle/>
          <a:p>
            <a:r>
              <a:rPr lang="en-US" sz="5000" b="1" dirty="0">
                <a:solidFill>
                  <a:schemeClr val="accent1"/>
                </a:solidFill>
              </a:rPr>
              <a:t>} </a:t>
            </a:r>
            <a:r>
              <a:rPr lang="en-US" sz="1400" b="1" dirty="0">
                <a:solidFill>
                  <a:schemeClr val="accent1"/>
                </a:solidFill>
              </a:rPr>
              <a:t>from VSAM</a:t>
            </a:r>
          </a:p>
        </p:txBody>
      </p:sp>
      <p:sp>
        <p:nvSpPr>
          <p:cNvPr id="17" name="TextBox 16">
            <a:extLst>
              <a:ext uri="{FF2B5EF4-FFF2-40B4-BE49-F238E27FC236}">
                <a16:creationId xmlns:a16="http://schemas.microsoft.com/office/drawing/2014/main" id="{E52E26AD-B829-4857-97A3-7F352A28F74A}"/>
              </a:ext>
            </a:extLst>
          </p:cNvPr>
          <p:cNvSpPr txBox="1"/>
          <p:nvPr/>
        </p:nvSpPr>
        <p:spPr>
          <a:xfrm>
            <a:off x="7431578" y="3671589"/>
            <a:ext cx="1338349" cy="861774"/>
          </a:xfrm>
          <a:prstGeom prst="rect">
            <a:avLst/>
          </a:prstGeom>
          <a:noFill/>
        </p:spPr>
        <p:txBody>
          <a:bodyPr wrap="square" rtlCol="0">
            <a:spAutoFit/>
          </a:bodyPr>
          <a:lstStyle/>
          <a:p>
            <a:r>
              <a:rPr lang="en-US" sz="5000" b="1" dirty="0">
                <a:solidFill>
                  <a:schemeClr val="accent1"/>
                </a:solidFill>
              </a:rPr>
              <a:t>} </a:t>
            </a:r>
            <a:r>
              <a:rPr lang="en-US" sz="1400" b="1" dirty="0">
                <a:solidFill>
                  <a:schemeClr val="accent1"/>
                </a:solidFill>
              </a:rPr>
              <a:t>from DB2</a:t>
            </a:r>
          </a:p>
        </p:txBody>
      </p:sp>
      <p:sp>
        <p:nvSpPr>
          <p:cNvPr id="18" name="Title 1">
            <a:extLst>
              <a:ext uri="{FF2B5EF4-FFF2-40B4-BE49-F238E27FC236}">
                <a16:creationId xmlns:a16="http://schemas.microsoft.com/office/drawing/2014/main" id="{060694BC-D7CB-4095-8410-A1B3F6C1A88E}"/>
              </a:ext>
            </a:extLst>
          </p:cNvPr>
          <p:cNvSpPr txBox="1">
            <a:spLocks/>
          </p:cNvSpPr>
          <p:nvPr/>
        </p:nvSpPr>
        <p:spPr>
          <a:xfrm>
            <a:off x="193491" y="3427029"/>
            <a:ext cx="4389801" cy="679458"/>
          </a:xfrm>
          <a:prstGeom prst="rect">
            <a:avLst/>
          </a:prstGeom>
        </p:spPr>
        <p:txBody>
          <a:bodyPr lIns="91438" tIns="45719" rIns="91438" bIns="45719"/>
          <a:lstStyle>
            <a:lvl1pPr algn="l" defTabSz="914378" rtl="0" eaLnBrk="1" latinLnBrk="0" hangingPunct="1">
              <a:lnSpc>
                <a:spcPct val="90000"/>
              </a:lnSpc>
              <a:spcBef>
                <a:spcPct val="0"/>
              </a:spcBef>
              <a:buNone/>
              <a:defRPr sz="1800" b="1" kern="1200">
                <a:solidFill>
                  <a:schemeClr val="tx1"/>
                </a:solidFill>
                <a:latin typeface="Arial" panose="020B0604020202020204" pitchFamily="34" charset="0"/>
                <a:ea typeface="+mj-ea"/>
                <a:cs typeface="Arial" panose="020B0604020202020204" pitchFamily="34" charset="0"/>
              </a:defRPr>
            </a:lvl1pPr>
          </a:lstStyle>
          <a:p>
            <a:r>
              <a:rPr lang="en-US" sz="2000" dirty="0">
                <a:solidFill>
                  <a:srgbClr val="0000FF"/>
                </a:solidFill>
              </a:rPr>
              <a:t>Modern Analytic Frameworks &amp; Tools</a:t>
            </a:r>
          </a:p>
        </p:txBody>
      </p:sp>
      <p:sp>
        <p:nvSpPr>
          <p:cNvPr id="12" name="Flowchart: Connector 11">
            <a:extLst>
              <a:ext uri="{FF2B5EF4-FFF2-40B4-BE49-F238E27FC236}">
                <a16:creationId xmlns:a16="http://schemas.microsoft.com/office/drawing/2014/main" id="{8915A576-E9E9-4B94-B123-607337B37CBD}"/>
              </a:ext>
            </a:extLst>
          </p:cNvPr>
          <p:cNvSpPr/>
          <p:nvPr/>
        </p:nvSpPr>
        <p:spPr>
          <a:xfrm>
            <a:off x="47259" y="3482573"/>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Tree>
    <p:extLst>
      <p:ext uri="{BB962C8B-B14F-4D97-AF65-F5344CB8AC3E}">
        <p14:creationId xmlns:p14="http://schemas.microsoft.com/office/powerpoint/2010/main" val="414320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73650" y="53007"/>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800" b="1" dirty="0">
                <a:solidFill>
                  <a:srgbClr val="0000FF"/>
                </a:solidFill>
                <a:uFill>
                  <a:solidFill>
                    <a:srgbClr val="7889FB"/>
                  </a:solidFill>
                </a:uFill>
              </a:rPr>
              <a:t>Extending the Ecosystem with Python &amp; Anaconda</a:t>
            </a:r>
          </a:p>
        </p:txBody>
      </p:sp>
      <p:pic>
        <p:nvPicPr>
          <p:cNvPr id="2" name="Picture 1"/>
          <p:cNvPicPr>
            <a:picLocks noChangeAspect="1"/>
          </p:cNvPicPr>
          <p:nvPr/>
        </p:nvPicPr>
        <p:blipFill rotWithShape="1">
          <a:blip r:embed="rId2"/>
          <a:srcRect l="2297" b="46546"/>
          <a:stretch/>
        </p:blipFill>
        <p:spPr>
          <a:xfrm>
            <a:off x="204279" y="1589813"/>
            <a:ext cx="8031090" cy="2536716"/>
          </a:xfrm>
          <a:prstGeom prst="rect">
            <a:avLst/>
          </a:prstGeom>
          <a:ln>
            <a:solidFill>
              <a:srgbClr val="000000"/>
            </a:solidFill>
          </a:ln>
        </p:spPr>
      </p:pic>
      <p:pic>
        <p:nvPicPr>
          <p:cNvPr id="7" name="Picture 6"/>
          <p:cNvPicPr>
            <a:picLocks noChangeAspect="1"/>
          </p:cNvPicPr>
          <p:nvPr/>
        </p:nvPicPr>
        <p:blipFill rotWithShape="1">
          <a:blip r:embed="rId2"/>
          <a:srcRect l="2297" t="54477" r="49132"/>
          <a:stretch/>
        </p:blipFill>
        <p:spPr>
          <a:xfrm>
            <a:off x="5053540" y="2257760"/>
            <a:ext cx="3992488" cy="2160357"/>
          </a:xfrm>
          <a:prstGeom prst="rect">
            <a:avLst/>
          </a:prstGeom>
          <a:ln>
            <a:solidFill>
              <a:srgbClr val="000000"/>
            </a:solidFill>
          </a:ln>
        </p:spPr>
      </p:pic>
      <p:pic>
        <p:nvPicPr>
          <p:cNvPr id="3" name="Picture 2"/>
          <p:cNvPicPr>
            <a:picLocks noChangeAspect="1"/>
          </p:cNvPicPr>
          <p:nvPr/>
        </p:nvPicPr>
        <p:blipFill>
          <a:blip r:embed="rId3"/>
          <a:stretch>
            <a:fillRect/>
          </a:stretch>
        </p:blipFill>
        <p:spPr>
          <a:xfrm>
            <a:off x="204279" y="560837"/>
            <a:ext cx="8372986" cy="889038"/>
          </a:xfrm>
          <a:prstGeom prst="rect">
            <a:avLst/>
          </a:prstGeom>
          <a:ln>
            <a:solidFill>
              <a:schemeClr val="accent1"/>
            </a:solidFill>
          </a:ln>
        </p:spPr>
      </p:pic>
      <p:sp>
        <p:nvSpPr>
          <p:cNvPr id="6" name="Shape 117"/>
          <p:cNvSpPr txBox="1">
            <a:spLocks/>
          </p:cNvSpPr>
          <p:nvPr/>
        </p:nvSpPr>
        <p:spPr>
          <a:xfrm>
            <a:off x="73650" y="4164202"/>
            <a:ext cx="4979890"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200" b="1" dirty="0">
                <a:solidFill>
                  <a:prstClr val="black"/>
                </a:solidFill>
                <a:uFill>
                  <a:solidFill>
                    <a:srgbClr val="7889FB"/>
                  </a:solidFill>
                </a:uFill>
              </a:rPr>
              <a:t>Example of </a:t>
            </a:r>
            <a:r>
              <a:rPr lang="en-US" sz="1200" b="1" dirty="0" err="1">
                <a:solidFill>
                  <a:prstClr val="black"/>
                </a:solidFill>
                <a:uFill>
                  <a:solidFill>
                    <a:srgbClr val="7889FB"/>
                  </a:solidFill>
                </a:uFill>
              </a:rPr>
              <a:t>Jupyter</a:t>
            </a:r>
            <a:r>
              <a:rPr lang="en-US" sz="1200" b="1" dirty="0">
                <a:solidFill>
                  <a:prstClr val="black"/>
                </a:solidFill>
                <a:uFill>
                  <a:solidFill>
                    <a:srgbClr val="7889FB"/>
                  </a:solidFill>
                </a:uFill>
              </a:rPr>
              <a:t> Notebook interaction with Python / Anaconda Stack on z/OS</a:t>
            </a:r>
          </a:p>
        </p:txBody>
      </p:sp>
    </p:spTree>
    <p:extLst>
      <p:ext uri="{BB962C8B-B14F-4D97-AF65-F5344CB8AC3E}">
        <p14:creationId xmlns:p14="http://schemas.microsoft.com/office/powerpoint/2010/main" val="2865917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442788" y="112222"/>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0000FF"/>
                </a:solidFill>
                <a:uFill>
                  <a:solidFill>
                    <a:srgbClr val="7889FB"/>
                  </a:solidFill>
                </a:uFill>
              </a:rPr>
              <a:t>Value: Reduce Risk </a:t>
            </a:r>
            <a:r>
              <a:rPr lang="en-US" sz="1500" b="1" dirty="0">
                <a:solidFill>
                  <a:srgbClr val="0000FF"/>
                </a:solidFill>
                <a:uFill>
                  <a:solidFill>
                    <a:srgbClr val="7889FB"/>
                  </a:solidFill>
                </a:uFill>
                <a:sym typeface="Wingdings" panose="05000000000000000000" pitchFamily="2" charset="2"/>
              </a:rPr>
              <a:t> </a:t>
            </a:r>
            <a:r>
              <a:rPr lang="en-US" sz="1500" b="1" dirty="0">
                <a:solidFill>
                  <a:srgbClr val="0000FF"/>
                </a:solidFill>
                <a:uFill>
                  <a:solidFill>
                    <a:srgbClr val="7889FB"/>
                  </a:solidFill>
                </a:uFill>
              </a:rPr>
              <a:t>via Simplified Data Privacy via Configuration </a:t>
            </a:r>
            <a:endParaRPr lang="en-US" b="1" dirty="0">
              <a:solidFill>
                <a:srgbClr val="0000FF"/>
              </a:solidFill>
              <a:uFill>
                <a:solidFill>
                  <a:srgbClr val="7889FB"/>
                </a:solidFill>
              </a:uFill>
            </a:endParaRPr>
          </a:p>
        </p:txBody>
      </p:sp>
      <p:graphicFrame>
        <p:nvGraphicFramePr>
          <p:cNvPr id="47" name="Table 46"/>
          <p:cNvGraphicFramePr>
            <a:graphicFrameLocks noGrp="1"/>
          </p:cNvGraphicFramePr>
          <p:nvPr>
            <p:extLst/>
          </p:nvPr>
        </p:nvGraphicFramePr>
        <p:xfrm>
          <a:off x="288923" y="595419"/>
          <a:ext cx="6554049" cy="1608575"/>
        </p:xfrm>
        <a:graphic>
          <a:graphicData uri="http://schemas.openxmlformats.org/drawingml/2006/table">
            <a:tbl>
              <a:tblPr firstRow="1" bandRow="1"/>
              <a:tblGrid>
                <a:gridCol w="827493">
                  <a:extLst>
                    <a:ext uri="{9D8B030D-6E8A-4147-A177-3AD203B41FA5}">
                      <a16:colId xmlns:a16="http://schemas.microsoft.com/office/drawing/2014/main" val="20000"/>
                    </a:ext>
                  </a:extLst>
                </a:gridCol>
                <a:gridCol w="574158">
                  <a:extLst>
                    <a:ext uri="{9D8B030D-6E8A-4147-A177-3AD203B41FA5}">
                      <a16:colId xmlns:a16="http://schemas.microsoft.com/office/drawing/2014/main" val="20001"/>
                    </a:ext>
                  </a:extLst>
                </a:gridCol>
                <a:gridCol w="74427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gridCol w="871870">
                  <a:extLst>
                    <a:ext uri="{9D8B030D-6E8A-4147-A177-3AD203B41FA5}">
                      <a16:colId xmlns:a16="http://schemas.microsoft.com/office/drawing/2014/main" val="20004"/>
                    </a:ext>
                  </a:extLst>
                </a:gridCol>
                <a:gridCol w="754911">
                  <a:extLst>
                    <a:ext uri="{9D8B030D-6E8A-4147-A177-3AD203B41FA5}">
                      <a16:colId xmlns:a16="http://schemas.microsoft.com/office/drawing/2014/main" val="20005"/>
                    </a:ext>
                  </a:extLst>
                </a:gridCol>
                <a:gridCol w="669851">
                  <a:extLst>
                    <a:ext uri="{9D8B030D-6E8A-4147-A177-3AD203B41FA5}">
                      <a16:colId xmlns:a16="http://schemas.microsoft.com/office/drawing/2014/main" val="20006"/>
                    </a:ext>
                  </a:extLst>
                </a:gridCol>
                <a:gridCol w="786810">
                  <a:extLst>
                    <a:ext uri="{9D8B030D-6E8A-4147-A177-3AD203B41FA5}">
                      <a16:colId xmlns:a16="http://schemas.microsoft.com/office/drawing/2014/main" val="20007"/>
                    </a:ext>
                  </a:extLst>
                </a:gridCol>
                <a:gridCol w="601663">
                  <a:extLst>
                    <a:ext uri="{9D8B030D-6E8A-4147-A177-3AD203B41FA5}">
                      <a16:colId xmlns:a16="http://schemas.microsoft.com/office/drawing/2014/main" val="20008"/>
                    </a:ext>
                  </a:extLst>
                </a:gridCol>
              </a:tblGrid>
              <a:tr h="418461">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Cust_ID</a:t>
                      </a:r>
                      <a:endParaRPr lang="en-US" sz="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Avg</a:t>
                      </a:r>
                      <a:r>
                        <a:rPr lang="en-US" sz="800" dirty="0"/>
                        <a:t> Daily TX</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Education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Education Group</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Social Security Number</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Investment</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Avg</a:t>
                      </a:r>
                      <a:r>
                        <a:rPr lang="en-US" sz="800" dirty="0"/>
                        <a:t> TX</a:t>
                      </a:r>
                      <a:r>
                        <a:rPr lang="en-US" sz="800" baseline="0" dirty="0"/>
                        <a:t> AMT</a:t>
                      </a:r>
                      <a:endParaRPr lang="en-US" sz="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Churn Label</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Age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extLst>
                  <a:ext uri="{0D108BD9-81ED-4DB2-BD59-A6C34878D82A}">
                    <a16:rowId xmlns:a16="http://schemas.microsoft.com/office/drawing/2014/main" val="10000"/>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1009530860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3.9145</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123-84-9015</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114368</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2090.32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84</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1"/>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1009544000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4.28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122-49-3821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90298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2095.04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44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2"/>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1009534260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931-29-0612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94881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1723.59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3"/>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1009574010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0.95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491-19-2102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112099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1297.41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4"/>
                  </a:ext>
                </a:extLst>
              </a:tr>
              <a:tr h="275714">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1009578620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2.73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DR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813-90-4183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84638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1333.18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67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5"/>
                  </a:ext>
                </a:extLst>
              </a:tr>
            </a:tbl>
          </a:graphicData>
        </a:graphic>
      </p:graphicFrame>
      <p:sp>
        <p:nvSpPr>
          <p:cNvPr id="49" name="Oval 48"/>
          <p:cNvSpPr/>
          <p:nvPr/>
        </p:nvSpPr>
        <p:spPr bwMode="auto">
          <a:xfrm>
            <a:off x="1158946" y="595418"/>
            <a:ext cx="2020186" cy="1775646"/>
          </a:xfrm>
          <a:prstGeom prst="ellipse">
            <a:avLst/>
          </a:prstGeom>
          <a:noFill/>
          <a:ln w="19050" cap="flat" cmpd="sng" algn="ctr">
            <a:solidFill>
              <a:srgbClr val="008ABF"/>
            </a:solidFill>
            <a:prstDash val="solid"/>
          </a:ln>
          <a:effectLst/>
        </p:spPr>
        <p:txBody>
          <a:bodyPr anchor="ctr"/>
          <a:lstStyle/>
          <a:p>
            <a:pPr algn="ctr" defTabSz="914400">
              <a:defRPr/>
            </a:pPr>
            <a:endParaRPr lang="en-US" kern="0">
              <a:solidFill>
                <a:srgbClr val="FFFFFF"/>
              </a:solidFill>
              <a:ea typeface="ＭＳ Ｐゴシック"/>
            </a:endParaRPr>
          </a:p>
        </p:txBody>
      </p:sp>
      <p:sp>
        <p:nvSpPr>
          <p:cNvPr id="51" name="Oval 50"/>
          <p:cNvSpPr/>
          <p:nvPr/>
        </p:nvSpPr>
        <p:spPr bwMode="auto">
          <a:xfrm>
            <a:off x="288923" y="595418"/>
            <a:ext cx="812137" cy="1775645"/>
          </a:xfrm>
          <a:prstGeom prst="ellipse">
            <a:avLst/>
          </a:prstGeom>
          <a:noFill/>
          <a:ln w="1905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ＭＳ Ｐゴシック"/>
            </a:endParaRPr>
          </a:p>
        </p:txBody>
      </p:sp>
      <p:sp>
        <p:nvSpPr>
          <p:cNvPr id="54" name="Oval 53"/>
          <p:cNvSpPr/>
          <p:nvPr/>
        </p:nvSpPr>
        <p:spPr bwMode="auto">
          <a:xfrm>
            <a:off x="3199879" y="595418"/>
            <a:ext cx="812137" cy="1775646"/>
          </a:xfrm>
          <a:prstGeom prst="ellipse">
            <a:avLst/>
          </a:prstGeom>
          <a:noFill/>
          <a:ln w="1905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ＭＳ Ｐゴシック"/>
            </a:endParaRPr>
          </a:p>
        </p:txBody>
      </p:sp>
      <p:sp>
        <p:nvSpPr>
          <p:cNvPr id="55" name="Oval 54"/>
          <p:cNvSpPr/>
          <p:nvPr/>
        </p:nvSpPr>
        <p:spPr bwMode="auto">
          <a:xfrm>
            <a:off x="4012016" y="595418"/>
            <a:ext cx="2830956" cy="1728492"/>
          </a:xfrm>
          <a:prstGeom prst="ellipse">
            <a:avLst/>
          </a:prstGeom>
          <a:noFill/>
          <a:ln w="19050" cap="flat" cmpd="sng" algn="ctr">
            <a:solidFill>
              <a:srgbClr val="008ABF"/>
            </a:solidFill>
            <a:prstDash val="solid"/>
          </a:ln>
          <a:effectLst/>
        </p:spPr>
        <p:txBody>
          <a:bodyPr anchor="ctr"/>
          <a:lstStyle/>
          <a:p>
            <a:pPr algn="ctr" defTabSz="914400">
              <a:defRPr/>
            </a:pPr>
            <a:endParaRPr lang="en-US" kern="0">
              <a:solidFill>
                <a:srgbClr val="FFFFFF"/>
              </a:solidFill>
              <a:ea typeface="ＭＳ Ｐゴシック"/>
            </a:endParaRPr>
          </a:p>
        </p:txBody>
      </p:sp>
      <p:sp>
        <p:nvSpPr>
          <p:cNvPr id="56" name="TextBox 8"/>
          <p:cNvSpPr txBox="1">
            <a:spLocks noChangeArrowheads="1"/>
          </p:cNvSpPr>
          <p:nvPr/>
        </p:nvSpPr>
        <p:spPr bwMode="auto">
          <a:xfrm>
            <a:off x="2046284" y="2290163"/>
            <a:ext cx="12058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en-US" sz="1400" b="1" kern="0" dirty="0">
                <a:solidFill>
                  <a:srgbClr val="008ABF"/>
                </a:solidFill>
                <a:ea typeface="ＭＳ Ｐゴシック"/>
              </a:rPr>
              <a:t>Features</a:t>
            </a:r>
          </a:p>
        </p:txBody>
      </p:sp>
      <p:sp>
        <p:nvSpPr>
          <p:cNvPr id="57" name="TextBox 8"/>
          <p:cNvSpPr txBox="1">
            <a:spLocks noChangeArrowheads="1"/>
          </p:cNvSpPr>
          <p:nvPr/>
        </p:nvSpPr>
        <p:spPr bwMode="auto">
          <a:xfrm>
            <a:off x="5242635" y="2290163"/>
            <a:ext cx="1096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sz="1400" b="1" kern="0" dirty="0">
                <a:solidFill>
                  <a:srgbClr val="008ABF"/>
                </a:solidFill>
                <a:ea typeface="ＭＳ Ｐゴシック"/>
              </a:rPr>
              <a:t>Features</a:t>
            </a:r>
          </a:p>
        </p:txBody>
      </p:sp>
      <p:sp>
        <p:nvSpPr>
          <p:cNvPr id="58" name="TextBox 8"/>
          <p:cNvSpPr txBox="1">
            <a:spLocks noChangeArrowheads="1"/>
          </p:cNvSpPr>
          <p:nvPr/>
        </p:nvSpPr>
        <p:spPr bwMode="auto">
          <a:xfrm>
            <a:off x="238223" y="2290163"/>
            <a:ext cx="13199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en-US" sz="1400" b="1" kern="0" dirty="0">
                <a:solidFill>
                  <a:srgbClr val="000000"/>
                </a:solidFill>
                <a:ea typeface="ＭＳ Ｐゴシック"/>
              </a:rPr>
              <a:t>Not Feature</a:t>
            </a:r>
          </a:p>
        </p:txBody>
      </p:sp>
      <p:sp>
        <p:nvSpPr>
          <p:cNvPr id="62" name="TextBox 8"/>
          <p:cNvSpPr txBox="1">
            <a:spLocks noChangeArrowheads="1"/>
          </p:cNvSpPr>
          <p:nvPr/>
        </p:nvSpPr>
        <p:spPr bwMode="auto">
          <a:xfrm>
            <a:off x="3189656" y="2280687"/>
            <a:ext cx="1404409"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defRPr/>
            </a:pPr>
            <a:r>
              <a:rPr lang="en-US" sz="1400" b="1" kern="0" dirty="0">
                <a:solidFill>
                  <a:srgbClr val="C00000"/>
                </a:solidFill>
                <a:ea typeface="ＭＳ Ｐゴシック"/>
              </a:rPr>
              <a:t>Not Feature, PII</a:t>
            </a:r>
          </a:p>
        </p:txBody>
      </p:sp>
      <p:sp>
        <p:nvSpPr>
          <p:cNvPr id="64" name="Curved Left Arrow 63"/>
          <p:cNvSpPr/>
          <p:nvPr/>
        </p:nvSpPr>
        <p:spPr>
          <a:xfrm>
            <a:off x="6890059" y="1749195"/>
            <a:ext cx="482321" cy="1557495"/>
          </a:xfrm>
          <a:prstGeom prst="curvedLef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Light"/>
              <a:sym typeface="Helvetica Light"/>
            </a:endParaRPr>
          </a:p>
        </p:txBody>
      </p:sp>
      <p:graphicFrame>
        <p:nvGraphicFramePr>
          <p:cNvPr id="65" name="Table 64"/>
          <p:cNvGraphicFramePr>
            <a:graphicFrameLocks noGrp="1"/>
          </p:cNvGraphicFramePr>
          <p:nvPr>
            <p:extLst/>
          </p:nvPr>
        </p:nvGraphicFramePr>
        <p:xfrm>
          <a:off x="234726" y="2817746"/>
          <a:ext cx="5682179" cy="1525394"/>
        </p:xfrm>
        <a:graphic>
          <a:graphicData uri="http://schemas.openxmlformats.org/drawingml/2006/table">
            <a:tbl>
              <a:tblPr firstRow="1" bandRow="1"/>
              <a:tblGrid>
                <a:gridCol w="827493">
                  <a:extLst>
                    <a:ext uri="{9D8B030D-6E8A-4147-A177-3AD203B41FA5}">
                      <a16:colId xmlns:a16="http://schemas.microsoft.com/office/drawing/2014/main" val="20000"/>
                    </a:ext>
                  </a:extLst>
                </a:gridCol>
                <a:gridCol w="574158">
                  <a:extLst>
                    <a:ext uri="{9D8B030D-6E8A-4147-A177-3AD203B41FA5}">
                      <a16:colId xmlns:a16="http://schemas.microsoft.com/office/drawing/2014/main" val="20001"/>
                    </a:ext>
                  </a:extLst>
                </a:gridCol>
                <a:gridCol w="744279">
                  <a:extLst>
                    <a:ext uri="{9D8B030D-6E8A-4147-A177-3AD203B41FA5}">
                      <a16:colId xmlns:a16="http://schemas.microsoft.com/office/drawing/2014/main" val="20002"/>
                    </a:ext>
                  </a:extLst>
                </a:gridCol>
                <a:gridCol w="723014">
                  <a:extLst>
                    <a:ext uri="{9D8B030D-6E8A-4147-A177-3AD203B41FA5}">
                      <a16:colId xmlns:a16="http://schemas.microsoft.com/office/drawing/2014/main" val="20003"/>
                    </a:ext>
                  </a:extLst>
                </a:gridCol>
                <a:gridCol w="754911">
                  <a:extLst>
                    <a:ext uri="{9D8B030D-6E8A-4147-A177-3AD203B41FA5}">
                      <a16:colId xmlns:a16="http://schemas.microsoft.com/office/drawing/2014/main" val="20004"/>
                    </a:ext>
                  </a:extLst>
                </a:gridCol>
                <a:gridCol w="669851">
                  <a:extLst>
                    <a:ext uri="{9D8B030D-6E8A-4147-A177-3AD203B41FA5}">
                      <a16:colId xmlns:a16="http://schemas.microsoft.com/office/drawing/2014/main" val="20005"/>
                    </a:ext>
                  </a:extLst>
                </a:gridCol>
                <a:gridCol w="786810">
                  <a:extLst>
                    <a:ext uri="{9D8B030D-6E8A-4147-A177-3AD203B41FA5}">
                      <a16:colId xmlns:a16="http://schemas.microsoft.com/office/drawing/2014/main" val="20006"/>
                    </a:ext>
                  </a:extLst>
                </a:gridCol>
                <a:gridCol w="601663">
                  <a:extLst>
                    <a:ext uri="{9D8B030D-6E8A-4147-A177-3AD203B41FA5}">
                      <a16:colId xmlns:a16="http://schemas.microsoft.com/office/drawing/2014/main" val="20007"/>
                    </a:ext>
                  </a:extLst>
                </a:gridCol>
              </a:tblGrid>
              <a:tr h="0">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Cust_ID</a:t>
                      </a:r>
                      <a:endParaRPr lang="en-US" sz="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Avg</a:t>
                      </a:r>
                      <a:r>
                        <a:rPr lang="en-US" sz="800" dirty="0"/>
                        <a:t> Daily TX</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Education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Education Group</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Investment</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err="1"/>
                        <a:t>Avg</a:t>
                      </a:r>
                      <a:r>
                        <a:rPr lang="en-US" sz="800" dirty="0"/>
                        <a:t> TX</a:t>
                      </a:r>
                      <a:r>
                        <a:rPr lang="en-US" sz="800" baseline="0" dirty="0"/>
                        <a:t> AMT</a:t>
                      </a:r>
                      <a:endParaRPr lang="en-US" sz="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Churn Label</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t>Age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extLst>
                  <a:ext uri="{0D108BD9-81ED-4DB2-BD59-A6C34878D82A}">
                    <a16:rowId xmlns:a16="http://schemas.microsoft.com/office/drawing/2014/main" val="10000"/>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1009530860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3.9145</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114368</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2090.32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84</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1"/>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1009544000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4.28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90298</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2095.04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44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2"/>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1009534260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94881</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1723.59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3"/>
                  </a:ext>
                </a:extLst>
              </a:tr>
              <a:tr h="209231">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1009574010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0.95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BS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112099</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1297.41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4"/>
                  </a:ext>
                </a:extLst>
              </a:tr>
              <a:tr h="275714">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1009578620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2.73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DR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84638</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1333.18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900" dirty="0"/>
                        <a:t>67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5"/>
                  </a:ext>
                </a:extLst>
              </a:tr>
            </a:tbl>
          </a:graphicData>
        </a:graphic>
      </p:graphicFrame>
      <p:sp>
        <p:nvSpPr>
          <p:cNvPr id="68" name="TextBox 67"/>
          <p:cNvSpPr txBox="1"/>
          <p:nvPr/>
        </p:nvSpPr>
        <p:spPr>
          <a:xfrm>
            <a:off x="127013" y="2529916"/>
            <a:ext cx="3069802" cy="287258"/>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50"/>
                </a:solidFill>
                <a:effectLst/>
                <a:uLnTx/>
                <a:uFillTx/>
                <a:latin typeface="Helvetica Light"/>
                <a:sym typeface="Helvetica Light"/>
              </a:rPr>
              <a:t>View of Table</a:t>
            </a:r>
            <a:r>
              <a:rPr kumimoji="0" lang="en-US" sz="1200" b="1" i="0" u="none" strike="noStrike" kern="0" cap="none" spc="0" normalizeH="0" noProof="0" dirty="0">
                <a:ln>
                  <a:noFill/>
                </a:ln>
                <a:solidFill>
                  <a:srgbClr val="00B050"/>
                </a:solidFill>
                <a:effectLst/>
                <a:uLnTx/>
                <a:uFillTx/>
                <a:latin typeface="Helvetica Light"/>
                <a:sym typeface="Helvetica Light"/>
              </a:rPr>
              <a:t> Visible to Data Scientists</a:t>
            </a:r>
            <a:endParaRPr kumimoji="0" lang="en-US" sz="1200" b="1" i="0" u="none" strike="noStrike" kern="0" cap="none" spc="0" normalizeH="0" baseline="0" noProof="0" dirty="0">
              <a:ln>
                <a:noFill/>
              </a:ln>
              <a:solidFill>
                <a:srgbClr val="00B050"/>
              </a:solidFill>
              <a:effectLst/>
              <a:uLnTx/>
              <a:uFillTx/>
              <a:latin typeface="Helvetica Light"/>
              <a:sym typeface="Helvetica Light"/>
            </a:endParaRPr>
          </a:p>
        </p:txBody>
      </p:sp>
      <p:sp>
        <p:nvSpPr>
          <p:cNvPr id="71" name="TextBox 70"/>
          <p:cNvSpPr txBox="1"/>
          <p:nvPr/>
        </p:nvSpPr>
        <p:spPr>
          <a:xfrm>
            <a:off x="-139074" y="349773"/>
            <a:ext cx="1783904" cy="287258"/>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50"/>
                </a:solidFill>
                <a:effectLst/>
                <a:uLnTx/>
                <a:uFillTx/>
                <a:latin typeface="Helvetica Light"/>
                <a:sym typeface="Helvetica Light"/>
              </a:rPr>
              <a:t>Original Table</a:t>
            </a:r>
          </a:p>
        </p:txBody>
      </p:sp>
      <p:sp>
        <p:nvSpPr>
          <p:cNvPr id="72" name="Shape 114"/>
          <p:cNvSpPr txBox="1">
            <a:spLocks/>
          </p:cNvSpPr>
          <p:nvPr/>
        </p:nvSpPr>
        <p:spPr>
          <a:xfrm>
            <a:off x="7185487" y="745588"/>
            <a:ext cx="1774453" cy="3546325"/>
          </a:xfrm>
          <a:prstGeom prst="rect">
            <a:avLst/>
          </a:prstGeom>
        </p:spPr>
        <p:txBody>
          <a:bodyPr>
            <a:noAutofit/>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a:solidFill>
                  <a:schemeClr val="tx1"/>
                </a:solidFill>
                <a:latin typeface="+mn-lt"/>
                <a:cs typeface="+mn-cs"/>
              </a:defRPr>
            </a:lvl2pPr>
            <a:lvl3pPr marL="855663" indent="-173038" algn="l" rtl="0" eaLnBrk="0" fontAlgn="base" hangingPunct="0">
              <a:spcBef>
                <a:spcPct val="0"/>
              </a:spcBef>
              <a:spcAft>
                <a:spcPct val="0"/>
              </a:spcAft>
              <a:buClr>
                <a:schemeClr val="tx1"/>
              </a:buClr>
              <a:buChar char="•"/>
              <a:defRPr sz="1600">
                <a:solidFill>
                  <a:schemeClr val="tx1"/>
                </a:solidFill>
                <a:latin typeface="+mn-lt"/>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a:lstStyle>
          <a:p>
            <a:pPr marL="0" indent="0" defTabSz="255588" eaLnBrk="1" hangingPunct="1">
              <a:spcBef>
                <a:spcPts val="1388"/>
              </a:spcBef>
              <a:buClr>
                <a:srgbClr val="000000"/>
              </a:buClr>
              <a:buFont typeface="Wingdings" panose="05000000000000000000" pitchFamily="2" charset="2"/>
              <a:buNone/>
              <a:defRPr/>
            </a:pPr>
            <a:r>
              <a:rPr lang="en-US" sz="1400" b="1" kern="0" dirty="0">
                <a:solidFill>
                  <a:srgbClr val="0000FF"/>
                </a:solidFill>
                <a:latin typeface="Helvetica" panose="020B0604020202020204" pitchFamily="34" charset="0"/>
                <a:cs typeface="Helvetica" panose="020B0604020202020204" pitchFamily="34" charset="0"/>
                <a:sym typeface="Helvetica" panose="020B0604020202020204" pitchFamily="34" charset="0"/>
              </a:rPr>
              <a:t>Sensitive Data</a:t>
            </a:r>
          </a:p>
          <a:p>
            <a:pPr marL="374650" lvl="1" indent="-177800" defTabSz="255588" eaLnBrk="1" hangingPunct="1">
              <a:spcBef>
                <a:spcPts val="1238"/>
              </a:spcBef>
              <a:buClr>
                <a:srgbClr val="000000"/>
              </a:buClr>
              <a:defRPr/>
            </a:pPr>
            <a:r>
              <a:rPr lang="en-US" sz="1100" kern="0" dirty="0">
                <a:solidFill>
                  <a:srgbClr val="000000"/>
                </a:solidFill>
                <a:latin typeface="Helvetica Light"/>
              </a:rPr>
              <a:t>View presented to data science teams can be different than original</a:t>
            </a:r>
          </a:p>
          <a:p>
            <a:pPr marL="374650" lvl="1" indent="-177800" defTabSz="255588" eaLnBrk="1" hangingPunct="1">
              <a:spcBef>
                <a:spcPts val="1238"/>
              </a:spcBef>
              <a:buClr>
                <a:srgbClr val="000000"/>
              </a:buClr>
              <a:defRPr/>
            </a:pPr>
            <a:r>
              <a:rPr lang="en-US" sz="1100" kern="0" dirty="0">
                <a:solidFill>
                  <a:srgbClr val="000000"/>
                </a:solidFill>
                <a:latin typeface="Helvetica Light"/>
              </a:rPr>
              <a:t>Via UI configuration, obfuscate or remove select columns </a:t>
            </a:r>
          </a:p>
          <a:p>
            <a:pPr marL="374650" lvl="1" indent="-177800" defTabSz="255588" eaLnBrk="1" hangingPunct="1">
              <a:spcBef>
                <a:spcPts val="1238"/>
              </a:spcBef>
              <a:buClr>
                <a:srgbClr val="000000"/>
              </a:buClr>
              <a:defRPr/>
            </a:pPr>
            <a:r>
              <a:rPr lang="en-US" sz="1100" kern="0" dirty="0">
                <a:solidFill>
                  <a:srgbClr val="000000"/>
                </a:solidFill>
                <a:latin typeface="Helvetica Light"/>
              </a:rPr>
              <a:t>Configure for varying levels of access based on PII designations</a:t>
            </a:r>
          </a:p>
          <a:p>
            <a:pPr marL="374650" lvl="1" indent="-177800" defTabSz="255588" eaLnBrk="1" hangingPunct="1">
              <a:spcBef>
                <a:spcPts val="1238"/>
              </a:spcBef>
              <a:buClr>
                <a:srgbClr val="000000"/>
              </a:buClr>
              <a:defRPr/>
            </a:pPr>
            <a:r>
              <a:rPr lang="en-US" sz="1100" kern="0" dirty="0">
                <a:solidFill>
                  <a:srgbClr val="000000"/>
                </a:solidFill>
                <a:latin typeface="Helvetica Light"/>
              </a:rPr>
              <a:t>Flexibility for data protection </a:t>
            </a:r>
          </a:p>
        </p:txBody>
      </p:sp>
      <p:sp>
        <p:nvSpPr>
          <p:cNvPr id="17" name="Flowchart: Connector 16">
            <a:extLst>
              <a:ext uri="{FF2B5EF4-FFF2-40B4-BE49-F238E27FC236}">
                <a16:creationId xmlns:a16="http://schemas.microsoft.com/office/drawing/2014/main" id="{DA9EB379-630D-40D0-999D-A2935B1A8C04}"/>
              </a:ext>
            </a:extLst>
          </p:cNvPr>
          <p:cNvSpPr/>
          <p:nvPr/>
        </p:nvSpPr>
        <p:spPr>
          <a:xfrm>
            <a:off x="157794" y="187168"/>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Tree>
    <p:extLst>
      <p:ext uri="{BB962C8B-B14F-4D97-AF65-F5344CB8AC3E}">
        <p14:creationId xmlns:p14="http://schemas.microsoft.com/office/powerpoint/2010/main" val="18748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4" grpId="0" animBg="1"/>
      <p:bldP spid="55" grpId="0" animBg="1"/>
      <p:bldP spid="56" grpId="0"/>
      <p:bldP spid="57" grpId="0"/>
      <p:bldP spid="58" grpId="0"/>
      <p:bldP spid="62" grpId="0"/>
      <p:bldP spid="64" grpId="0" animBg="1"/>
      <p:bldP spid="68" grpId="0"/>
      <p:bldP spid="7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1593456" y="769625"/>
            <a:ext cx="1960537" cy="273711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 name="Rectangle 3"/>
          <p:cNvSpPr/>
          <p:nvPr/>
        </p:nvSpPr>
        <p:spPr>
          <a:xfrm>
            <a:off x="3664401" y="765764"/>
            <a:ext cx="3029600" cy="2740976"/>
          </a:xfrm>
          <a:prstGeom prst="rect">
            <a:avLst/>
          </a:prstGeom>
          <a:solidFill>
            <a:srgbClr val="BCE6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7" name="Rectangle 6"/>
          <p:cNvSpPr/>
          <p:nvPr/>
        </p:nvSpPr>
        <p:spPr>
          <a:xfrm>
            <a:off x="3740380" y="1024976"/>
            <a:ext cx="2823875" cy="2104217"/>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5" name="CustomShape 30"/>
          <p:cNvSpPr/>
          <p:nvPr/>
        </p:nvSpPr>
        <p:spPr>
          <a:xfrm>
            <a:off x="4002726" y="1212836"/>
            <a:ext cx="1002204" cy="675933"/>
          </a:xfrm>
          <a:prstGeom prst="rect">
            <a:avLst/>
          </a:prstGeom>
          <a:solidFill>
            <a:srgbClr val="92D050"/>
          </a:solidFill>
          <a:ln w="38160">
            <a:solidFill>
              <a:srgbClr val="000000"/>
            </a:solidFill>
            <a:round/>
          </a:ln>
        </p:spPr>
        <p:txBody>
          <a:bodyPr wrap="none" lIns="67500" tIns="33750" rIns="67500" bIns="33750" anchor="ctr"/>
          <a:lstStyle/>
          <a:p>
            <a:pPr algn="ctr" defTabSz="685800"/>
            <a:endParaRPr lang="en-US" sz="1350" dirty="0">
              <a:solidFill>
                <a:prstClr val="black"/>
              </a:solidFill>
            </a:endParaRPr>
          </a:p>
        </p:txBody>
      </p:sp>
      <p:sp>
        <p:nvSpPr>
          <p:cNvPr id="87" name="CustomShape 3"/>
          <p:cNvSpPr/>
          <p:nvPr/>
        </p:nvSpPr>
        <p:spPr>
          <a:xfrm>
            <a:off x="5158484" y="1219281"/>
            <a:ext cx="1102591" cy="663043"/>
          </a:xfrm>
          <a:prstGeom prst="rect">
            <a:avLst/>
          </a:prstGeom>
          <a:solidFill>
            <a:srgbClr val="FFC0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35" name="TextBox 134"/>
          <p:cNvSpPr txBox="1"/>
          <p:nvPr/>
        </p:nvSpPr>
        <p:spPr>
          <a:xfrm>
            <a:off x="5104351" y="1247176"/>
            <a:ext cx="1169360" cy="276999"/>
          </a:xfrm>
          <a:prstGeom prst="rect">
            <a:avLst/>
          </a:prstGeom>
          <a:noFill/>
        </p:spPr>
        <p:txBody>
          <a:bodyPr wrap="square" rtlCol="0">
            <a:spAutoFit/>
          </a:bodyPr>
          <a:lstStyle/>
          <a:p>
            <a:pPr defTabSz="685800"/>
            <a:r>
              <a:rPr lang="en-US" sz="1200" b="1" dirty="0">
                <a:solidFill>
                  <a:prstClr val="black"/>
                </a:solidFill>
              </a:rPr>
              <a:t>Spark Master</a:t>
            </a:r>
          </a:p>
        </p:txBody>
      </p:sp>
      <p:sp>
        <p:nvSpPr>
          <p:cNvPr id="65" name="CustomShape 3"/>
          <p:cNvSpPr/>
          <p:nvPr/>
        </p:nvSpPr>
        <p:spPr>
          <a:xfrm>
            <a:off x="5830310" y="2119598"/>
            <a:ext cx="646140" cy="399730"/>
          </a:xfrm>
          <a:prstGeom prst="rect">
            <a:avLst/>
          </a:prstGeom>
          <a:solidFill>
            <a:srgbClr val="FFC0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36" name="TextBox 135"/>
          <p:cNvSpPr txBox="1"/>
          <p:nvPr/>
        </p:nvSpPr>
        <p:spPr>
          <a:xfrm>
            <a:off x="5840022" y="2168527"/>
            <a:ext cx="579199" cy="276999"/>
          </a:xfrm>
          <a:prstGeom prst="rect">
            <a:avLst/>
          </a:prstGeom>
          <a:noFill/>
        </p:spPr>
        <p:txBody>
          <a:bodyPr wrap="none" rtlCol="0">
            <a:spAutoFit/>
          </a:bodyPr>
          <a:lstStyle/>
          <a:p>
            <a:pPr defTabSz="685800"/>
            <a:r>
              <a:rPr lang="en-US" sz="1200" dirty="0">
                <a:solidFill>
                  <a:prstClr val="black"/>
                </a:solidFill>
              </a:rPr>
              <a:t>Worker</a:t>
            </a:r>
          </a:p>
        </p:txBody>
      </p:sp>
      <p:sp>
        <p:nvSpPr>
          <p:cNvPr id="5" name="TextBox 4"/>
          <p:cNvSpPr txBox="1"/>
          <p:nvPr/>
        </p:nvSpPr>
        <p:spPr>
          <a:xfrm>
            <a:off x="6174974" y="724894"/>
            <a:ext cx="569387" cy="300082"/>
          </a:xfrm>
          <a:prstGeom prst="rect">
            <a:avLst/>
          </a:prstGeom>
          <a:noFill/>
        </p:spPr>
        <p:txBody>
          <a:bodyPr wrap="none" rtlCol="0">
            <a:spAutoFit/>
          </a:bodyPr>
          <a:lstStyle/>
          <a:p>
            <a:pPr defTabSz="685800"/>
            <a:r>
              <a:rPr lang="en-US" sz="1350" dirty="0">
                <a:solidFill>
                  <a:prstClr val="black"/>
                </a:solidFill>
              </a:rPr>
              <a:t>z/OS</a:t>
            </a:r>
          </a:p>
        </p:txBody>
      </p:sp>
      <p:grpSp>
        <p:nvGrpSpPr>
          <p:cNvPr id="32" name="Group 31"/>
          <p:cNvGrpSpPr/>
          <p:nvPr/>
        </p:nvGrpSpPr>
        <p:grpSpPr>
          <a:xfrm>
            <a:off x="134939" y="900535"/>
            <a:ext cx="663543" cy="686260"/>
            <a:chOff x="19799" y="2490651"/>
            <a:chExt cx="2359981" cy="2359981"/>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99" y="2490651"/>
              <a:ext cx="2359981" cy="2359981"/>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0515" y="2739117"/>
              <a:ext cx="1273430" cy="1083749"/>
            </a:xfrm>
            <a:prstGeom prst="rect">
              <a:avLst/>
            </a:prstGeom>
          </p:spPr>
        </p:pic>
      </p:grpSp>
      <p:cxnSp>
        <p:nvCxnSpPr>
          <p:cNvPr id="133" name="Elbow Connector 132"/>
          <p:cNvCxnSpPr/>
          <p:nvPr/>
        </p:nvCxnSpPr>
        <p:spPr>
          <a:xfrm>
            <a:off x="832834" y="1081433"/>
            <a:ext cx="882828" cy="2528"/>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48" name="TextBox 47"/>
          <p:cNvSpPr txBox="1"/>
          <p:nvPr/>
        </p:nvSpPr>
        <p:spPr>
          <a:xfrm>
            <a:off x="4010126" y="1219993"/>
            <a:ext cx="907448" cy="646331"/>
          </a:xfrm>
          <a:prstGeom prst="rect">
            <a:avLst/>
          </a:prstGeom>
          <a:noFill/>
        </p:spPr>
        <p:txBody>
          <a:bodyPr wrap="square" rtlCol="0">
            <a:spAutoFit/>
          </a:bodyPr>
          <a:lstStyle/>
          <a:p>
            <a:pPr algn="ctr" defTabSz="685800"/>
            <a:r>
              <a:rPr lang="en-US" sz="1200" dirty="0" err="1">
                <a:solidFill>
                  <a:prstClr val="black"/>
                </a:solidFill>
              </a:rPr>
              <a:t>Jupyter</a:t>
            </a:r>
            <a:r>
              <a:rPr lang="en-US" sz="1200" dirty="0">
                <a:solidFill>
                  <a:prstClr val="black"/>
                </a:solidFill>
              </a:rPr>
              <a:t> Kernel </a:t>
            </a:r>
          </a:p>
          <a:p>
            <a:pPr algn="ctr" defTabSz="685800"/>
            <a:r>
              <a:rPr lang="en-US" sz="1200" dirty="0">
                <a:solidFill>
                  <a:prstClr val="black"/>
                </a:solidFill>
              </a:rPr>
              <a:t>Gateway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6788" y="1495120"/>
            <a:ext cx="525615" cy="279582"/>
          </a:xfrm>
          <a:prstGeom prst="rect">
            <a:avLst/>
          </a:prstGeom>
        </p:spPr>
      </p:pic>
      <p:sp>
        <p:nvSpPr>
          <p:cNvPr id="90" name="TextBox 89"/>
          <p:cNvSpPr txBox="1"/>
          <p:nvPr/>
        </p:nvSpPr>
        <p:spPr>
          <a:xfrm>
            <a:off x="614253" y="255715"/>
            <a:ext cx="1074275" cy="553998"/>
          </a:xfrm>
          <a:prstGeom prst="rect">
            <a:avLst/>
          </a:prstGeom>
          <a:noFill/>
        </p:spPr>
        <p:txBody>
          <a:bodyPr wrap="square" rtlCol="0">
            <a:spAutoFit/>
          </a:bodyPr>
          <a:lstStyle/>
          <a:p>
            <a:pPr defTabSz="685800"/>
            <a:r>
              <a:rPr lang="en-US" sz="1000" dirty="0" err="1">
                <a:solidFill>
                  <a:prstClr val="black"/>
                </a:solidFill>
              </a:rPr>
              <a:t>Jupyter</a:t>
            </a:r>
            <a:r>
              <a:rPr lang="en-US" sz="1000" dirty="0">
                <a:solidFill>
                  <a:prstClr val="black"/>
                </a:solidFill>
              </a:rPr>
              <a:t> Notebook</a:t>
            </a:r>
          </a:p>
          <a:p>
            <a:pPr defTabSz="685800"/>
            <a:r>
              <a:rPr lang="en-US" sz="1000" dirty="0">
                <a:solidFill>
                  <a:prstClr val="black"/>
                </a:solidFill>
              </a:rPr>
              <a:t>Interaction</a:t>
            </a:r>
          </a:p>
        </p:txBody>
      </p:sp>
      <p:sp>
        <p:nvSpPr>
          <p:cNvPr id="101" name="TextBox 100"/>
          <p:cNvSpPr txBox="1"/>
          <p:nvPr/>
        </p:nvSpPr>
        <p:spPr>
          <a:xfrm>
            <a:off x="2134514" y="3108598"/>
            <a:ext cx="1518284" cy="300082"/>
          </a:xfrm>
          <a:prstGeom prst="rect">
            <a:avLst/>
          </a:prstGeom>
          <a:noFill/>
        </p:spPr>
        <p:txBody>
          <a:bodyPr wrap="square" rtlCol="0">
            <a:spAutoFit/>
          </a:bodyPr>
          <a:lstStyle/>
          <a:p>
            <a:pPr defTabSz="685800"/>
            <a:r>
              <a:rPr lang="en-US" sz="1350" dirty="0">
                <a:solidFill>
                  <a:srgbClr val="70AD47">
                    <a:lumMod val="75000"/>
                  </a:srgbClr>
                </a:solidFill>
              </a:rPr>
              <a:t>private network</a:t>
            </a:r>
          </a:p>
        </p:txBody>
      </p:sp>
      <p:sp>
        <p:nvSpPr>
          <p:cNvPr id="106" name="TextBox 105"/>
          <p:cNvSpPr txBox="1"/>
          <p:nvPr/>
        </p:nvSpPr>
        <p:spPr>
          <a:xfrm>
            <a:off x="2902027" y="815392"/>
            <a:ext cx="554960" cy="300082"/>
          </a:xfrm>
          <a:prstGeom prst="rect">
            <a:avLst/>
          </a:prstGeom>
          <a:noFill/>
        </p:spPr>
        <p:txBody>
          <a:bodyPr wrap="none" rtlCol="0">
            <a:spAutoFit/>
          </a:bodyPr>
          <a:lstStyle/>
          <a:p>
            <a:pPr defTabSz="685800"/>
            <a:r>
              <a:rPr lang="en-US" sz="1350" dirty="0">
                <a:solidFill>
                  <a:prstClr val="black"/>
                </a:solidFill>
              </a:rPr>
              <a:t>Linux</a:t>
            </a:r>
          </a:p>
        </p:txBody>
      </p:sp>
      <p:sp>
        <p:nvSpPr>
          <p:cNvPr id="109" name="CustomShape 30"/>
          <p:cNvSpPr/>
          <p:nvPr/>
        </p:nvSpPr>
        <p:spPr>
          <a:xfrm>
            <a:off x="1715662" y="1041566"/>
            <a:ext cx="1160852" cy="663448"/>
          </a:xfrm>
          <a:prstGeom prst="rect">
            <a:avLst/>
          </a:prstGeom>
          <a:solidFill>
            <a:srgbClr val="92D050"/>
          </a:solidFill>
          <a:ln w="38160">
            <a:solidFill>
              <a:srgbClr val="000000"/>
            </a:solidFill>
            <a:round/>
          </a:ln>
        </p:spPr>
        <p:txBody>
          <a:bodyPr wrap="none" lIns="67500" tIns="33750" rIns="67500" bIns="33750" anchor="ctr"/>
          <a:lstStyle/>
          <a:p>
            <a:pPr algn="ctr" defTabSz="685800"/>
            <a:endParaRPr lang="en-US" sz="1350" dirty="0">
              <a:solidFill>
                <a:prstClr val="black"/>
              </a:solidFill>
            </a:endParaRPr>
          </a:p>
        </p:txBody>
      </p:sp>
      <p:sp>
        <p:nvSpPr>
          <p:cNvPr id="107" name="TextBox 106"/>
          <p:cNvSpPr txBox="1"/>
          <p:nvPr/>
        </p:nvSpPr>
        <p:spPr>
          <a:xfrm>
            <a:off x="1715661" y="1029885"/>
            <a:ext cx="1059664" cy="276999"/>
          </a:xfrm>
          <a:prstGeom prst="rect">
            <a:avLst/>
          </a:prstGeom>
          <a:noFill/>
        </p:spPr>
        <p:txBody>
          <a:bodyPr wrap="square" rtlCol="0">
            <a:spAutoFit/>
          </a:bodyPr>
          <a:lstStyle/>
          <a:p>
            <a:pPr algn="ctr" defTabSz="685800"/>
            <a:r>
              <a:rPr lang="en-US" sz="1200" dirty="0" err="1">
                <a:solidFill>
                  <a:prstClr val="black"/>
                </a:solidFill>
              </a:rPr>
              <a:t>Jupyter</a:t>
            </a:r>
            <a:r>
              <a:rPr lang="en-US" sz="1200" dirty="0">
                <a:solidFill>
                  <a:prstClr val="black"/>
                </a:solidFill>
              </a:rPr>
              <a:t> Hub</a:t>
            </a:r>
          </a:p>
        </p:txBody>
      </p:sp>
      <p:sp>
        <p:nvSpPr>
          <p:cNvPr id="117" name="CustomShape 30"/>
          <p:cNvSpPr/>
          <p:nvPr/>
        </p:nvSpPr>
        <p:spPr>
          <a:xfrm>
            <a:off x="1741960" y="1901645"/>
            <a:ext cx="715357" cy="1191330"/>
          </a:xfrm>
          <a:prstGeom prst="rect">
            <a:avLst/>
          </a:prstGeom>
          <a:solidFill>
            <a:srgbClr val="92D050"/>
          </a:solidFill>
          <a:ln w="38160">
            <a:solidFill>
              <a:srgbClr val="000000"/>
            </a:solidFill>
            <a:round/>
          </a:ln>
        </p:spPr>
        <p:txBody>
          <a:bodyPr wrap="none" lIns="67500" tIns="33750" rIns="67500" bIns="33750" anchor="ctr"/>
          <a:lstStyle/>
          <a:p>
            <a:pPr algn="ctr" defTabSz="685800"/>
            <a:endParaRPr lang="en-US" sz="1350" dirty="0">
              <a:solidFill>
                <a:prstClr val="black"/>
              </a:solidFill>
            </a:endParaRPr>
          </a:p>
        </p:txBody>
      </p:sp>
      <p:sp>
        <p:nvSpPr>
          <p:cNvPr id="118" name="TextBox 117"/>
          <p:cNvSpPr txBox="1"/>
          <p:nvPr/>
        </p:nvSpPr>
        <p:spPr>
          <a:xfrm>
            <a:off x="1619738" y="2028246"/>
            <a:ext cx="952644" cy="646331"/>
          </a:xfrm>
          <a:prstGeom prst="rect">
            <a:avLst/>
          </a:prstGeom>
          <a:noFill/>
        </p:spPr>
        <p:txBody>
          <a:bodyPr wrap="square" rtlCol="0">
            <a:spAutoFit/>
          </a:bodyPr>
          <a:lstStyle/>
          <a:p>
            <a:pPr algn="ctr" defTabSz="685800"/>
            <a:r>
              <a:rPr lang="en-US" sz="1200" dirty="0">
                <a:solidFill>
                  <a:prstClr val="black"/>
                </a:solidFill>
              </a:rPr>
              <a:t>User’s Docker container</a:t>
            </a:r>
          </a:p>
        </p:txBody>
      </p:sp>
      <p:sp>
        <p:nvSpPr>
          <p:cNvPr id="119" name="TextBox 118"/>
          <p:cNvSpPr txBox="1"/>
          <p:nvPr/>
        </p:nvSpPr>
        <p:spPr>
          <a:xfrm>
            <a:off x="1618798" y="2596506"/>
            <a:ext cx="952644" cy="461665"/>
          </a:xfrm>
          <a:prstGeom prst="rect">
            <a:avLst/>
          </a:prstGeom>
          <a:noFill/>
        </p:spPr>
        <p:txBody>
          <a:bodyPr wrap="square" rtlCol="0">
            <a:spAutoFit/>
          </a:bodyPr>
          <a:lstStyle/>
          <a:p>
            <a:pPr algn="ctr" defTabSz="685800"/>
            <a:r>
              <a:rPr lang="en-US" sz="1200" dirty="0">
                <a:solidFill>
                  <a:prstClr val="black"/>
                </a:solidFill>
              </a:rPr>
              <a:t>Notebook Server</a:t>
            </a:r>
          </a:p>
        </p:txBody>
      </p:sp>
      <p:sp>
        <p:nvSpPr>
          <p:cNvPr id="120" name="Rectangle 119"/>
          <p:cNvSpPr/>
          <p:nvPr/>
        </p:nvSpPr>
        <p:spPr>
          <a:xfrm>
            <a:off x="1658360" y="1824996"/>
            <a:ext cx="1716137" cy="1341720"/>
          </a:xfrm>
          <a:prstGeom prst="rect">
            <a:avLst/>
          </a:prstGeom>
          <a:noFill/>
          <a:ln w="25400">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TextBox 121"/>
          <p:cNvSpPr txBox="1"/>
          <p:nvPr/>
        </p:nvSpPr>
        <p:spPr>
          <a:xfrm>
            <a:off x="1626089" y="1235297"/>
            <a:ext cx="1267871" cy="461665"/>
          </a:xfrm>
          <a:prstGeom prst="rect">
            <a:avLst/>
          </a:prstGeom>
          <a:noFill/>
        </p:spPr>
        <p:txBody>
          <a:bodyPr wrap="square" rtlCol="0">
            <a:spAutoFit/>
          </a:bodyPr>
          <a:lstStyle/>
          <a:p>
            <a:pPr algn="ctr" defTabSz="685800"/>
            <a:r>
              <a:rPr lang="en-US" sz="1200" dirty="0">
                <a:solidFill>
                  <a:prstClr val="black"/>
                </a:solidFill>
              </a:rPr>
              <a:t>Docker Container</a:t>
            </a:r>
          </a:p>
        </p:txBody>
      </p:sp>
      <p:cxnSp>
        <p:nvCxnSpPr>
          <p:cNvPr id="123" name="Elbow Connector 2"/>
          <p:cNvCxnSpPr>
            <a:stCxn id="122" idx="2"/>
            <a:endCxn id="117" idx="0"/>
          </p:cNvCxnSpPr>
          <p:nvPr/>
        </p:nvCxnSpPr>
        <p:spPr>
          <a:xfrm flipH="1">
            <a:off x="2099639" y="1696962"/>
            <a:ext cx="160386" cy="204683"/>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30" name="Elbow Connector 2"/>
          <p:cNvCxnSpPr>
            <a:endCxn id="76" idx="0"/>
          </p:cNvCxnSpPr>
          <p:nvPr/>
        </p:nvCxnSpPr>
        <p:spPr>
          <a:xfrm>
            <a:off x="2702160" y="1713450"/>
            <a:ext cx="198655" cy="186741"/>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pic>
        <p:nvPicPr>
          <p:cNvPr id="140" name="Picture 139"/>
          <p:cNvPicPr>
            <a:picLocks noChangeAspect="1"/>
          </p:cNvPicPr>
          <p:nvPr/>
        </p:nvPicPr>
        <p:blipFill>
          <a:blip r:embed="rId6"/>
          <a:stretch>
            <a:fillRect/>
          </a:stretch>
        </p:blipFill>
        <p:spPr>
          <a:xfrm>
            <a:off x="154998" y="352202"/>
            <a:ext cx="495637" cy="468638"/>
          </a:xfrm>
          <a:prstGeom prst="rect">
            <a:avLst/>
          </a:prstGeom>
        </p:spPr>
      </p:pic>
      <p:sp>
        <p:nvSpPr>
          <p:cNvPr id="60" name="Flowchart: Magnetic Disk 59"/>
          <p:cNvSpPr/>
          <p:nvPr/>
        </p:nvSpPr>
        <p:spPr>
          <a:xfrm>
            <a:off x="4759059" y="501787"/>
            <a:ext cx="716128" cy="435151"/>
          </a:xfrm>
          <a:prstGeom prst="flowChartMagneticDisk">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1" name="TextBox 60"/>
          <p:cNvSpPr txBox="1"/>
          <p:nvPr/>
        </p:nvSpPr>
        <p:spPr>
          <a:xfrm>
            <a:off x="4915151" y="634805"/>
            <a:ext cx="550472" cy="300082"/>
          </a:xfrm>
          <a:prstGeom prst="rect">
            <a:avLst/>
          </a:prstGeom>
          <a:noFill/>
        </p:spPr>
        <p:txBody>
          <a:bodyPr wrap="none" rtlCol="0">
            <a:spAutoFit/>
          </a:bodyPr>
          <a:lstStyle/>
          <a:p>
            <a:pPr defTabSz="685800"/>
            <a:r>
              <a:rPr lang="en-US" sz="1350" dirty="0">
                <a:solidFill>
                  <a:prstClr val="black"/>
                </a:solidFill>
              </a:rPr>
              <a:t>RACF</a:t>
            </a:r>
          </a:p>
        </p:txBody>
      </p:sp>
      <p:sp>
        <p:nvSpPr>
          <p:cNvPr id="62" name="Left-Right Arrow 61"/>
          <p:cNvSpPr/>
          <p:nvPr/>
        </p:nvSpPr>
        <p:spPr>
          <a:xfrm rot="16200000">
            <a:off x="5179275" y="1000866"/>
            <a:ext cx="325231" cy="167655"/>
          </a:xfrm>
          <a:prstGeom prst="lef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TextBox 63"/>
          <p:cNvSpPr txBox="1"/>
          <p:nvPr/>
        </p:nvSpPr>
        <p:spPr>
          <a:xfrm>
            <a:off x="5269141" y="297056"/>
            <a:ext cx="538930" cy="646331"/>
          </a:xfrm>
          <a:prstGeom prst="rect">
            <a:avLst/>
          </a:prstGeom>
          <a:noFill/>
        </p:spPr>
        <p:txBody>
          <a:bodyPr wrap="none" rtlCol="0">
            <a:spAutoFit/>
          </a:bodyPr>
          <a:lstStyle/>
          <a:p>
            <a:pPr defTabSz="685800"/>
            <a:r>
              <a:rPr lang="en-US" sz="3600" b="1" dirty="0">
                <a:solidFill>
                  <a:srgbClr val="FFC000">
                    <a:lumMod val="60000"/>
                    <a:lumOff val="40000"/>
                  </a:srgbClr>
                </a:solidFill>
                <a:latin typeface="Wingdings 2" panose="05020102010507070707" pitchFamily="18" charset="2"/>
              </a:rPr>
              <a:t>P</a:t>
            </a:r>
          </a:p>
        </p:txBody>
      </p:sp>
      <p:sp>
        <p:nvSpPr>
          <p:cNvPr id="73" name="Flowchart: Magnetic Disk 72"/>
          <p:cNvSpPr/>
          <p:nvPr/>
        </p:nvSpPr>
        <p:spPr>
          <a:xfrm>
            <a:off x="2279485" y="487095"/>
            <a:ext cx="649246" cy="425282"/>
          </a:xfrm>
          <a:prstGeom prst="flowChartMagneticDisk">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TextBox 73"/>
          <p:cNvSpPr txBox="1"/>
          <p:nvPr/>
        </p:nvSpPr>
        <p:spPr>
          <a:xfrm>
            <a:off x="2330491" y="585832"/>
            <a:ext cx="781013" cy="300082"/>
          </a:xfrm>
          <a:prstGeom prst="rect">
            <a:avLst/>
          </a:prstGeom>
          <a:noFill/>
        </p:spPr>
        <p:txBody>
          <a:bodyPr wrap="square" rtlCol="0">
            <a:spAutoFit/>
          </a:bodyPr>
          <a:lstStyle/>
          <a:p>
            <a:pPr defTabSz="685800"/>
            <a:r>
              <a:rPr lang="en-US" sz="1350" dirty="0">
                <a:solidFill>
                  <a:prstClr val="black"/>
                </a:solidFill>
              </a:rPr>
              <a:t>LDAP</a:t>
            </a:r>
          </a:p>
        </p:txBody>
      </p:sp>
      <p:sp>
        <p:nvSpPr>
          <p:cNvPr id="85" name="Left-Right Arrow 84"/>
          <p:cNvSpPr/>
          <p:nvPr/>
        </p:nvSpPr>
        <p:spPr>
          <a:xfrm rot="16200000">
            <a:off x="2388356" y="875117"/>
            <a:ext cx="229154" cy="148262"/>
          </a:xfrm>
          <a:prstGeom prst="lef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TextBox 88"/>
          <p:cNvSpPr txBox="1"/>
          <p:nvPr/>
        </p:nvSpPr>
        <p:spPr>
          <a:xfrm>
            <a:off x="16436" y="3755168"/>
            <a:ext cx="9143217" cy="830997"/>
          </a:xfrm>
          <a:prstGeom prst="rect">
            <a:avLst/>
          </a:prstGeom>
          <a:noFill/>
        </p:spPr>
        <p:txBody>
          <a:bodyPr wrap="square" rtlCol="0">
            <a:spAutoFit/>
          </a:bodyPr>
          <a:lstStyle/>
          <a:p>
            <a:pPr marL="285750" indent="-285750" defTabSz="685800">
              <a:buFont typeface="Wingdings" panose="05000000000000000000" pitchFamily="2" charset="2"/>
              <a:buChar char="Ø"/>
            </a:pPr>
            <a:r>
              <a:rPr lang="en-US" sz="1200" dirty="0"/>
              <a:t>Integrated </a:t>
            </a:r>
            <a:r>
              <a:rPr lang="en-US" sz="1200" b="1" dirty="0"/>
              <a:t>end user authentication </a:t>
            </a:r>
            <a:r>
              <a:rPr lang="en-US" sz="1200" dirty="0"/>
              <a:t>enables a Spark user to be additionally validated by z/OS SAF – </a:t>
            </a:r>
            <a:r>
              <a:rPr lang="en-US" sz="1200" b="1" dirty="0"/>
              <a:t>end to end</a:t>
            </a:r>
            <a:r>
              <a:rPr lang="en-US" sz="1200" dirty="0"/>
              <a:t>, including data access </a:t>
            </a:r>
          </a:p>
          <a:p>
            <a:pPr marL="285750" indent="-285750" defTabSz="685800">
              <a:buFont typeface="Wingdings" panose="05000000000000000000" pitchFamily="2" charset="2"/>
              <a:buChar char="Ø"/>
            </a:pPr>
            <a:r>
              <a:rPr lang="en-US" sz="1200" b="1" dirty="0"/>
              <a:t>Enhances security</a:t>
            </a:r>
            <a:r>
              <a:rPr lang="en-US" sz="1200" dirty="0"/>
              <a:t>, but greatly </a:t>
            </a:r>
            <a:r>
              <a:rPr lang="en-US" sz="1200" b="1" dirty="0"/>
              <a:t>simplifies auditing</a:t>
            </a:r>
          </a:p>
          <a:p>
            <a:pPr marL="285750" indent="-285750" defTabSz="685800">
              <a:buFont typeface="Wingdings" panose="05000000000000000000" pitchFamily="2" charset="2"/>
              <a:buChar char="Ø"/>
            </a:pPr>
            <a:r>
              <a:rPr lang="en-US" sz="1200" b="1" dirty="0">
                <a:solidFill>
                  <a:prstClr val="black"/>
                </a:solidFill>
              </a:rPr>
              <a:t>Authenticate </a:t>
            </a:r>
            <a:r>
              <a:rPr lang="en-US" sz="1200" dirty="0">
                <a:solidFill>
                  <a:prstClr val="black"/>
                </a:solidFill>
              </a:rPr>
              <a:t>user at </a:t>
            </a:r>
            <a:r>
              <a:rPr lang="en-US" sz="1200" b="1" dirty="0">
                <a:solidFill>
                  <a:prstClr val="black"/>
                </a:solidFill>
              </a:rPr>
              <a:t>each entry point / hop</a:t>
            </a:r>
            <a:r>
              <a:rPr lang="en-US" sz="1200" dirty="0">
                <a:solidFill>
                  <a:prstClr val="black"/>
                </a:solidFill>
              </a:rPr>
              <a:t>: z/OS TCP/IP Transport Layer Security (TLS) &amp; Application TLS on Linux  </a:t>
            </a:r>
          </a:p>
          <a:p>
            <a:pPr marL="285750" indent="-285750" defTabSz="685800">
              <a:buFont typeface="Wingdings" panose="05000000000000000000" pitchFamily="2" charset="2"/>
              <a:buChar char="Ø"/>
            </a:pPr>
            <a:r>
              <a:rPr lang="en-US" sz="1200" b="1" dirty="0">
                <a:solidFill>
                  <a:prstClr val="black"/>
                </a:solidFill>
              </a:rPr>
              <a:t>Propagation</a:t>
            </a:r>
            <a:r>
              <a:rPr lang="en-US" sz="1200" dirty="0">
                <a:solidFill>
                  <a:prstClr val="black"/>
                </a:solidFill>
              </a:rPr>
              <a:t> of credentials </a:t>
            </a:r>
            <a:r>
              <a:rPr lang="en-US" sz="1200" b="1" dirty="0">
                <a:solidFill>
                  <a:prstClr val="black"/>
                </a:solidFill>
              </a:rPr>
              <a:t>protected</a:t>
            </a:r>
            <a:r>
              <a:rPr lang="en-US" sz="1200" dirty="0">
                <a:solidFill>
                  <a:prstClr val="black"/>
                </a:solidFill>
              </a:rPr>
              <a:t> in flight &amp; at rest</a:t>
            </a:r>
          </a:p>
        </p:txBody>
      </p:sp>
      <p:cxnSp>
        <p:nvCxnSpPr>
          <p:cNvPr id="93" name="Elbow Connector 2"/>
          <p:cNvCxnSpPr/>
          <p:nvPr/>
        </p:nvCxnSpPr>
        <p:spPr>
          <a:xfrm flipH="1">
            <a:off x="4311467" y="1895302"/>
            <a:ext cx="8126" cy="715800"/>
          </a:xfrm>
          <a:prstGeom prst="straightConnector1">
            <a:avLst/>
          </a:prstGeom>
          <a:ln w="28575">
            <a:solidFill>
              <a:schemeClr val="accent4"/>
            </a:solidFill>
            <a:tailEnd type="triangle"/>
          </a:ln>
        </p:spPr>
        <p:style>
          <a:lnRef idx="3">
            <a:schemeClr val="dk1"/>
          </a:lnRef>
          <a:fillRef idx="0">
            <a:schemeClr val="dk1"/>
          </a:fillRef>
          <a:effectRef idx="2">
            <a:schemeClr val="dk1"/>
          </a:effectRef>
          <a:fontRef idx="minor">
            <a:schemeClr val="tx1"/>
          </a:fontRef>
        </p:style>
      </p:cxnSp>
      <p:sp>
        <p:nvSpPr>
          <p:cNvPr id="83" name="TextBox 82"/>
          <p:cNvSpPr txBox="1"/>
          <p:nvPr/>
        </p:nvSpPr>
        <p:spPr>
          <a:xfrm>
            <a:off x="880559" y="866388"/>
            <a:ext cx="633507" cy="438582"/>
          </a:xfrm>
          <a:prstGeom prst="rect">
            <a:avLst/>
          </a:prstGeom>
          <a:noFill/>
        </p:spPr>
        <p:txBody>
          <a:bodyPr wrap="none" rtlCol="0">
            <a:spAutoFit/>
          </a:bodyPr>
          <a:lstStyle/>
          <a:p>
            <a:pPr defTabSz="685800"/>
            <a:r>
              <a:rPr lang="en-US" sz="825" b="1" dirty="0">
                <a:solidFill>
                  <a:prstClr val="black"/>
                </a:solidFill>
              </a:rPr>
              <a:t>Username</a:t>
            </a:r>
          </a:p>
          <a:p>
            <a:pPr defTabSz="685800"/>
            <a:endParaRPr lang="en-US" sz="600" b="1" dirty="0">
              <a:solidFill>
                <a:prstClr val="black"/>
              </a:solidFill>
            </a:endParaRPr>
          </a:p>
          <a:p>
            <a:pPr defTabSz="685800"/>
            <a:r>
              <a:rPr lang="en-US" sz="825" b="1" dirty="0">
                <a:solidFill>
                  <a:prstClr val="black"/>
                </a:solidFill>
              </a:rPr>
              <a:t>password</a:t>
            </a:r>
          </a:p>
        </p:txBody>
      </p:sp>
      <p:sp>
        <p:nvSpPr>
          <p:cNvPr id="76" name="CustomShape 30"/>
          <p:cNvSpPr/>
          <p:nvPr/>
        </p:nvSpPr>
        <p:spPr>
          <a:xfrm>
            <a:off x="2543136" y="1900191"/>
            <a:ext cx="715357" cy="1191330"/>
          </a:xfrm>
          <a:prstGeom prst="rect">
            <a:avLst/>
          </a:prstGeom>
          <a:solidFill>
            <a:srgbClr val="92D050"/>
          </a:solidFill>
          <a:ln w="38160">
            <a:solidFill>
              <a:srgbClr val="000000"/>
            </a:solidFill>
            <a:round/>
          </a:ln>
        </p:spPr>
        <p:txBody>
          <a:bodyPr wrap="none" lIns="67500" tIns="33750" rIns="67500" bIns="33750" anchor="ctr"/>
          <a:lstStyle/>
          <a:p>
            <a:pPr algn="ctr" defTabSz="685800"/>
            <a:endParaRPr lang="en-US" sz="1350" dirty="0">
              <a:solidFill>
                <a:prstClr val="black"/>
              </a:solidFill>
            </a:endParaRPr>
          </a:p>
        </p:txBody>
      </p:sp>
      <p:sp>
        <p:nvSpPr>
          <p:cNvPr id="77" name="TextBox 76"/>
          <p:cNvSpPr txBox="1"/>
          <p:nvPr/>
        </p:nvSpPr>
        <p:spPr>
          <a:xfrm>
            <a:off x="2432643" y="1962210"/>
            <a:ext cx="952644" cy="646331"/>
          </a:xfrm>
          <a:prstGeom prst="rect">
            <a:avLst/>
          </a:prstGeom>
          <a:noFill/>
        </p:spPr>
        <p:txBody>
          <a:bodyPr wrap="square" rtlCol="0">
            <a:spAutoFit/>
          </a:bodyPr>
          <a:lstStyle/>
          <a:p>
            <a:pPr algn="ctr" defTabSz="685800"/>
            <a:r>
              <a:rPr lang="en-US" sz="1200" dirty="0">
                <a:solidFill>
                  <a:prstClr val="black"/>
                </a:solidFill>
              </a:rPr>
              <a:t>User’s Docker container</a:t>
            </a:r>
          </a:p>
        </p:txBody>
      </p:sp>
      <p:sp>
        <p:nvSpPr>
          <p:cNvPr id="78" name="TextBox 77"/>
          <p:cNvSpPr txBox="1"/>
          <p:nvPr/>
        </p:nvSpPr>
        <p:spPr>
          <a:xfrm>
            <a:off x="2419974" y="2595052"/>
            <a:ext cx="952644" cy="461665"/>
          </a:xfrm>
          <a:prstGeom prst="rect">
            <a:avLst/>
          </a:prstGeom>
          <a:noFill/>
        </p:spPr>
        <p:txBody>
          <a:bodyPr wrap="square" rtlCol="0">
            <a:spAutoFit/>
          </a:bodyPr>
          <a:lstStyle/>
          <a:p>
            <a:pPr algn="ctr" defTabSz="685800"/>
            <a:r>
              <a:rPr lang="en-US" sz="1200" dirty="0">
                <a:solidFill>
                  <a:prstClr val="black"/>
                </a:solidFill>
              </a:rPr>
              <a:t>Notebook Server</a:t>
            </a:r>
          </a:p>
        </p:txBody>
      </p:sp>
      <p:sp>
        <p:nvSpPr>
          <p:cNvPr id="94" name="CustomShape 30"/>
          <p:cNvSpPr/>
          <p:nvPr/>
        </p:nvSpPr>
        <p:spPr>
          <a:xfrm>
            <a:off x="3820044" y="2624427"/>
            <a:ext cx="1002204" cy="303838"/>
          </a:xfrm>
          <a:prstGeom prst="rect">
            <a:avLst/>
          </a:prstGeom>
          <a:solidFill>
            <a:srgbClr val="FFFF99"/>
          </a:solidFill>
          <a:ln w="38160">
            <a:solidFill>
              <a:srgbClr val="000000"/>
            </a:solidFill>
            <a:round/>
          </a:ln>
        </p:spPr>
        <p:txBody>
          <a:bodyPr wrap="none" lIns="67500" tIns="33750" rIns="67500" bIns="33750" anchor="ctr"/>
          <a:lstStyle/>
          <a:p>
            <a:pPr algn="ctr" defTabSz="685800"/>
            <a:r>
              <a:rPr lang="en-US" sz="1200" dirty="0">
                <a:solidFill>
                  <a:prstClr val="black"/>
                </a:solidFill>
              </a:rPr>
              <a:t>Apache </a:t>
            </a:r>
            <a:r>
              <a:rPr lang="en-US" sz="1200" dirty="0" err="1">
                <a:solidFill>
                  <a:prstClr val="black"/>
                </a:solidFill>
              </a:rPr>
              <a:t>Toree</a:t>
            </a:r>
            <a:endParaRPr lang="en-US" sz="1200" dirty="0">
              <a:solidFill>
                <a:prstClr val="black"/>
              </a:solidFill>
            </a:endParaRPr>
          </a:p>
        </p:txBody>
      </p:sp>
      <p:sp>
        <p:nvSpPr>
          <p:cNvPr id="91" name="Rectangle 90"/>
          <p:cNvSpPr/>
          <p:nvPr/>
        </p:nvSpPr>
        <p:spPr>
          <a:xfrm>
            <a:off x="7147551" y="746446"/>
            <a:ext cx="1813859" cy="2760293"/>
          </a:xfrm>
          <a:prstGeom prst="rect">
            <a:avLst/>
          </a:prstGeom>
          <a:solidFill>
            <a:srgbClr val="BCE6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92" name="Rectangle 91"/>
          <p:cNvSpPr/>
          <p:nvPr/>
        </p:nvSpPr>
        <p:spPr>
          <a:xfrm>
            <a:off x="7234872" y="1007442"/>
            <a:ext cx="1494351" cy="2121751"/>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9" name="CustomShape 31"/>
          <p:cNvSpPr/>
          <p:nvPr/>
        </p:nvSpPr>
        <p:spPr>
          <a:xfrm>
            <a:off x="7425282" y="1230760"/>
            <a:ext cx="1162301" cy="292215"/>
          </a:xfrm>
          <a:prstGeom prst="rect">
            <a:avLst/>
          </a:prstGeom>
          <a:solidFill>
            <a:srgbClr val="FFFF99"/>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02" name="CustomShape 31"/>
          <p:cNvSpPr/>
          <p:nvPr/>
        </p:nvSpPr>
        <p:spPr>
          <a:xfrm>
            <a:off x="7435779" y="1601933"/>
            <a:ext cx="1141306" cy="292215"/>
          </a:xfrm>
          <a:prstGeom prst="rect">
            <a:avLst/>
          </a:prstGeom>
          <a:solidFill>
            <a:srgbClr val="FFFF99"/>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03" name="TextBox 102"/>
          <p:cNvSpPr txBox="1"/>
          <p:nvPr/>
        </p:nvSpPr>
        <p:spPr>
          <a:xfrm>
            <a:off x="7488169" y="1616022"/>
            <a:ext cx="1188931" cy="276999"/>
          </a:xfrm>
          <a:prstGeom prst="rect">
            <a:avLst/>
          </a:prstGeom>
          <a:noFill/>
        </p:spPr>
        <p:txBody>
          <a:bodyPr wrap="square" rtlCol="0">
            <a:spAutoFit/>
          </a:bodyPr>
          <a:lstStyle/>
          <a:p>
            <a:pPr defTabSz="685800"/>
            <a:r>
              <a:rPr lang="en-US" sz="1200" dirty="0">
                <a:solidFill>
                  <a:prstClr val="black"/>
                </a:solidFill>
              </a:rPr>
              <a:t>Spark-submit</a:t>
            </a:r>
          </a:p>
        </p:txBody>
      </p:sp>
      <p:sp>
        <p:nvSpPr>
          <p:cNvPr id="70" name="CustomShape 31"/>
          <p:cNvSpPr/>
          <p:nvPr/>
        </p:nvSpPr>
        <p:spPr>
          <a:xfrm>
            <a:off x="5154934" y="2623112"/>
            <a:ext cx="840614" cy="292215"/>
          </a:xfrm>
          <a:prstGeom prst="rect">
            <a:avLst/>
          </a:prstGeom>
          <a:solidFill>
            <a:srgbClr val="FFFF99"/>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67" name="CustomShape 31"/>
          <p:cNvSpPr/>
          <p:nvPr/>
        </p:nvSpPr>
        <p:spPr>
          <a:xfrm>
            <a:off x="5231621" y="2725326"/>
            <a:ext cx="815844" cy="292215"/>
          </a:xfrm>
          <a:prstGeom prst="rect">
            <a:avLst/>
          </a:prstGeom>
          <a:solidFill>
            <a:srgbClr val="FFFF99"/>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cxnSp>
        <p:nvCxnSpPr>
          <p:cNvPr id="108" name="Elbow Connector 71"/>
          <p:cNvCxnSpPr/>
          <p:nvPr/>
        </p:nvCxnSpPr>
        <p:spPr>
          <a:xfrm flipH="1" flipV="1">
            <a:off x="6256347" y="1401306"/>
            <a:ext cx="1139296" cy="242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12" name="Elbow Connector 71"/>
          <p:cNvCxnSpPr/>
          <p:nvPr/>
        </p:nvCxnSpPr>
        <p:spPr>
          <a:xfrm flipH="1">
            <a:off x="6243222" y="1634911"/>
            <a:ext cx="1192557"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43" name="Elbow Connector 42"/>
          <p:cNvCxnSpPr/>
          <p:nvPr/>
        </p:nvCxnSpPr>
        <p:spPr>
          <a:xfrm rot="16200000" flipV="1">
            <a:off x="5529284" y="1911991"/>
            <a:ext cx="342558" cy="313597"/>
          </a:xfrm>
          <a:prstGeom prst="bentConnector3">
            <a:avLst>
              <a:gd name="adj1" fmla="val -1665"/>
            </a:avLst>
          </a:prstGeom>
          <a:ln w="28575">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6" name="Elbow Connector 45"/>
          <p:cNvCxnSpPr/>
          <p:nvPr/>
        </p:nvCxnSpPr>
        <p:spPr>
          <a:xfrm rot="5400000" flipH="1" flipV="1">
            <a:off x="5547778" y="2379254"/>
            <a:ext cx="240956" cy="264780"/>
          </a:xfrm>
          <a:prstGeom prst="bentConnector2">
            <a:avLst/>
          </a:prstGeom>
          <a:ln w="28575">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7"/>
          <a:stretch>
            <a:fillRect/>
          </a:stretch>
        </p:blipFill>
        <p:spPr>
          <a:xfrm>
            <a:off x="8332743" y="283117"/>
            <a:ext cx="308766" cy="408551"/>
          </a:xfrm>
          <a:prstGeom prst="rect">
            <a:avLst/>
          </a:prstGeom>
        </p:spPr>
      </p:pic>
      <p:sp>
        <p:nvSpPr>
          <p:cNvPr id="81" name="TextBox 80"/>
          <p:cNvSpPr txBox="1"/>
          <p:nvPr/>
        </p:nvSpPr>
        <p:spPr>
          <a:xfrm>
            <a:off x="2699347" y="283721"/>
            <a:ext cx="538930" cy="646331"/>
          </a:xfrm>
          <a:prstGeom prst="rect">
            <a:avLst/>
          </a:prstGeom>
          <a:noFill/>
        </p:spPr>
        <p:txBody>
          <a:bodyPr wrap="none" rtlCol="0">
            <a:spAutoFit/>
          </a:bodyPr>
          <a:lstStyle/>
          <a:p>
            <a:pPr defTabSz="685800"/>
            <a:r>
              <a:rPr lang="en-US" sz="3600" b="1" dirty="0">
                <a:solidFill>
                  <a:srgbClr val="FFC000">
                    <a:lumMod val="60000"/>
                    <a:lumOff val="40000"/>
                  </a:srgbClr>
                </a:solidFill>
                <a:latin typeface="Wingdings 2" panose="05020102010507070707" pitchFamily="18" charset="2"/>
              </a:rPr>
              <a:t>P</a:t>
            </a:r>
          </a:p>
        </p:txBody>
      </p:sp>
      <p:sp>
        <p:nvSpPr>
          <p:cNvPr id="69" name="Shape 117"/>
          <p:cNvSpPr txBox="1">
            <a:spLocks/>
          </p:cNvSpPr>
          <p:nvPr/>
        </p:nvSpPr>
        <p:spPr>
          <a:xfrm>
            <a:off x="518927" y="32355"/>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0000FF"/>
                </a:solidFill>
                <a:uFill>
                  <a:solidFill>
                    <a:srgbClr val="7889FB"/>
                  </a:solidFill>
                </a:uFill>
              </a:rPr>
              <a:t>Value: Increase End to End Security </a:t>
            </a:r>
            <a:r>
              <a:rPr lang="en-US" sz="1500" b="1" dirty="0">
                <a:solidFill>
                  <a:srgbClr val="0000FF"/>
                </a:solidFill>
                <a:uFill>
                  <a:solidFill>
                    <a:srgbClr val="7889FB"/>
                  </a:solidFill>
                </a:uFill>
                <a:sym typeface="Wingdings" panose="05000000000000000000" pitchFamily="2" charset="2"/>
              </a:rPr>
              <a:t> </a:t>
            </a:r>
            <a:r>
              <a:rPr lang="en-US" sz="1500" b="1" dirty="0">
                <a:solidFill>
                  <a:srgbClr val="0000FF"/>
                </a:solidFill>
                <a:uFill>
                  <a:solidFill>
                    <a:srgbClr val="7889FB"/>
                  </a:solidFill>
                </a:uFill>
              </a:rPr>
              <a:t>with Granular Client Authentication – Spark Example</a:t>
            </a:r>
            <a:endParaRPr lang="en-US" b="1" dirty="0">
              <a:solidFill>
                <a:srgbClr val="0000FF"/>
              </a:solidFill>
              <a:uFill>
                <a:solidFill>
                  <a:srgbClr val="7889FB"/>
                </a:solidFill>
              </a:uFill>
            </a:endParaRPr>
          </a:p>
        </p:txBody>
      </p:sp>
      <p:sp>
        <p:nvSpPr>
          <p:cNvPr id="72" name="TextBox 71"/>
          <p:cNvSpPr txBox="1"/>
          <p:nvPr/>
        </p:nvSpPr>
        <p:spPr>
          <a:xfrm>
            <a:off x="7611466" y="317672"/>
            <a:ext cx="875660" cy="400110"/>
          </a:xfrm>
          <a:prstGeom prst="rect">
            <a:avLst/>
          </a:prstGeom>
          <a:noFill/>
        </p:spPr>
        <p:txBody>
          <a:bodyPr wrap="square" rtlCol="0">
            <a:spAutoFit/>
          </a:bodyPr>
          <a:lstStyle/>
          <a:p>
            <a:pPr defTabSz="685800"/>
            <a:r>
              <a:rPr lang="en-US" sz="1000" dirty="0">
                <a:solidFill>
                  <a:prstClr val="black"/>
                </a:solidFill>
              </a:rPr>
              <a:t>Unix Shell Interaction</a:t>
            </a:r>
          </a:p>
        </p:txBody>
      </p:sp>
      <p:cxnSp>
        <p:nvCxnSpPr>
          <p:cNvPr id="8" name="Straight Arrow Connector 7"/>
          <p:cNvCxnSpPr/>
          <p:nvPr/>
        </p:nvCxnSpPr>
        <p:spPr>
          <a:xfrm flipH="1">
            <a:off x="8317899" y="699736"/>
            <a:ext cx="14844" cy="539885"/>
          </a:xfrm>
          <a:prstGeom prst="straightConnector1">
            <a:avLst/>
          </a:prstGeom>
          <a:ln w="28575">
            <a:solidFill>
              <a:schemeClr val="accent4"/>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21662" y="724894"/>
            <a:ext cx="569387" cy="300082"/>
          </a:xfrm>
          <a:prstGeom prst="rect">
            <a:avLst/>
          </a:prstGeom>
          <a:noFill/>
        </p:spPr>
        <p:txBody>
          <a:bodyPr wrap="none" rtlCol="0">
            <a:spAutoFit/>
          </a:bodyPr>
          <a:lstStyle/>
          <a:p>
            <a:pPr defTabSz="685800"/>
            <a:r>
              <a:rPr lang="en-US" sz="1350" dirty="0">
                <a:solidFill>
                  <a:prstClr val="black"/>
                </a:solidFill>
              </a:rPr>
              <a:t>z/OS</a:t>
            </a:r>
          </a:p>
        </p:txBody>
      </p:sp>
      <p:cxnSp>
        <p:nvCxnSpPr>
          <p:cNvPr id="79" name="Elbow Connector 78"/>
          <p:cNvCxnSpPr/>
          <p:nvPr/>
        </p:nvCxnSpPr>
        <p:spPr>
          <a:xfrm rot="5400000" flipH="1" flipV="1">
            <a:off x="4541495" y="1932039"/>
            <a:ext cx="682332" cy="615451"/>
          </a:xfrm>
          <a:prstGeom prst="bentConnector3">
            <a:avLst>
              <a:gd name="adj1" fmla="val 50000"/>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7522170" y="1237727"/>
            <a:ext cx="1101862" cy="276999"/>
          </a:xfrm>
          <a:prstGeom prst="rect">
            <a:avLst/>
          </a:prstGeom>
          <a:noFill/>
        </p:spPr>
        <p:txBody>
          <a:bodyPr wrap="square" rtlCol="0">
            <a:spAutoFit/>
          </a:bodyPr>
          <a:lstStyle/>
          <a:p>
            <a:pPr defTabSz="685800"/>
            <a:r>
              <a:rPr lang="en-US" sz="1200" dirty="0">
                <a:solidFill>
                  <a:prstClr val="black"/>
                </a:solidFill>
              </a:rPr>
              <a:t>Spark-shell</a:t>
            </a:r>
          </a:p>
        </p:txBody>
      </p:sp>
      <p:sp>
        <p:nvSpPr>
          <p:cNvPr id="71" name="TextBox 70"/>
          <p:cNvSpPr txBox="1"/>
          <p:nvPr/>
        </p:nvSpPr>
        <p:spPr>
          <a:xfrm>
            <a:off x="5256864" y="2717671"/>
            <a:ext cx="790601" cy="276999"/>
          </a:xfrm>
          <a:prstGeom prst="rect">
            <a:avLst/>
          </a:prstGeom>
          <a:noFill/>
        </p:spPr>
        <p:txBody>
          <a:bodyPr wrap="square" rtlCol="0">
            <a:spAutoFit/>
          </a:bodyPr>
          <a:lstStyle/>
          <a:p>
            <a:pPr defTabSz="685800"/>
            <a:r>
              <a:rPr lang="en-US" sz="1200" dirty="0">
                <a:solidFill>
                  <a:prstClr val="black"/>
                </a:solidFill>
              </a:rPr>
              <a:t>Executor</a:t>
            </a:r>
          </a:p>
        </p:txBody>
      </p:sp>
      <p:cxnSp>
        <p:nvCxnSpPr>
          <p:cNvPr id="82" name="Elbow Connector 81"/>
          <p:cNvCxnSpPr/>
          <p:nvPr/>
        </p:nvCxnSpPr>
        <p:spPr>
          <a:xfrm rot="5400000" flipH="1" flipV="1">
            <a:off x="3364767" y="1696278"/>
            <a:ext cx="776115" cy="490091"/>
          </a:xfrm>
          <a:prstGeom prst="bentConnector3">
            <a:avLst>
              <a:gd name="adj1" fmla="val 99407"/>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93909" y="2319463"/>
            <a:ext cx="21387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95" name="Left-Right Arrow 94"/>
          <p:cNvSpPr/>
          <p:nvPr/>
        </p:nvSpPr>
        <p:spPr>
          <a:xfrm rot="16200000">
            <a:off x="4731463" y="997541"/>
            <a:ext cx="325231" cy="167655"/>
          </a:xfrm>
          <a:prstGeom prst="leftRight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cxnSp>
        <p:nvCxnSpPr>
          <p:cNvPr id="36" name="Straight Arrow Connector 35"/>
          <p:cNvCxnSpPr/>
          <p:nvPr/>
        </p:nvCxnSpPr>
        <p:spPr>
          <a:xfrm>
            <a:off x="2968812" y="699736"/>
            <a:ext cx="1780926" cy="0"/>
          </a:xfrm>
          <a:prstGeom prst="straightConnector1">
            <a:avLst/>
          </a:prstGeom>
          <a:ln w="19050">
            <a:solidFill>
              <a:schemeClr val="accent4"/>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97" name="TextBox 42"/>
          <p:cNvSpPr txBox="1">
            <a:spLocks noChangeArrowheads="1"/>
          </p:cNvSpPr>
          <p:nvPr/>
        </p:nvSpPr>
        <p:spPr bwMode="auto">
          <a:xfrm>
            <a:off x="3748657" y="3183410"/>
            <a:ext cx="2815597" cy="246221"/>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FF"/>
                </a:solidFill>
                <a:effectLst/>
                <a:uLnTx/>
                <a:uFillTx/>
                <a:latin typeface="Arial" panose="020B0604020202020204" pitchFamily="34" charset="0"/>
                <a:ea typeface="MS PGothic" panose="020B0600070205080204" pitchFamily="34" charset="-128"/>
                <a:cs typeface="Arial"/>
              </a:rPr>
              <a:t>                 Optimized Data Layer</a:t>
            </a:r>
          </a:p>
        </p:txBody>
      </p:sp>
      <p:sp>
        <p:nvSpPr>
          <p:cNvPr id="110" name="Can 109"/>
          <p:cNvSpPr/>
          <p:nvPr/>
        </p:nvSpPr>
        <p:spPr>
          <a:xfrm>
            <a:off x="4227819" y="3545940"/>
            <a:ext cx="594429" cy="238970"/>
          </a:xfrm>
          <a:prstGeom prst="can">
            <a:avLst/>
          </a:prstGeom>
          <a:solidFill>
            <a:srgbClr val="00808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white"/>
                </a:solidFill>
                <a:latin typeface="Calibri"/>
              </a:rPr>
              <a:t>DB2</a:t>
            </a:r>
            <a:endParaRPr kumimoji="0" lang="en-US" sz="1200" b="0" i="0" u="none" strike="noStrike" kern="0" cap="none" spc="0" normalizeH="0" baseline="0" noProof="0" dirty="0">
              <a:ln>
                <a:noFill/>
              </a:ln>
              <a:solidFill>
                <a:prstClr val="white"/>
              </a:solidFill>
              <a:effectLst/>
              <a:uLnTx/>
              <a:uFillTx/>
              <a:latin typeface="Calibri"/>
            </a:endParaRPr>
          </a:p>
        </p:txBody>
      </p:sp>
      <p:sp>
        <p:nvSpPr>
          <p:cNvPr id="126" name="Can 125"/>
          <p:cNvSpPr/>
          <p:nvPr/>
        </p:nvSpPr>
        <p:spPr>
          <a:xfrm>
            <a:off x="5046088" y="3535360"/>
            <a:ext cx="594429" cy="238970"/>
          </a:xfrm>
          <a:prstGeom prst="can">
            <a:avLst/>
          </a:prstGeom>
          <a:solidFill>
            <a:srgbClr val="00808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rPr>
              <a:t>VSAM</a:t>
            </a:r>
          </a:p>
        </p:txBody>
      </p:sp>
      <p:sp>
        <p:nvSpPr>
          <p:cNvPr id="128" name="Can 127"/>
          <p:cNvSpPr/>
          <p:nvPr/>
        </p:nvSpPr>
        <p:spPr>
          <a:xfrm>
            <a:off x="5856165" y="3545940"/>
            <a:ext cx="594429" cy="238970"/>
          </a:xfrm>
          <a:prstGeom prst="can">
            <a:avLst/>
          </a:prstGeom>
          <a:solidFill>
            <a:srgbClr val="008080"/>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rPr>
              <a:t>IMS</a:t>
            </a:r>
          </a:p>
        </p:txBody>
      </p:sp>
      <p:cxnSp>
        <p:nvCxnSpPr>
          <p:cNvPr id="42" name="Straight Arrow Connector 41"/>
          <p:cNvCxnSpPr/>
          <p:nvPr/>
        </p:nvCxnSpPr>
        <p:spPr>
          <a:xfrm>
            <a:off x="5516713" y="2957508"/>
            <a:ext cx="0" cy="285329"/>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4660490" y="3372003"/>
            <a:ext cx="233588" cy="16335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5900564" y="3355914"/>
            <a:ext cx="262448" cy="20945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26" idx="1"/>
          </p:cNvCxnSpPr>
          <p:nvPr/>
        </p:nvCxnSpPr>
        <p:spPr>
          <a:xfrm flipH="1">
            <a:off x="5343303" y="3351507"/>
            <a:ext cx="660" cy="18385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4" name="Flowchart: Connector 83">
            <a:extLst>
              <a:ext uri="{FF2B5EF4-FFF2-40B4-BE49-F238E27FC236}">
                <a16:creationId xmlns:a16="http://schemas.microsoft.com/office/drawing/2014/main" id="{2718237C-7D68-431A-80F5-7E237EBC7857}"/>
              </a:ext>
            </a:extLst>
          </p:cNvPr>
          <p:cNvSpPr/>
          <p:nvPr/>
        </p:nvSpPr>
        <p:spPr>
          <a:xfrm>
            <a:off x="149003" y="94101"/>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Tree>
    <p:extLst>
      <p:ext uri="{BB962C8B-B14F-4D97-AF65-F5344CB8AC3E}">
        <p14:creationId xmlns:p14="http://schemas.microsoft.com/office/powerpoint/2010/main" val="17673489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0891" y="510047"/>
            <a:ext cx="5010035" cy="3321749"/>
          </a:xfrm>
          <a:prstGeom prst="rect">
            <a:avLst/>
          </a:prstGeom>
          <a:solidFill>
            <a:srgbClr val="BCE6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7" name="Rectangle 6"/>
          <p:cNvSpPr/>
          <p:nvPr/>
        </p:nvSpPr>
        <p:spPr>
          <a:xfrm>
            <a:off x="2036861" y="797229"/>
            <a:ext cx="4695498" cy="2307652"/>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CustomShape 3"/>
          <p:cNvSpPr/>
          <p:nvPr/>
        </p:nvSpPr>
        <p:spPr>
          <a:xfrm>
            <a:off x="3168129" y="1019070"/>
            <a:ext cx="2281954" cy="663043"/>
          </a:xfrm>
          <a:prstGeom prst="rect">
            <a:avLst/>
          </a:prstGeom>
          <a:solidFill>
            <a:srgbClr val="FFC0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35" name="TextBox 134"/>
          <p:cNvSpPr txBox="1"/>
          <p:nvPr/>
        </p:nvSpPr>
        <p:spPr>
          <a:xfrm>
            <a:off x="3765298" y="1016191"/>
            <a:ext cx="1169360" cy="276999"/>
          </a:xfrm>
          <a:prstGeom prst="rect">
            <a:avLst/>
          </a:prstGeom>
          <a:noFill/>
        </p:spPr>
        <p:txBody>
          <a:bodyPr wrap="square" rtlCol="0">
            <a:spAutoFit/>
          </a:bodyPr>
          <a:lstStyle/>
          <a:p>
            <a:pPr defTabSz="685800"/>
            <a:r>
              <a:rPr lang="en-US" sz="1200" b="1" dirty="0">
                <a:solidFill>
                  <a:prstClr val="black"/>
                </a:solidFill>
              </a:rPr>
              <a:t>Spark Master</a:t>
            </a:r>
          </a:p>
        </p:txBody>
      </p:sp>
      <p:sp>
        <p:nvSpPr>
          <p:cNvPr id="65" name="CustomShape 3"/>
          <p:cNvSpPr/>
          <p:nvPr/>
        </p:nvSpPr>
        <p:spPr>
          <a:xfrm>
            <a:off x="3625982" y="1852248"/>
            <a:ext cx="1342666" cy="399730"/>
          </a:xfrm>
          <a:prstGeom prst="rect">
            <a:avLst/>
          </a:prstGeom>
          <a:solidFill>
            <a:srgbClr val="FFC0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36" name="TextBox 135"/>
          <p:cNvSpPr txBox="1"/>
          <p:nvPr/>
        </p:nvSpPr>
        <p:spPr>
          <a:xfrm>
            <a:off x="3967091" y="1877309"/>
            <a:ext cx="579199" cy="276999"/>
          </a:xfrm>
          <a:prstGeom prst="rect">
            <a:avLst/>
          </a:prstGeom>
          <a:noFill/>
        </p:spPr>
        <p:txBody>
          <a:bodyPr wrap="none" rtlCol="0">
            <a:spAutoFit/>
          </a:bodyPr>
          <a:lstStyle/>
          <a:p>
            <a:pPr defTabSz="685800"/>
            <a:r>
              <a:rPr lang="en-US" sz="1200" dirty="0">
                <a:solidFill>
                  <a:prstClr val="black"/>
                </a:solidFill>
              </a:rPr>
              <a:t>Worker</a:t>
            </a:r>
          </a:p>
        </p:txBody>
      </p:sp>
      <p:sp>
        <p:nvSpPr>
          <p:cNvPr id="5" name="TextBox 4"/>
          <p:cNvSpPr txBox="1"/>
          <p:nvPr/>
        </p:nvSpPr>
        <p:spPr>
          <a:xfrm>
            <a:off x="6260038" y="469178"/>
            <a:ext cx="569387" cy="300082"/>
          </a:xfrm>
          <a:prstGeom prst="rect">
            <a:avLst/>
          </a:prstGeom>
          <a:noFill/>
        </p:spPr>
        <p:txBody>
          <a:bodyPr wrap="none" rtlCol="0">
            <a:spAutoFit/>
          </a:bodyPr>
          <a:lstStyle/>
          <a:p>
            <a:pPr defTabSz="685800"/>
            <a:r>
              <a:rPr lang="en-US" sz="1350" b="1" dirty="0">
                <a:solidFill>
                  <a:prstClr val="black"/>
                </a:solidFill>
              </a:rPr>
              <a:t>z/OS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7170" y="1206694"/>
            <a:ext cx="525615" cy="279582"/>
          </a:xfrm>
          <a:prstGeom prst="rect">
            <a:avLst/>
          </a:prstGeom>
        </p:spPr>
      </p:pic>
      <p:pic>
        <p:nvPicPr>
          <p:cNvPr id="140" name="Picture 139"/>
          <p:cNvPicPr>
            <a:picLocks noChangeAspect="1"/>
          </p:cNvPicPr>
          <p:nvPr/>
        </p:nvPicPr>
        <p:blipFill>
          <a:blip r:embed="rId4"/>
          <a:stretch>
            <a:fillRect/>
          </a:stretch>
        </p:blipFill>
        <p:spPr>
          <a:xfrm>
            <a:off x="1044580" y="707901"/>
            <a:ext cx="495637" cy="468638"/>
          </a:xfrm>
          <a:prstGeom prst="rect">
            <a:avLst/>
          </a:prstGeom>
        </p:spPr>
      </p:pic>
      <p:sp>
        <p:nvSpPr>
          <p:cNvPr id="89" name="TextBox 88"/>
          <p:cNvSpPr txBox="1"/>
          <p:nvPr/>
        </p:nvSpPr>
        <p:spPr>
          <a:xfrm>
            <a:off x="78092" y="3894441"/>
            <a:ext cx="9143217" cy="646331"/>
          </a:xfrm>
          <a:prstGeom prst="rect">
            <a:avLst/>
          </a:prstGeom>
          <a:noFill/>
        </p:spPr>
        <p:txBody>
          <a:bodyPr wrap="square" rtlCol="0">
            <a:spAutoFit/>
          </a:bodyPr>
          <a:lstStyle/>
          <a:p>
            <a:pPr marL="285750" indent="-285750" defTabSz="685800">
              <a:buFont typeface="Wingdings" panose="05000000000000000000" pitchFamily="2" charset="2"/>
              <a:buChar char="Ø"/>
            </a:pPr>
            <a:r>
              <a:rPr lang="en-US" sz="1200" b="1" dirty="0">
                <a:solidFill>
                  <a:prstClr val="black"/>
                </a:solidFill>
              </a:rPr>
              <a:t>Differentiate </a:t>
            </a:r>
            <a:r>
              <a:rPr lang="en-US" sz="1200" dirty="0">
                <a:solidFill>
                  <a:prstClr val="black"/>
                </a:solidFill>
              </a:rPr>
              <a:t>Spark Users based on </a:t>
            </a:r>
            <a:r>
              <a:rPr lang="en-US" sz="1200" b="1" dirty="0">
                <a:solidFill>
                  <a:prstClr val="black"/>
                </a:solidFill>
              </a:rPr>
              <a:t>business priority – </a:t>
            </a:r>
            <a:r>
              <a:rPr lang="en-US" sz="1200" dirty="0" err="1">
                <a:solidFill>
                  <a:prstClr val="black"/>
                </a:solidFill>
              </a:rPr>
              <a:t>cpu</a:t>
            </a:r>
            <a:r>
              <a:rPr lang="en-US" sz="1200" dirty="0">
                <a:solidFill>
                  <a:prstClr val="black"/>
                </a:solidFill>
              </a:rPr>
              <a:t> &amp; memory resource automatically managed based on importance</a:t>
            </a:r>
          </a:p>
          <a:p>
            <a:pPr marL="285750" indent="-285750" defTabSz="685800">
              <a:buFont typeface="Wingdings" panose="05000000000000000000" pitchFamily="2" charset="2"/>
              <a:buChar char="Ø"/>
            </a:pPr>
            <a:r>
              <a:rPr lang="en-US" sz="1200" dirty="0">
                <a:solidFill>
                  <a:prstClr val="black"/>
                </a:solidFill>
              </a:rPr>
              <a:t>Manage with response time or throughput </a:t>
            </a:r>
            <a:r>
              <a:rPr lang="en-US" sz="1200" b="1" dirty="0">
                <a:solidFill>
                  <a:prstClr val="black"/>
                </a:solidFill>
              </a:rPr>
              <a:t>goal oriented workload &amp; resource management</a:t>
            </a:r>
          </a:p>
          <a:p>
            <a:pPr marL="285750" indent="-285750" defTabSz="685800">
              <a:buFont typeface="Wingdings" panose="05000000000000000000" pitchFamily="2" charset="2"/>
              <a:buChar char="Ø"/>
            </a:pPr>
            <a:r>
              <a:rPr lang="en-US" sz="1200" b="1" dirty="0">
                <a:solidFill>
                  <a:prstClr val="black"/>
                </a:solidFill>
              </a:rPr>
              <a:t>Integrate</a:t>
            </a:r>
            <a:r>
              <a:rPr lang="en-US" sz="1200" dirty="0">
                <a:solidFill>
                  <a:prstClr val="black"/>
                </a:solidFill>
              </a:rPr>
              <a:t> with z/OS system definitions for service classes </a:t>
            </a:r>
          </a:p>
        </p:txBody>
      </p:sp>
      <p:sp>
        <p:nvSpPr>
          <p:cNvPr id="103" name="TextBox 102"/>
          <p:cNvSpPr txBox="1"/>
          <p:nvPr/>
        </p:nvSpPr>
        <p:spPr>
          <a:xfrm>
            <a:off x="5709197" y="894234"/>
            <a:ext cx="2134839" cy="276999"/>
          </a:xfrm>
          <a:prstGeom prst="rect">
            <a:avLst/>
          </a:prstGeom>
          <a:noFill/>
        </p:spPr>
        <p:txBody>
          <a:bodyPr wrap="square" rtlCol="0">
            <a:spAutoFit/>
          </a:bodyPr>
          <a:lstStyle/>
          <a:p>
            <a:pPr defTabSz="685800"/>
            <a:r>
              <a:rPr lang="en-US" sz="1200" dirty="0">
                <a:solidFill>
                  <a:prstClr val="black"/>
                </a:solidFill>
              </a:rPr>
              <a:t>Spark-submit interaction</a:t>
            </a:r>
          </a:p>
        </p:txBody>
      </p:sp>
      <p:sp>
        <p:nvSpPr>
          <p:cNvPr id="70" name="CustomShape 31"/>
          <p:cNvSpPr/>
          <p:nvPr/>
        </p:nvSpPr>
        <p:spPr>
          <a:xfrm>
            <a:off x="2270616" y="2424210"/>
            <a:ext cx="1031966" cy="432319"/>
          </a:xfrm>
          <a:prstGeom prst="rect">
            <a:avLst/>
          </a:prstGeom>
          <a:solidFill>
            <a:srgbClr val="0070C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67" name="CustomShape 31"/>
          <p:cNvSpPr/>
          <p:nvPr/>
        </p:nvSpPr>
        <p:spPr>
          <a:xfrm>
            <a:off x="2376965" y="2532922"/>
            <a:ext cx="1001557" cy="432319"/>
          </a:xfrm>
          <a:prstGeom prst="rect">
            <a:avLst/>
          </a:prstGeom>
          <a:solidFill>
            <a:srgbClr val="0070C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71" name="TextBox 70"/>
          <p:cNvSpPr txBox="1"/>
          <p:nvPr/>
        </p:nvSpPr>
        <p:spPr>
          <a:xfrm>
            <a:off x="2392441" y="2562539"/>
            <a:ext cx="970568" cy="400110"/>
          </a:xfrm>
          <a:prstGeom prst="rect">
            <a:avLst/>
          </a:prstGeom>
          <a:noFill/>
        </p:spPr>
        <p:txBody>
          <a:bodyPr wrap="square" rtlCol="0">
            <a:spAutoFit/>
          </a:bodyPr>
          <a:lstStyle/>
          <a:p>
            <a:pPr defTabSz="685800"/>
            <a:r>
              <a:rPr lang="en-US" sz="1000" dirty="0">
                <a:solidFill>
                  <a:prstClr val="black"/>
                </a:solidFill>
              </a:rPr>
              <a:t>Executors for Bob</a:t>
            </a:r>
          </a:p>
        </p:txBody>
      </p:sp>
      <p:cxnSp>
        <p:nvCxnSpPr>
          <p:cNvPr id="108" name="Elbow Connector 71"/>
          <p:cNvCxnSpPr/>
          <p:nvPr/>
        </p:nvCxnSpPr>
        <p:spPr>
          <a:xfrm flipH="1">
            <a:off x="5500771" y="1193641"/>
            <a:ext cx="2077518" cy="0"/>
          </a:xfrm>
          <a:prstGeom prst="straightConnector1">
            <a:avLst/>
          </a:prstGeom>
          <a:ln w="28575">
            <a:prstDash val="dash"/>
            <a:tailEnd type="triangle"/>
          </a:ln>
        </p:spPr>
        <p:style>
          <a:lnRef idx="3">
            <a:schemeClr val="accent4"/>
          </a:lnRef>
          <a:fillRef idx="0">
            <a:schemeClr val="accent4"/>
          </a:fillRef>
          <a:effectRef idx="2">
            <a:schemeClr val="accent4"/>
          </a:effectRef>
          <a:fontRef idx="minor">
            <a:schemeClr val="tx1"/>
          </a:fontRef>
        </p:style>
      </p:cxnSp>
      <p:cxnSp>
        <p:nvCxnSpPr>
          <p:cNvPr id="46" name="Elbow Connector 45"/>
          <p:cNvCxnSpPr>
            <a:endCxn id="65" idx="1"/>
          </p:cNvCxnSpPr>
          <p:nvPr/>
        </p:nvCxnSpPr>
        <p:spPr>
          <a:xfrm flipV="1">
            <a:off x="2571362" y="2052113"/>
            <a:ext cx="1054620" cy="343185"/>
          </a:xfrm>
          <a:prstGeom prst="bentConnector3">
            <a:avLst>
              <a:gd name="adj1" fmla="val -1409"/>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80" name="Picture 79"/>
          <p:cNvPicPr>
            <a:picLocks noChangeAspect="1"/>
          </p:cNvPicPr>
          <p:nvPr/>
        </p:nvPicPr>
        <p:blipFill>
          <a:blip r:embed="rId5"/>
          <a:stretch>
            <a:fillRect/>
          </a:stretch>
        </p:blipFill>
        <p:spPr>
          <a:xfrm>
            <a:off x="7586021" y="709923"/>
            <a:ext cx="308766" cy="408551"/>
          </a:xfrm>
          <a:prstGeom prst="rect">
            <a:avLst/>
          </a:prstGeom>
        </p:spPr>
      </p:pic>
      <p:sp>
        <p:nvSpPr>
          <p:cNvPr id="72" name="TextBox 71"/>
          <p:cNvSpPr txBox="1"/>
          <p:nvPr/>
        </p:nvSpPr>
        <p:spPr>
          <a:xfrm>
            <a:off x="7993147" y="624502"/>
            <a:ext cx="1138297" cy="1015663"/>
          </a:xfrm>
          <a:prstGeom prst="rect">
            <a:avLst/>
          </a:prstGeom>
          <a:noFill/>
        </p:spPr>
        <p:txBody>
          <a:bodyPr wrap="square" rtlCol="0">
            <a:spAutoFit/>
          </a:bodyPr>
          <a:lstStyle/>
          <a:p>
            <a:pPr defTabSz="685800"/>
            <a:r>
              <a:rPr lang="en-US" sz="1200" b="1" dirty="0">
                <a:solidFill>
                  <a:prstClr val="black"/>
                </a:solidFill>
              </a:rPr>
              <a:t>Jill </a:t>
            </a:r>
          </a:p>
          <a:p>
            <a:pPr marL="171450" indent="-171450" defTabSz="685800">
              <a:buFont typeface="Arial" panose="020B0604020202020204" pitchFamily="34" charset="0"/>
              <a:buChar char="•"/>
            </a:pPr>
            <a:r>
              <a:rPr lang="en-US" sz="1200" dirty="0">
                <a:solidFill>
                  <a:prstClr val="black"/>
                </a:solidFill>
              </a:rPr>
              <a:t>Unix Shell Interface</a:t>
            </a:r>
          </a:p>
          <a:p>
            <a:pPr marL="171450" indent="-171450" defTabSz="685800">
              <a:buFont typeface="Arial" panose="020B0604020202020204" pitchFamily="34" charset="0"/>
              <a:buChar char="•"/>
            </a:pPr>
            <a:r>
              <a:rPr lang="en-US" sz="1200" dirty="0">
                <a:solidFill>
                  <a:prstClr val="black"/>
                </a:solidFill>
              </a:rPr>
              <a:t>Medium Priority</a:t>
            </a:r>
          </a:p>
        </p:txBody>
      </p:sp>
      <p:sp>
        <p:nvSpPr>
          <p:cNvPr id="86" name="CustomShape 31"/>
          <p:cNvSpPr/>
          <p:nvPr/>
        </p:nvSpPr>
        <p:spPr>
          <a:xfrm>
            <a:off x="3857011" y="2395986"/>
            <a:ext cx="1031966" cy="432319"/>
          </a:xfrm>
          <a:prstGeom prst="rect">
            <a:avLst/>
          </a:prstGeom>
          <a:solidFill>
            <a:schemeClr val="bg1">
              <a:lumMod val="75000"/>
            </a:schemeClr>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95" name="CustomShape 31"/>
          <p:cNvSpPr/>
          <p:nvPr/>
        </p:nvSpPr>
        <p:spPr>
          <a:xfrm>
            <a:off x="3963360" y="2504698"/>
            <a:ext cx="1001557" cy="432319"/>
          </a:xfrm>
          <a:prstGeom prst="rect">
            <a:avLst/>
          </a:prstGeom>
          <a:solidFill>
            <a:schemeClr val="bg1">
              <a:lumMod val="75000"/>
            </a:schemeClr>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96" name="TextBox 95"/>
          <p:cNvSpPr txBox="1"/>
          <p:nvPr/>
        </p:nvSpPr>
        <p:spPr>
          <a:xfrm>
            <a:off x="4009825" y="2544281"/>
            <a:ext cx="970568" cy="400110"/>
          </a:xfrm>
          <a:prstGeom prst="rect">
            <a:avLst/>
          </a:prstGeom>
          <a:noFill/>
        </p:spPr>
        <p:txBody>
          <a:bodyPr wrap="square" rtlCol="0">
            <a:spAutoFit/>
          </a:bodyPr>
          <a:lstStyle/>
          <a:p>
            <a:pPr defTabSz="685800"/>
            <a:r>
              <a:rPr lang="en-US" sz="1000" dirty="0">
                <a:solidFill>
                  <a:prstClr val="black"/>
                </a:solidFill>
              </a:rPr>
              <a:t>Executors for Zach</a:t>
            </a:r>
          </a:p>
        </p:txBody>
      </p:sp>
      <p:sp>
        <p:nvSpPr>
          <p:cNvPr id="98" name="CustomShape 31"/>
          <p:cNvSpPr/>
          <p:nvPr/>
        </p:nvSpPr>
        <p:spPr>
          <a:xfrm>
            <a:off x="5394421" y="2369094"/>
            <a:ext cx="1031966" cy="432319"/>
          </a:xfrm>
          <a:prstGeom prst="rect">
            <a:avLst/>
          </a:prstGeom>
          <a:solidFill>
            <a:srgbClr val="FFFF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04" name="CustomShape 31"/>
          <p:cNvSpPr/>
          <p:nvPr/>
        </p:nvSpPr>
        <p:spPr>
          <a:xfrm>
            <a:off x="5500770" y="2477806"/>
            <a:ext cx="1001557" cy="432319"/>
          </a:xfrm>
          <a:prstGeom prst="rect">
            <a:avLst/>
          </a:prstGeom>
          <a:solidFill>
            <a:srgbClr val="FFFF00"/>
          </a:solidFill>
          <a:ln w="38160">
            <a:solidFill>
              <a:srgbClr val="000000"/>
            </a:solidFill>
            <a:round/>
          </a:ln>
        </p:spPr>
        <p:txBody>
          <a:bodyPr wrap="none" lIns="67500" tIns="33750" rIns="67500" bIns="33750" anchor="ctr"/>
          <a:lstStyle/>
          <a:p>
            <a:pPr algn="ctr" defTabSz="685800"/>
            <a:endParaRPr sz="1350" dirty="0">
              <a:solidFill>
                <a:prstClr val="black"/>
              </a:solidFill>
            </a:endParaRPr>
          </a:p>
        </p:txBody>
      </p:sp>
      <p:sp>
        <p:nvSpPr>
          <p:cNvPr id="110" name="TextBox 109"/>
          <p:cNvSpPr txBox="1"/>
          <p:nvPr/>
        </p:nvSpPr>
        <p:spPr>
          <a:xfrm>
            <a:off x="5516246" y="2507423"/>
            <a:ext cx="970568" cy="400110"/>
          </a:xfrm>
          <a:prstGeom prst="rect">
            <a:avLst/>
          </a:prstGeom>
          <a:noFill/>
        </p:spPr>
        <p:txBody>
          <a:bodyPr wrap="square" rtlCol="0">
            <a:spAutoFit/>
          </a:bodyPr>
          <a:lstStyle/>
          <a:p>
            <a:pPr defTabSz="685800"/>
            <a:r>
              <a:rPr lang="en-US" sz="1000" dirty="0">
                <a:solidFill>
                  <a:prstClr val="black"/>
                </a:solidFill>
              </a:rPr>
              <a:t>Executors for Jill</a:t>
            </a:r>
          </a:p>
        </p:txBody>
      </p:sp>
      <p:sp>
        <p:nvSpPr>
          <p:cNvPr id="111" name="TextBox 110"/>
          <p:cNvSpPr txBox="1"/>
          <p:nvPr/>
        </p:nvSpPr>
        <p:spPr>
          <a:xfrm>
            <a:off x="109892" y="585304"/>
            <a:ext cx="1138297" cy="1015663"/>
          </a:xfrm>
          <a:prstGeom prst="rect">
            <a:avLst/>
          </a:prstGeom>
          <a:noFill/>
        </p:spPr>
        <p:txBody>
          <a:bodyPr wrap="square" rtlCol="0">
            <a:spAutoFit/>
          </a:bodyPr>
          <a:lstStyle/>
          <a:p>
            <a:pPr defTabSz="685800"/>
            <a:r>
              <a:rPr lang="en-US" sz="1200" b="1" dirty="0"/>
              <a:t>Bob</a:t>
            </a:r>
          </a:p>
          <a:p>
            <a:pPr marL="171450" indent="-171450" defTabSz="685800">
              <a:buFont typeface="Arial" panose="020B0604020202020204" pitchFamily="34" charset="0"/>
              <a:buChar char="•"/>
            </a:pPr>
            <a:r>
              <a:rPr lang="en-US" sz="1200" dirty="0" err="1">
                <a:solidFill>
                  <a:prstClr val="black"/>
                </a:solidFill>
              </a:rPr>
              <a:t>Jupyter</a:t>
            </a:r>
            <a:r>
              <a:rPr lang="en-US" sz="1200" dirty="0">
                <a:solidFill>
                  <a:prstClr val="black"/>
                </a:solidFill>
              </a:rPr>
              <a:t> Interface</a:t>
            </a:r>
          </a:p>
          <a:p>
            <a:pPr marL="171450" indent="-171450" defTabSz="685800">
              <a:buFont typeface="Arial" panose="020B0604020202020204" pitchFamily="34" charset="0"/>
              <a:buChar char="•"/>
            </a:pPr>
            <a:r>
              <a:rPr lang="en-US" sz="1200" dirty="0">
                <a:solidFill>
                  <a:prstClr val="black"/>
                </a:solidFill>
              </a:rPr>
              <a:t>High Priority</a:t>
            </a:r>
          </a:p>
        </p:txBody>
      </p:sp>
      <p:pic>
        <p:nvPicPr>
          <p:cNvPr id="113" name="Picture 112"/>
          <p:cNvPicPr>
            <a:picLocks noChangeAspect="1"/>
          </p:cNvPicPr>
          <p:nvPr/>
        </p:nvPicPr>
        <p:blipFill>
          <a:blip r:embed="rId6"/>
          <a:stretch>
            <a:fillRect/>
          </a:stretch>
        </p:blipFill>
        <p:spPr>
          <a:xfrm>
            <a:off x="1130653" y="2006508"/>
            <a:ext cx="406251" cy="411946"/>
          </a:xfrm>
          <a:prstGeom prst="rect">
            <a:avLst/>
          </a:prstGeom>
        </p:spPr>
      </p:pic>
      <p:sp>
        <p:nvSpPr>
          <p:cNvPr id="114" name="TextBox 113"/>
          <p:cNvSpPr txBox="1"/>
          <p:nvPr/>
        </p:nvSpPr>
        <p:spPr>
          <a:xfrm>
            <a:off x="118513" y="2054708"/>
            <a:ext cx="1138297" cy="1015663"/>
          </a:xfrm>
          <a:prstGeom prst="rect">
            <a:avLst/>
          </a:prstGeom>
          <a:noFill/>
        </p:spPr>
        <p:txBody>
          <a:bodyPr wrap="square" rtlCol="0">
            <a:spAutoFit/>
          </a:bodyPr>
          <a:lstStyle/>
          <a:p>
            <a:pPr defTabSz="685800"/>
            <a:r>
              <a:rPr lang="en-US" sz="1200" b="1" dirty="0">
                <a:solidFill>
                  <a:prstClr val="black"/>
                </a:solidFill>
              </a:rPr>
              <a:t>Zach</a:t>
            </a:r>
          </a:p>
          <a:p>
            <a:pPr marL="171450" indent="-171450" defTabSz="685800">
              <a:buFont typeface="Arial" panose="020B0604020202020204" pitchFamily="34" charset="0"/>
              <a:buChar char="•"/>
            </a:pPr>
            <a:r>
              <a:rPr lang="en-US" sz="1200" dirty="0" err="1">
                <a:solidFill>
                  <a:prstClr val="black"/>
                </a:solidFill>
              </a:rPr>
              <a:t>Jupyter</a:t>
            </a:r>
            <a:r>
              <a:rPr lang="en-US" sz="1200" dirty="0">
                <a:solidFill>
                  <a:prstClr val="black"/>
                </a:solidFill>
              </a:rPr>
              <a:t> Interface</a:t>
            </a:r>
          </a:p>
          <a:p>
            <a:pPr marL="171450" indent="-171450" defTabSz="685800">
              <a:buFont typeface="Arial" panose="020B0604020202020204" pitchFamily="34" charset="0"/>
              <a:buChar char="•"/>
            </a:pPr>
            <a:r>
              <a:rPr lang="en-US" sz="1200" dirty="0">
                <a:solidFill>
                  <a:prstClr val="black"/>
                </a:solidFill>
              </a:rPr>
              <a:t>Low Priority</a:t>
            </a:r>
          </a:p>
        </p:txBody>
      </p:sp>
      <p:cxnSp>
        <p:nvCxnSpPr>
          <p:cNvPr id="116" name="Elbow Connector 115"/>
          <p:cNvCxnSpPr/>
          <p:nvPr/>
        </p:nvCxnSpPr>
        <p:spPr>
          <a:xfrm flipV="1">
            <a:off x="1504000" y="1598189"/>
            <a:ext cx="1664129" cy="533591"/>
          </a:xfrm>
          <a:prstGeom prst="bentConnector3">
            <a:avLst>
              <a:gd name="adj1" fmla="val 50000"/>
            </a:avLst>
          </a:prstGeom>
          <a:ln w="28575">
            <a:solidFill>
              <a:schemeClr val="accent4"/>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4" name="Elbow Connector 123"/>
          <p:cNvCxnSpPr>
            <a:endCxn id="87" idx="1"/>
          </p:cNvCxnSpPr>
          <p:nvPr/>
        </p:nvCxnSpPr>
        <p:spPr>
          <a:xfrm>
            <a:off x="1527657" y="1019071"/>
            <a:ext cx="1640472" cy="331521"/>
          </a:xfrm>
          <a:prstGeom prst="bentConnector3">
            <a:avLst>
              <a:gd name="adj1" fmla="val 50000"/>
            </a:avLst>
          </a:prstGeom>
          <a:ln w="28575">
            <a:solidFill>
              <a:schemeClr val="accent4"/>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5" name="Elbow Connector 124"/>
          <p:cNvCxnSpPr>
            <a:endCxn id="65" idx="3"/>
          </p:cNvCxnSpPr>
          <p:nvPr/>
        </p:nvCxnSpPr>
        <p:spPr>
          <a:xfrm rot="10800000">
            <a:off x="4968648" y="2052113"/>
            <a:ext cx="907264" cy="281146"/>
          </a:xfrm>
          <a:prstGeom prst="bentConnector3">
            <a:avLst>
              <a:gd name="adj1" fmla="val -393"/>
            </a:avLst>
          </a:prstGeom>
          <a:ln w="2857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Elbow Connector 71"/>
          <p:cNvCxnSpPr/>
          <p:nvPr/>
        </p:nvCxnSpPr>
        <p:spPr>
          <a:xfrm flipV="1">
            <a:off x="4372994" y="2196014"/>
            <a:ext cx="7481" cy="26420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7" name="TextBox 126"/>
          <p:cNvSpPr txBox="1"/>
          <p:nvPr/>
        </p:nvSpPr>
        <p:spPr>
          <a:xfrm rot="16200000">
            <a:off x="868362" y="1373835"/>
            <a:ext cx="1763158" cy="307777"/>
          </a:xfrm>
          <a:prstGeom prst="rect">
            <a:avLst/>
          </a:prstGeom>
          <a:noFill/>
        </p:spPr>
        <p:txBody>
          <a:bodyPr wrap="square" rtlCol="0">
            <a:spAutoFit/>
          </a:bodyPr>
          <a:lstStyle/>
          <a:p>
            <a:pPr defTabSz="685800"/>
            <a:r>
              <a:rPr lang="en-US" sz="1400" dirty="0" err="1">
                <a:solidFill>
                  <a:prstClr val="black"/>
                </a:solidFill>
              </a:rPr>
              <a:t>Jupyter</a:t>
            </a:r>
            <a:r>
              <a:rPr lang="en-US" sz="1400" dirty="0">
                <a:solidFill>
                  <a:prstClr val="black"/>
                </a:solidFill>
              </a:rPr>
              <a:t> Interaction</a:t>
            </a:r>
          </a:p>
        </p:txBody>
      </p:sp>
      <p:cxnSp>
        <p:nvCxnSpPr>
          <p:cNvPr id="128" name="Elbow Connector 71"/>
          <p:cNvCxnSpPr/>
          <p:nvPr/>
        </p:nvCxnSpPr>
        <p:spPr>
          <a:xfrm flipV="1">
            <a:off x="4365513" y="1614862"/>
            <a:ext cx="7481" cy="264205"/>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9" name="CustomShape 31"/>
          <p:cNvSpPr/>
          <p:nvPr/>
        </p:nvSpPr>
        <p:spPr>
          <a:xfrm>
            <a:off x="2147681" y="3182185"/>
            <a:ext cx="2281742" cy="225625"/>
          </a:xfrm>
          <a:prstGeom prst="rect">
            <a:avLst/>
          </a:prstGeom>
          <a:solidFill>
            <a:srgbClr val="0070C0"/>
          </a:solidFill>
          <a:ln w="38160">
            <a:solidFill>
              <a:srgbClr val="000000"/>
            </a:solidFill>
            <a:round/>
          </a:ln>
        </p:spPr>
        <p:txBody>
          <a:bodyPr wrap="none" lIns="67500" tIns="33750" rIns="67500" bIns="33750" anchor="ctr"/>
          <a:lstStyle/>
          <a:p>
            <a:pPr algn="ctr" defTabSz="685800"/>
            <a:r>
              <a:rPr lang="en-US" sz="1200" b="1" dirty="0">
                <a:solidFill>
                  <a:prstClr val="black"/>
                </a:solidFill>
              </a:rPr>
              <a:t>Service Class= </a:t>
            </a:r>
            <a:r>
              <a:rPr lang="en-US" sz="1200" b="1" dirty="0" err="1">
                <a:solidFill>
                  <a:prstClr val="black"/>
                </a:solidFill>
              </a:rPr>
              <a:t>SparkHigh</a:t>
            </a:r>
            <a:endParaRPr sz="1200" b="1" dirty="0">
              <a:solidFill>
                <a:prstClr val="black"/>
              </a:solidFill>
            </a:endParaRPr>
          </a:p>
        </p:txBody>
      </p:sp>
      <p:sp>
        <p:nvSpPr>
          <p:cNvPr id="131" name="CustomShape 31"/>
          <p:cNvSpPr/>
          <p:nvPr/>
        </p:nvSpPr>
        <p:spPr>
          <a:xfrm>
            <a:off x="4581823" y="3188243"/>
            <a:ext cx="2281742" cy="225625"/>
          </a:xfrm>
          <a:prstGeom prst="rect">
            <a:avLst/>
          </a:prstGeom>
          <a:solidFill>
            <a:srgbClr val="FFFF00"/>
          </a:solidFill>
          <a:ln w="38160">
            <a:solidFill>
              <a:srgbClr val="000000"/>
            </a:solidFill>
            <a:round/>
          </a:ln>
        </p:spPr>
        <p:txBody>
          <a:bodyPr wrap="none" lIns="67500" tIns="33750" rIns="67500" bIns="33750" anchor="ctr"/>
          <a:lstStyle/>
          <a:p>
            <a:pPr algn="ctr" defTabSz="685800"/>
            <a:r>
              <a:rPr lang="en-US" sz="1200" b="1" dirty="0">
                <a:solidFill>
                  <a:prstClr val="black"/>
                </a:solidFill>
              </a:rPr>
              <a:t>Service Class= </a:t>
            </a:r>
            <a:r>
              <a:rPr lang="en-US" sz="1200" b="1" dirty="0" err="1">
                <a:solidFill>
                  <a:prstClr val="black"/>
                </a:solidFill>
              </a:rPr>
              <a:t>SparkMed</a:t>
            </a:r>
            <a:endParaRPr sz="1200" b="1" dirty="0">
              <a:solidFill>
                <a:prstClr val="black"/>
              </a:solidFill>
            </a:endParaRPr>
          </a:p>
        </p:txBody>
      </p:sp>
      <p:sp>
        <p:nvSpPr>
          <p:cNvPr id="132" name="CustomShape 31"/>
          <p:cNvSpPr/>
          <p:nvPr/>
        </p:nvSpPr>
        <p:spPr>
          <a:xfrm>
            <a:off x="2144166" y="3507815"/>
            <a:ext cx="2281742" cy="225625"/>
          </a:xfrm>
          <a:prstGeom prst="rect">
            <a:avLst/>
          </a:prstGeom>
          <a:solidFill>
            <a:schemeClr val="bg1">
              <a:lumMod val="75000"/>
            </a:schemeClr>
          </a:solidFill>
          <a:ln w="38160">
            <a:solidFill>
              <a:srgbClr val="000000"/>
            </a:solidFill>
            <a:round/>
          </a:ln>
        </p:spPr>
        <p:txBody>
          <a:bodyPr wrap="none" lIns="67500" tIns="33750" rIns="67500" bIns="33750" anchor="ctr"/>
          <a:lstStyle/>
          <a:p>
            <a:pPr algn="ctr" defTabSz="685800"/>
            <a:r>
              <a:rPr lang="en-US" sz="1200" b="1" dirty="0">
                <a:solidFill>
                  <a:prstClr val="black"/>
                </a:solidFill>
              </a:rPr>
              <a:t>Service Class= </a:t>
            </a:r>
            <a:r>
              <a:rPr lang="en-US" sz="1200" b="1" dirty="0" err="1">
                <a:solidFill>
                  <a:prstClr val="black"/>
                </a:solidFill>
              </a:rPr>
              <a:t>SparkLow</a:t>
            </a:r>
            <a:endParaRPr sz="1200" b="1" dirty="0">
              <a:solidFill>
                <a:prstClr val="black"/>
              </a:solidFill>
            </a:endParaRPr>
          </a:p>
        </p:txBody>
      </p:sp>
      <p:sp>
        <p:nvSpPr>
          <p:cNvPr id="137" name="CustomShape 31"/>
          <p:cNvSpPr/>
          <p:nvPr/>
        </p:nvSpPr>
        <p:spPr>
          <a:xfrm>
            <a:off x="4568326" y="3501293"/>
            <a:ext cx="2281742" cy="225625"/>
          </a:xfrm>
          <a:prstGeom prst="rect">
            <a:avLst/>
          </a:prstGeom>
          <a:solidFill>
            <a:srgbClr val="FFC000"/>
          </a:solidFill>
          <a:ln w="38160">
            <a:solidFill>
              <a:srgbClr val="000000"/>
            </a:solidFill>
            <a:round/>
          </a:ln>
        </p:spPr>
        <p:txBody>
          <a:bodyPr wrap="none" lIns="67500" tIns="33750" rIns="67500" bIns="33750" anchor="ctr"/>
          <a:lstStyle/>
          <a:p>
            <a:pPr algn="ctr" defTabSz="685800"/>
            <a:r>
              <a:rPr lang="en-US" sz="1200" b="1" dirty="0">
                <a:solidFill>
                  <a:prstClr val="black"/>
                </a:solidFill>
              </a:rPr>
              <a:t>Service Class= </a:t>
            </a:r>
            <a:r>
              <a:rPr lang="en-US" sz="1200" b="1" dirty="0" err="1">
                <a:solidFill>
                  <a:prstClr val="black"/>
                </a:solidFill>
              </a:rPr>
              <a:t>SparkMstr</a:t>
            </a:r>
            <a:endParaRPr sz="1200" b="1" dirty="0">
              <a:solidFill>
                <a:prstClr val="black"/>
              </a:solidFill>
            </a:endParaRPr>
          </a:p>
        </p:txBody>
      </p:sp>
      <p:sp>
        <p:nvSpPr>
          <p:cNvPr id="138" name="Right Brace 137"/>
          <p:cNvSpPr/>
          <p:nvPr/>
        </p:nvSpPr>
        <p:spPr>
          <a:xfrm>
            <a:off x="7079760" y="3188243"/>
            <a:ext cx="215188" cy="512340"/>
          </a:xfrm>
          <a:prstGeom prst="rightBrace">
            <a:avLst>
              <a:gd name="adj1" fmla="val 8333"/>
              <a:gd name="adj2" fmla="val 54151"/>
            </a:avLst>
          </a:prstGeom>
          <a:noFill/>
          <a:ln w="25400" cap="flat" cmpd="sng" algn="ctr">
            <a:solidFill>
              <a:srgbClr val="AB1A86"/>
            </a:solidFill>
            <a:prstDash val="solid"/>
            <a:miter lim="800000"/>
          </a:ln>
          <a:effectLst/>
        </p:spPr>
        <p:txBody>
          <a:bodyPr anchor="ctr"/>
          <a:lstStyle/>
          <a:p>
            <a:pPr marL="0" marR="0" lvl="0" indent="0" algn="ctr"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051A33"/>
              </a:solidFill>
              <a:effectLst/>
              <a:uLnTx/>
              <a:uFillTx/>
              <a:latin typeface="Calibri"/>
              <a:sym typeface="Helvetica Light"/>
            </a:endParaRPr>
          </a:p>
        </p:txBody>
      </p:sp>
      <p:sp>
        <p:nvSpPr>
          <p:cNvPr id="139" name="TextBox 138"/>
          <p:cNvSpPr txBox="1"/>
          <p:nvPr/>
        </p:nvSpPr>
        <p:spPr>
          <a:xfrm>
            <a:off x="7423998" y="3130811"/>
            <a:ext cx="1138297" cy="553998"/>
          </a:xfrm>
          <a:prstGeom prst="rect">
            <a:avLst/>
          </a:prstGeom>
          <a:noFill/>
        </p:spPr>
        <p:txBody>
          <a:bodyPr wrap="square" rtlCol="0">
            <a:spAutoFit/>
          </a:bodyPr>
          <a:lstStyle/>
          <a:p>
            <a:pPr defTabSz="685800"/>
            <a:r>
              <a:rPr lang="en-US" sz="1000" b="1" dirty="0">
                <a:solidFill>
                  <a:prstClr val="black"/>
                </a:solidFill>
              </a:rPr>
              <a:t>z/OS WLM Service Class Definitions</a:t>
            </a:r>
          </a:p>
        </p:txBody>
      </p:sp>
      <p:sp>
        <p:nvSpPr>
          <p:cNvPr id="42" name="Shape 117"/>
          <p:cNvSpPr txBox="1">
            <a:spLocks/>
          </p:cNvSpPr>
          <p:nvPr/>
        </p:nvSpPr>
        <p:spPr>
          <a:xfrm>
            <a:off x="687661" y="99999"/>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0000FF"/>
                </a:solidFill>
                <a:uFill>
                  <a:solidFill>
                    <a:srgbClr val="7889FB"/>
                  </a:solidFill>
                </a:uFill>
              </a:rPr>
              <a:t>Value: Enterprise Resource Management </a:t>
            </a:r>
            <a:r>
              <a:rPr lang="en-US" sz="1500" b="1" dirty="0">
                <a:solidFill>
                  <a:srgbClr val="0000FF"/>
                </a:solidFill>
                <a:uFill>
                  <a:solidFill>
                    <a:srgbClr val="7889FB"/>
                  </a:solidFill>
                </a:uFill>
                <a:sym typeface="Wingdings" panose="05000000000000000000" pitchFamily="2" charset="2"/>
              </a:rPr>
              <a:t> </a:t>
            </a:r>
            <a:r>
              <a:rPr lang="en-US" sz="1500" b="1" dirty="0">
                <a:solidFill>
                  <a:srgbClr val="0000FF"/>
                </a:solidFill>
                <a:uFill>
                  <a:solidFill>
                    <a:srgbClr val="7889FB"/>
                  </a:solidFill>
                </a:uFill>
              </a:rPr>
              <a:t>via Integration with z/OS WLM – Spark Example</a:t>
            </a:r>
            <a:endParaRPr lang="en-US" b="1" dirty="0">
              <a:solidFill>
                <a:srgbClr val="0000FF"/>
              </a:solidFill>
              <a:uFill>
                <a:solidFill>
                  <a:srgbClr val="7889FB"/>
                </a:solidFill>
              </a:uFill>
            </a:endParaRPr>
          </a:p>
        </p:txBody>
      </p:sp>
      <p:sp>
        <p:nvSpPr>
          <p:cNvPr id="43" name="Flowchart: Connector 42">
            <a:extLst>
              <a:ext uri="{FF2B5EF4-FFF2-40B4-BE49-F238E27FC236}">
                <a16:creationId xmlns:a16="http://schemas.microsoft.com/office/drawing/2014/main" id="{F0C03447-3AF7-4BE4-83FC-2297E974E210}"/>
              </a:ext>
            </a:extLst>
          </p:cNvPr>
          <p:cNvSpPr/>
          <p:nvPr/>
        </p:nvSpPr>
        <p:spPr>
          <a:xfrm>
            <a:off x="243202" y="213254"/>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p>
        </p:txBody>
      </p:sp>
    </p:spTree>
    <p:extLst>
      <p:ext uri="{BB962C8B-B14F-4D97-AF65-F5344CB8AC3E}">
        <p14:creationId xmlns:p14="http://schemas.microsoft.com/office/powerpoint/2010/main" val="28689211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17"/>
          <p:cNvSpPr txBox="1">
            <a:spLocks/>
          </p:cNvSpPr>
          <p:nvPr/>
        </p:nvSpPr>
        <p:spPr>
          <a:xfrm>
            <a:off x="503274" y="88528"/>
            <a:ext cx="8640726"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0000FF"/>
                </a:solidFill>
                <a:uFill>
                  <a:solidFill>
                    <a:srgbClr val="7889FB"/>
                  </a:solidFill>
                </a:uFill>
              </a:rPr>
              <a:t>Value: Simplification </a:t>
            </a:r>
            <a:r>
              <a:rPr lang="en-US" sz="1500" b="1" dirty="0">
                <a:solidFill>
                  <a:srgbClr val="0000FF"/>
                </a:solidFill>
                <a:uFill>
                  <a:solidFill>
                    <a:srgbClr val="7889FB"/>
                  </a:solidFill>
                </a:uFill>
                <a:sym typeface="Wingdings" panose="05000000000000000000" pitchFamily="2" charset="2"/>
              </a:rPr>
              <a:t> </a:t>
            </a:r>
            <a:r>
              <a:rPr lang="en-US" sz="1500" b="1" dirty="0">
                <a:solidFill>
                  <a:srgbClr val="0000FF"/>
                </a:solidFill>
                <a:uFill>
                  <a:solidFill>
                    <a:srgbClr val="7889FB"/>
                  </a:solidFill>
                </a:uFill>
              </a:rPr>
              <a:t>via Automated Discovery &amp; Configuration of Data assets for Analytics</a:t>
            </a:r>
            <a:endParaRPr lang="en-US" b="1" dirty="0">
              <a:solidFill>
                <a:srgbClr val="0000FF"/>
              </a:solidFill>
              <a:uFill>
                <a:solidFill>
                  <a:srgbClr val="7889FB"/>
                </a:solidFill>
              </a:uFill>
            </a:endParaRPr>
          </a:p>
        </p:txBody>
      </p:sp>
      <p:sp>
        <p:nvSpPr>
          <p:cNvPr id="5" name="Flowchart: Magnetic Disk 4"/>
          <p:cNvSpPr/>
          <p:nvPr/>
        </p:nvSpPr>
        <p:spPr>
          <a:xfrm>
            <a:off x="114707" y="759477"/>
            <a:ext cx="629186" cy="325582"/>
          </a:xfrm>
          <a:prstGeom prst="flowChartMagneticDisk">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2" name="Group 11"/>
          <p:cNvGrpSpPr/>
          <p:nvPr/>
        </p:nvGrpSpPr>
        <p:grpSpPr>
          <a:xfrm>
            <a:off x="1365108" y="940172"/>
            <a:ext cx="989275" cy="323884"/>
            <a:chOff x="2189505" y="1366274"/>
            <a:chExt cx="2327547" cy="637210"/>
          </a:xfrm>
        </p:grpSpPr>
        <p:sp>
          <p:nvSpPr>
            <p:cNvPr id="3" name="Arc 2"/>
            <p:cNvSpPr/>
            <p:nvPr/>
          </p:nvSpPr>
          <p:spPr>
            <a:xfrm>
              <a:off x="2206370" y="1655526"/>
              <a:ext cx="1881963" cy="347958"/>
            </a:xfrm>
            <a:prstGeom prst="arc">
              <a:avLst/>
            </a:prstGeom>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9" name="Arc 8"/>
            <p:cNvSpPr/>
            <p:nvPr/>
          </p:nvSpPr>
          <p:spPr>
            <a:xfrm>
              <a:off x="2189505" y="1391075"/>
              <a:ext cx="1881963" cy="347958"/>
            </a:xfrm>
            <a:prstGeom prst="arc">
              <a:avLst/>
            </a:prstGeom>
            <a:scene3d>
              <a:camera prst="orthographicFront">
                <a:rot lat="10800000" lon="10800000" rev="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11" name="Isosceles Triangle 10"/>
            <p:cNvSpPr/>
            <p:nvPr/>
          </p:nvSpPr>
          <p:spPr>
            <a:xfrm rot="5400000">
              <a:off x="4065845" y="1405628"/>
              <a:ext cx="490561" cy="411853"/>
            </a:xfrm>
            <a:prstGeom prst="triangle">
              <a:avLst>
                <a:gd name="adj" fmla="val 52167"/>
              </a:avLst>
            </a:prstGeom>
            <a:scene3d>
              <a:camera prst="orthographicFront">
                <a:rot lat="0" lon="54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3" name="Rounded Rectangle 12"/>
          <p:cNvSpPr/>
          <p:nvPr/>
        </p:nvSpPr>
        <p:spPr>
          <a:xfrm>
            <a:off x="2382147" y="395311"/>
            <a:ext cx="1515659" cy="1398698"/>
          </a:xfrm>
          <a:prstGeom prst="roundRect">
            <a:avLst/>
          </a:prstGeom>
          <a:solidFill>
            <a:srgbClr val="619AE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prstClr val="black"/>
                </a:solidFill>
              </a:rPr>
              <a:t>IBM Application Discovery and Delivery Intelligence (IBM ADDI)</a:t>
            </a:r>
            <a:endParaRPr lang="en-US" sz="1400" b="1" dirty="0">
              <a:solidFill>
                <a:prstClr val="black"/>
              </a:solidFill>
            </a:endParaRPr>
          </a:p>
        </p:txBody>
      </p:sp>
      <p:sp>
        <p:nvSpPr>
          <p:cNvPr id="17" name="Flowchart: Magnetic Disk 16"/>
          <p:cNvSpPr/>
          <p:nvPr/>
        </p:nvSpPr>
        <p:spPr>
          <a:xfrm>
            <a:off x="4162780" y="762593"/>
            <a:ext cx="1031910" cy="700225"/>
          </a:xfrm>
          <a:prstGeom prst="flowChartMagneticDisk">
            <a:avLst/>
          </a:prstGeom>
          <a:solidFill>
            <a:srgbClr val="619AE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prstClr val="black"/>
                </a:solidFill>
              </a:rPr>
              <a:t>IBM ADDI </a:t>
            </a:r>
          </a:p>
          <a:p>
            <a:pPr algn="ctr"/>
            <a:r>
              <a:rPr lang="en-US" sz="1000" b="1" dirty="0">
                <a:solidFill>
                  <a:prstClr val="black"/>
                </a:solidFill>
              </a:rPr>
              <a:t> Catalog (Relational Store)</a:t>
            </a:r>
          </a:p>
        </p:txBody>
      </p:sp>
      <p:sp>
        <p:nvSpPr>
          <p:cNvPr id="19" name="Flowchart: Predefined Process 18"/>
          <p:cNvSpPr/>
          <p:nvPr/>
        </p:nvSpPr>
        <p:spPr>
          <a:xfrm>
            <a:off x="914648" y="780447"/>
            <a:ext cx="607622" cy="356498"/>
          </a:xfrm>
          <a:prstGeom prst="flowChartPredefinedProcess">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36" name="Group 35"/>
          <p:cNvGrpSpPr/>
          <p:nvPr/>
        </p:nvGrpSpPr>
        <p:grpSpPr>
          <a:xfrm>
            <a:off x="5324553" y="532263"/>
            <a:ext cx="2428233" cy="1554304"/>
            <a:chOff x="1126355" y="2508777"/>
            <a:chExt cx="2428233" cy="1554304"/>
          </a:xfrm>
        </p:grpSpPr>
        <p:sp>
          <p:nvSpPr>
            <p:cNvPr id="21" name="Rectangle 20"/>
            <p:cNvSpPr/>
            <p:nvPr/>
          </p:nvSpPr>
          <p:spPr>
            <a:xfrm>
              <a:off x="1126355" y="2508777"/>
              <a:ext cx="2327547" cy="1554304"/>
            </a:xfrm>
            <a:prstGeom prst="rect">
              <a:avLst/>
            </a:prstGeom>
            <a:solidFill>
              <a:srgbClr val="5B9BD5">
                <a:alpha val="52000"/>
              </a:srgbClr>
            </a:solidFill>
            <a:ln w="12700" cap="flat" cmpd="sng" algn="ctr">
              <a:solidFill>
                <a:srgbClr val="5B9BD5">
                  <a:shade val="50000"/>
                </a:srgbClr>
              </a:solidFill>
              <a:prstDash val="solid"/>
              <a:miter lim="800000"/>
            </a:ln>
            <a:effectLst/>
          </p:spPr>
          <p:txBody>
            <a:bodyPr rtlCol="0" anchor="ctr"/>
            <a:lstStyle/>
            <a:p>
              <a:pPr algn="ctr" defTabSz="914400">
                <a:defRPr/>
              </a:pPr>
              <a:endParaRPr lang="en-US" sz="825" kern="0" dirty="0">
                <a:solidFill>
                  <a:prstClr val="white"/>
                </a:solidFill>
                <a:latin typeface="Calibri"/>
              </a:endParaRPr>
            </a:p>
          </p:txBody>
        </p:sp>
        <p:sp>
          <p:nvSpPr>
            <p:cNvPr id="22" name="Rectangle 21"/>
            <p:cNvSpPr/>
            <p:nvPr/>
          </p:nvSpPr>
          <p:spPr>
            <a:xfrm>
              <a:off x="1161907" y="2773859"/>
              <a:ext cx="933067" cy="717548"/>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algn="ctr" defTabSz="914400">
                <a:defRPr/>
              </a:pPr>
              <a:r>
                <a:rPr lang="en-US" sz="1000" b="1" kern="0" dirty="0">
                  <a:solidFill>
                    <a:prstClr val="black"/>
                  </a:solidFill>
                  <a:latin typeface="Calibri"/>
                </a:rPr>
                <a:t>Apache Spark for z/OS</a:t>
              </a:r>
            </a:p>
            <a:p>
              <a:pPr algn="ctr" defTabSz="914400">
                <a:defRPr/>
              </a:pPr>
              <a:endParaRPr lang="en-US" sz="1400" b="1" kern="0" dirty="0">
                <a:solidFill>
                  <a:prstClr val="black"/>
                </a:solidFill>
                <a:latin typeface="Calibri"/>
              </a:endParaRPr>
            </a:p>
            <a:p>
              <a:pPr algn="ctr" defTabSz="914400">
                <a:defRPr/>
              </a:pPr>
              <a:endParaRPr lang="en-US" sz="1400" b="1" kern="0" dirty="0">
                <a:solidFill>
                  <a:prstClr val="black"/>
                </a:solidFill>
                <a:latin typeface="Calibri"/>
              </a:endParaRPr>
            </a:p>
          </p:txBody>
        </p:sp>
        <p:sp>
          <p:nvSpPr>
            <p:cNvPr id="23" name="Rectangle 22"/>
            <p:cNvSpPr/>
            <p:nvPr/>
          </p:nvSpPr>
          <p:spPr>
            <a:xfrm>
              <a:off x="2499163" y="2773859"/>
              <a:ext cx="914694" cy="717548"/>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algn="ctr" defTabSz="914400">
                <a:defRPr/>
              </a:pPr>
              <a:r>
                <a:rPr lang="en-US" sz="1000" b="1" kern="0" dirty="0">
                  <a:solidFill>
                    <a:prstClr val="black"/>
                  </a:solidFill>
                  <a:latin typeface="Calibri"/>
                </a:rPr>
                <a:t>Python / Anaconda z/OS</a:t>
              </a:r>
              <a:endParaRPr lang="en-US" sz="1400" b="1" kern="0" dirty="0">
                <a:solidFill>
                  <a:prstClr val="black"/>
                </a:solidFill>
                <a:latin typeface="Calibri"/>
              </a:endParaRPr>
            </a:p>
            <a:p>
              <a:pPr algn="ctr" defTabSz="914400">
                <a:defRPr/>
              </a:pPr>
              <a:r>
                <a:rPr lang="en-US" sz="1400" b="1" kern="0" dirty="0">
                  <a:solidFill>
                    <a:prstClr val="black"/>
                  </a:solidFill>
                  <a:latin typeface="Calibri"/>
                </a:rPr>
                <a:t> </a:t>
              </a:r>
            </a:p>
          </p:txBody>
        </p:sp>
        <p:sp>
          <p:nvSpPr>
            <p:cNvPr id="24" name="Rectangle 23"/>
            <p:cNvSpPr/>
            <p:nvPr/>
          </p:nvSpPr>
          <p:spPr>
            <a:xfrm>
              <a:off x="1161908" y="3620203"/>
              <a:ext cx="2251949" cy="273784"/>
            </a:xfrm>
            <a:prstGeom prst="rect">
              <a:avLst/>
            </a:prstGeom>
            <a:solidFill>
              <a:schemeClr val="bg1"/>
            </a:solidFill>
            <a:ln w="12700" cap="flat" cmpd="sng" algn="ctr">
              <a:solidFill>
                <a:srgbClr val="ED7D31">
                  <a:shade val="50000"/>
                </a:srgbClr>
              </a:solidFill>
              <a:prstDash val="solid"/>
              <a:miter lim="800000"/>
            </a:ln>
            <a:effectLst/>
          </p:spPr>
          <p:txBody>
            <a:bodyPr rtlCol="0" anchor="ctr"/>
            <a:lstStyle/>
            <a:p>
              <a:pPr algn="ctr" defTabSz="914400">
                <a:defRPr/>
              </a:pPr>
              <a:r>
                <a:rPr lang="en-US" sz="1400" b="1" kern="0" dirty="0">
                  <a:solidFill>
                    <a:prstClr val="black"/>
                  </a:solidFill>
                  <a:latin typeface="Calibri"/>
                </a:rPr>
                <a:t>Optimized Data Layer  </a:t>
              </a:r>
            </a:p>
          </p:txBody>
        </p:sp>
        <p:sp>
          <p:nvSpPr>
            <p:cNvPr id="26" name="TextBox 25"/>
            <p:cNvSpPr txBox="1"/>
            <p:nvPr/>
          </p:nvSpPr>
          <p:spPr>
            <a:xfrm>
              <a:off x="1126355" y="3847905"/>
              <a:ext cx="257679" cy="203006"/>
            </a:xfrm>
            <a:prstGeom prst="rect">
              <a:avLst/>
            </a:prstGeom>
            <a:noFill/>
          </p:spPr>
          <p:txBody>
            <a:bodyPr wrap="none" rtlCol="0">
              <a:spAutoFit/>
            </a:bodyPr>
            <a:lstStyle/>
            <a:p>
              <a:pPr defTabSz="914400">
                <a:defRPr/>
              </a:pPr>
              <a:r>
                <a:rPr lang="en-US" sz="1200" b="1" kern="0" dirty="0">
                  <a:solidFill>
                    <a:prstClr val="white"/>
                  </a:solidFill>
                  <a:latin typeface="Calibri"/>
                </a:rPr>
                <a:t>z/OS</a:t>
              </a:r>
            </a:p>
          </p:txBody>
        </p:sp>
        <p:sp>
          <p:nvSpPr>
            <p:cNvPr id="27" name="Up-Down Arrow 26"/>
            <p:cNvSpPr/>
            <p:nvPr/>
          </p:nvSpPr>
          <p:spPr>
            <a:xfrm>
              <a:off x="1555675" y="3435155"/>
              <a:ext cx="109500" cy="265688"/>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Up-Down Arrow 27"/>
            <p:cNvSpPr/>
            <p:nvPr/>
          </p:nvSpPr>
          <p:spPr>
            <a:xfrm>
              <a:off x="2963262" y="3435155"/>
              <a:ext cx="109500" cy="265688"/>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9" name="Picture 12" descr="mage result for anacond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262" y="3122862"/>
              <a:ext cx="450595" cy="3117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yth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1" r="74503"/>
            <a:stretch/>
          </p:blipFill>
          <p:spPr bwMode="auto">
            <a:xfrm>
              <a:off x="2611570" y="3132632"/>
              <a:ext cx="215823" cy="33275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a:stretch>
              <a:fillRect/>
            </a:stretch>
          </p:blipFill>
          <p:spPr>
            <a:xfrm>
              <a:off x="1390261" y="3108841"/>
              <a:ext cx="454237" cy="320421"/>
            </a:xfrm>
            <a:prstGeom prst="rect">
              <a:avLst/>
            </a:prstGeom>
          </p:spPr>
        </p:pic>
        <p:sp>
          <p:nvSpPr>
            <p:cNvPr id="7" name="TextBox 6"/>
            <p:cNvSpPr txBox="1"/>
            <p:nvPr/>
          </p:nvSpPr>
          <p:spPr>
            <a:xfrm>
              <a:off x="1302639" y="2550598"/>
              <a:ext cx="2251949" cy="230832"/>
            </a:xfrm>
            <a:prstGeom prst="rect">
              <a:avLst/>
            </a:prstGeom>
            <a:noFill/>
          </p:spPr>
          <p:txBody>
            <a:bodyPr wrap="square" rtlCol="0">
              <a:spAutoFit/>
            </a:bodyPr>
            <a:lstStyle/>
            <a:p>
              <a:r>
                <a:rPr lang="en-US" sz="900" b="1" dirty="0">
                  <a:solidFill>
                    <a:prstClr val="black"/>
                  </a:solidFill>
                </a:rPr>
                <a:t>IBM Open Data Analytics for z/OS</a:t>
              </a:r>
            </a:p>
          </p:txBody>
        </p:sp>
        <p:sp>
          <p:nvSpPr>
            <p:cNvPr id="32" name="Up-Down Arrow 31"/>
            <p:cNvSpPr/>
            <p:nvPr/>
          </p:nvSpPr>
          <p:spPr>
            <a:xfrm rot="5400000" flipH="1">
              <a:off x="2220026" y="2845328"/>
              <a:ext cx="156824" cy="527023"/>
            </a:xfrm>
            <a:prstGeom prst="up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2" name="Rectangle 1"/>
          <p:cNvSpPr/>
          <p:nvPr/>
        </p:nvSpPr>
        <p:spPr>
          <a:xfrm>
            <a:off x="1419411" y="2189737"/>
            <a:ext cx="5037270" cy="230832"/>
          </a:xfrm>
          <a:prstGeom prst="rect">
            <a:avLst/>
          </a:prstGeom>
        </p:spPr>
        <p:txBody>
          <a:bodyPr wrap="square">
            <a:spAutoFit/>
          </a:bodyPr>
          <a:lstStyle/>
          <a:p>
            <a:pPr marL="326555" lvl="1" defTabSz="1306220">
              <a:spcBef>
                <a:spcPts val="857"/>
              </a:spcBef>
              <a:buClr>
                <a:srgbClr val="B4DCFA">
                  <a:lumMod val="50000"/>
                </a:srgbClr>
              </a:buClr>
              <a:buSzPct val="100000"/>
            </a:pPr>
            <a:r>
              <a:rPr lang="en-US" sz="900" b="1" dirty="0">
                <a:solidFill>
                  <a:srgbClr val="000000"/>
                </a:solidFill>
                <a:latin typeface="Helvetica Neue"/>
              </a:rPr>
              <a:t>Match high level language structures to physical datasets and databases</a:t>
            </a:r>
          </a:p>
        </p:txBody>
      </p:sp>
      <p:cxnSp>
        <p:nvCxnSpPr>
          <p:cNvPr id="40" name="Straight Arrow Connector 39"/>
          <p:cNvCxnSpPr/>
          <p:nvPr/>
        </p:nvCxnSpPr>
        <p:spPr>
          <a:xfrm>
            <a:off x="4660765" y="1817613"/>
            <a:ext cx="6993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4" name="Table 33"/>
          <p:cNvGraphicFramePr>
            <a:graphicFrameLocks noGrp="1"/>
          </p:cNvGraphicFramePr>
          <p:nvPr>
            <p:extLst/>
          </p:nvPr>
        </p:nvGraphicFramePr>
        <p:xfrm>
          <a:off x="184263" y="2636766"/>
          <a:ext cx="3912173" cy="1814072"/>
        </p:xfrm>
        <a:graphic>
          <a:graphicData uri="http://schemas.openxmlformats.org/drawingml/2006/table">
            <a:tbl>
              <a:tblPr firstRow="1" bandRow="1"/>
              <a:tblGrid>
                <a:gridCol w="208236">
                  <a:extLst>
                    <a:ext uri="{9D8B030D-6E8A-4147-A177-3AD203B41FA5}">
                      <a16:colId xmlns:a16="http://schemas.microsoft.com/office/drawing/2014/main" val="20000"/>
                    </a:ext>
                  </a:extLst>
                </a:gridCol>
                <a:gridCol w="1593643">
                  <a:extLst>
                    <a:ext uri="{9D8B030D-6E8A-4147-A177-3AD203B41FA5}">
                      <a16:colId xmlns:a16="http://schemas.microsoft.com/office/drawing/2014/main" val="20001"/>
                    </a:ext>
                  </a:extLst>
                </a:gridCol>
                <a:gridCol w="525294">
                  <a:extLst>
                    <a:ext uri="{9D8B030D-6E8A-4147-A177-3AD203B41FA5}">
                      <a16:colId xmlns:a16="http://schemas.microsoft.com/office/drawing/2014/main" val="20002"/>
                    </a:ext>
                  </a:extLst>
                </a:gridCol>
                <a:gridCol w="1585000">
                  <a:extLst>
                    <a:ext uri="{9D8B030D-6E8A-4147-A177-3AD203B41FA5}">
                      <a16:colId xmlns:a16="http://schemas.microsoft.com/office/drawing/2014/main" val="20003"/>
                    </a:ext>
                  </a:extLst>
                </a:gridCol>
              </a:tblGrid>
              <a:tr h="198498">
                <a:tc>
                  <a:txBody>
                    <a:bodyPr/>
                    <a:lstStyle/>
                    <a:p>
                      <a:endParaRPr lang="en-US" sz="800" dirty="0">
                        <a:solidFill>
                          <a:schemeClr val="bg1"/>
                        </a:solidFill>
                      </a:endParaRPr>
                    </a:p>
                  </a:txBody>
                  <a:tcPr marL="91418" marR="91418" marT="45752" marB="45752">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solidFill>
                            <a:schemeClr val="bg1"/>
                          </a:solidFill>
                        </a:rPr>
                        <a:t>z/OS Dataset Name</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solidFill>
                            <a:schemeClr val="bg1"/>
                          </a:solidFill>
                        </a:rPr>
                        <a:t>Type</a:t>
                      </a:r>
                    </a:p>
                  </a:txBody>
                  <a:tcPr marL="91418" marR="91418" marT="45752" marB="4575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800" dirty="0">
                          <a:solidFill>
                            <a:schemeClr val="bg1"/>
                          </a:solidFill>
                        </a:rPr>
                        <a:t>COBOL</a:t>
                      </a:r>
                      <a:r>
                        <a:rPr lang="en-US" sz="800" baseline="0" dirty="0">
                          <a:solidFill>
                            <a:schemeClr val="bg1"/>
                          </a:solidFill>
                        </a:rPr>
                        <a:t> Structure</a:t>
                      </a:r>
                      <a:endParaRPr lang="en-US" sz="800" dirty="0">
                        <a:solidFill>
                          <a:schemeClr val="bg1"/>
                        </a:solidFill>
                      </a:endParaRPr>
                    </a:p>
                  </a:txBody>
                  <a:tcPr marL="91418" marR="91418" marT="45752" marB="45752">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12672">
                <a:tc>
                  <a:txBody>
                    <a:bodyPr/>
                    <a:lstStyle/>
                    <a:p>
                      <a:endParaRPr lang="en-US" sz="900" dirty="0"/>
                    </a:p>
                  </a:txBody>
                  <a:tcPr marL="91418" marR="91418" marT="45752" marB="45752">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CSD.AI38.EMPLOYEE.KSDS</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VSAM</a:t>
                      </a:r>
                    </a:p>
                  </a:txBody>
                  <a:tcPr marL="91418" marR="91418" marT="45752" marB="4575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EMPLOYEE-RECORD</a:t>
                      </a:r>
                    </a:p>
                  </a:txBody>
                  <a:tcPr marL="91418" marR="91418" marT="45752" marB="4575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12672">
                <a:tc>
                  <a:txBody>
                    <a:bodyPr/>
                    <a:lstStyle/>
                    <a:p>
                      <a:endParaRPr lang="en-US" sz="900" dirty="0"/>
                    </a:p>
                  </a:txBody>
                  <a:tcPr marL="91418" marR="91418" marT="45752" marB="45752">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CSD.AI38.DEPARTMENT.KSDS</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VSAM</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DEPARTMENT-RECORD</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2"/>
                  </a:ext>
                </a:extLst>
              </a:tr>
              <a:tr h="212672">
                <a:tc>
                  <a:txBody>
                    <a:bodyPr/>
                    <a:lstStyle/>
                    <a:p>
                      <a:endParaRPr lang="en-US" sz="900" dirty="0"/>
                    </a:p>
                  </a:txBody>
                  <a:tcPr marL="91418" marR="91418" marT="45752" marB="45752">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CSD.AI38.OFFICE.KSDS</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VSAM</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OFFICE-RECORD</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12672">
                <a:tc>
                  <a:txBody>
                    <a:bodyPr/>
                    <a:lstStyle/>
                    <a:p>
                      <a:endParaRPr lang="en-US" sz="900" dirty="0"/>
                    </a:p>
                  </a:txBody>
                  <a:tcPr marL="91418" marR="91418" marT="45752" marB="45752">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CSD.AI38.UPDATE.TRANS</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QSAM</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NAME-CHANGE-RECORD</a:t>
                      </a:r>
                    </a:p>
                  </a:txBody>
                  <a:tcPr marL="91418" marR="91418" marT="45752" marB="4575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4"/>
                  </a:ext>
                </a:extLst>
              </a:tr>
              <a:tr h="212672">
                <a:tc>
                  <a:txBody>
                    <a:bodyPr/>
                    <a:lstStyle/>
                    <a:p>
                      <a:endParaRPr lang="en-US" sz="900" dirty="0"/>
                    </a:p>
                  </a:txBody>
                  <a:tcPr marL="91418" marR="91418" marT="45752" marB="45752">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lvl="0" indent="0" algn="l" defTabSz="1306220" rtl="0" eaLnBrk="1" fontAlgn="auto" latinLnBrk="0" hangingPunct="1">
                        <a:lnSpc>
                          <a:spcPct val="100000"/>
                        </a:lnSpc>
                        <a:spcBef>
                          <a:spcPts val="0"/>
                        </a:spcBef>
                        <a:spcAft>
                          <a:spcPts val="0"/>
                        </a:spcAft>
                        <a:buClrTx/>
                        <a:buSzTx/>
                        <a:buFontTx/>
                        <a:buNone/>
                        <a:tabLst/>
                        <a:defRPr/>
                      </a:pPr>
                      <a:r>
                        <a:rPr lang="en-US" sz="700" dirty="0"/>
                        <a:t>CSD.AI38.UPDATE.TRANS</a:t>
                      </a:r>
                    </a:p>
                  </a:txBody>
                  <a:tcPr marL="91418" marR="91418" marT="45752" marB="45752">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QSAM</a:t>
                      </a:r>
                    </a:p>
                  </a:txBody>
                  <a:tcPr marL="91418" marR="91418" marT="45752" marB="45752">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ADDR-CHANGE-RECORD</a:t>
                      </a:r>
                    </a:p>
                  </a:txBody>
                  <a:tcPr marL="91418" marR="91418" marT="45752" marB="45752">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12672">
                <a:tc>
                  <a:txBody>
                    <a:bodyPr/>
                    <a:lstStyle/>
                    <a:p>
                      <a:endParaRPr lang="en-US" sz="900" dirty="0"/>
                    </a:p>
                  </a:txBody>
                  <a:tcPr marL="91418" marR="91418" marT="45752" marB="45752">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CSD.AI38.UPDATE.TRANS</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700" dirty="0"/>
                        <a:t>QSAM</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t>SALARY-CHANGE-RECORD</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006"/>
                  </a:ext>
                </a:extLst>
              </a:tr>
              <a:tr h="212672">
                <a:tc>
                  <a:txBody>
                    <a:bodyPr/>
                    <a:lstStyle/>
                    <a:p>
                      <a:endParaRPr lang="en-US" sz="900" dirty="0"/>
                    </a:p>
                  </a:txBody>
                  <a:tcPr marL="91418" marR="91418" marT="45752" marB="45752">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t>CSD.AI38.UPDATE.TRANS</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r>
                        <a:rPr lang="en-US" sz="700" dirty="0"/>
                        <a:t>QSAM</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r>
                        <a:rPr lang="en-US" sz="700" dirty="0"/>
                        <a:t>OFFICE-CHANGE-RECORD</a:t>
                      </a:r>
                    </a:p>
                  </a:txBody>
                  <a:tcPr marL="91418" marR="91418" marT="45752" marB="4575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sp>
        <p:nvSpPr>
          <p:cNvPr id="8" name="TextBox 7"/>
          <p:cNvSpPr txBox="1"/>
          <p:nvPr/>
        </p:nvSpPr>
        <p:spPr>
          <a:xfrm>
            <a:off x="108424" y="381948"/>
            <a:ext cx="2112770" cy="430887"/>
          </a:xfrm>
          <a:prstGeom prst="rect">
            <a:avLst/>
          </a:prstGeom>
          <a:noFill/>
        </p:spPr>
        <p:txBody>
          <a:bodyPr wrap="square" rtlCol="0">
            <a:spAutoFit/>
          </a:bodyPr>
          <a:lstStyle/>
          <a:p>
            <a:r>
              <a:rPr lang="en-US" sz="1100" b="1" dirty="0">
                <a:solidFill>
                  <a:prstClr val="black"/>
                </a:solidFill>
              </a:rPr>
              <a:t>Multitude of Enterprise Applications &amp; Data</a:t>
            </a:r>
          </a:p>
        </p:txBody>
      </p:sp>
      <p:cxnSp>
        <p:nvCxnSpPr>
          <p:cNvPr id="44" name="Straight Connector 43"/>
          <p:cNvCxnSpPr/>
          <p:nvPr/>
        </p:nvCxnSpPr>
        <p:spPr>
          <a:xfrm>
            <a:off x="1805733" y="2393298"/>
            <a:ext cx="4197429" cy="1018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002034" y="1944766"/>
            <a:ext cx="0" cy="458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804062" y="2404666"/>
            <a:ext cx="0" cy="232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68877" y="2821233"/>
            <a:ext cx="187700" cy="246221"/>
          </a:xfrm>
          <a:prstGeom prst="rect">
            <a:avLst/>
          </a:prstGeom>
          <a:noFill/>
        </p:spPr>
        <p:txBody>
          <a:bodyPr wrap="square" rtlCol="0">
            <a:spAutoFit/>
          </a:bodyPr>
          <a:lstStyle/>
          <a:p>
            <a:r>
              <a:rPr lang="en-US" sz="1000" b="1" dirty="0">
                <a:solidFill>
                  <a:prstClr val="black"/>
                </a:solidFill>
              </a:rPr>
              <a:t>X</a:t>
            </a:r>
          </a:p>
        </p:txBody>
      </p:sp>
      <p:sp>
        <p:nvSpPr>
          <p:cNvPr id="37" name="TextBox 36"/>
          <p:cNvSpPr txBox="1"/>
          <p:nvPr/>
        </p:nvSpPr>
        <p:spPr>
          <a:xfrm>
            <a:off x="168877" y="3289222"/>
            <a:ext cx="187700" cy="246221"/>
          </a:xfrm>
          <a:prstGeom prst="rect">
            <a:avLst/>
          </a:prstGeom>
          <a:noFill/>
        </p:spPr>
        <p:txBody>
          <a:bodyPr wrap="square" rtlCol="0">
            <a:spAutoFit/>
          </a:bodyPr>
          <a:lstStyle/>
          <a:p>
            <a:r>
              <a:rPr lang="en-US" sz="1000" b="1" dirty="0">
                <a:solidFill>
                  <a:prstClr val="black"/>
                </a:solidFill>
              </a:rPr>
              <a:t>X</a:t>
            </a:r>
          </a:p>
        </p:txBody>
      </p:sp>
      <p:sp>
        <p:nvSpPr>
          <p:cNvPr id="38" name="TextBox 37"/>
          <p:cNvSpPr txBox="1"/>
          <p:nvPr/>
        </p:nvSpPr>
        <p:spPr>
          <a:xfrm>
            <a:off x="168877" y="3510990"/>
            <a:ext cx="187700" cy="246221"/>
          </a:xfrm>
          <a:prstGeom prst="rect">
            <a:avLst/>
          </a:prstGeom>
          <a:noFill/>
        </p:spPr>
        <p:txBody>
          <a:bodyPr wrap="square" rtlCol="0">
            <a:spAutoFit/>
          </a:bodyPr>
          <a:lstStyle/>
          <a:p>
            <a:r>
              <a:rPr lang="en-US" sz="1000" b="1" dirty="0">
                <a:solidFill>
                  <a:prstClr val="black"/>
                </a:solidFill>
              </a:rPr>
              <a:t>X</a:t>
            </a:r>
          </a:p>
        </p:txBody>
      </p:sp>
      <p:sp>
        <p:nvSpPr>
          <p:cNvPr id="39" name="TextBox 38"/>
          <p:cNvSpPr txBox="1"/>
          <p:nvPr/>
        </p:nvSpPr>
        <p:spPr>
          <a:xfrm>
            <a:off x="168877" y="3736980"/>
            <a:ext cx="187700" cy="246221"/>
          </a:xfrm>
          <a:prstGeom prst="rect">
            <a:avLst/>
          </a:prstGeom>
          <a:noFill/>
        </p:spPr>
        <p:txBody>
          <a:bodyPr wrap="square" rtlCol="0">
            <a:spAutoFit/>
          </a:bodyPr>
          <a:lstStyle/>
          <a:p>
            <a:r>
              <a:rPr lang="en-US" sz="1000" b="1" dirty="0">
                <a:solidFill>
                  <a:prstClr val="black"/>
                </a:solidFill>
              </a:rPr>
              <a:t>X</a:t>
            </a:r>
          </a:p>
        </p:txBody>
      </p:sp>
      <p:sp>
        <p:nvSpPr>
          <p:cNvPr id="41" name="TextBox 40"/>
          <p:cNvSpPr txBox="1"/>
          <p:nvPr/>
        </p:nvSpPr>
        <p:spPr>
          <a:xfrm>
            <a:off x="168877" y="4184738"/>
            <a:ext cx="187700" cy="246221"/>
          </a:xfrm>
          <a:prstGeom prst="rect">
            <a:avLst/>
          </a:prstGeom>
          <a:noFill/>
        </p:spPr>
        <p:txBody>
          <a:bodyPr wrap="square" rtlCol="0">
            <a:spAutoFit/>
          </a:bodyPr>
          <a:lstStyle/>
          <a:p>
            <a:r>
              <a:rPr lang="en-US" sz="1000" b="1" dirty="0">
                <a:solidFill>
                  <a:prstClr val="black"/>
                </a:solidFill>
              </a:rPr>
              <a:t>X</a:t>
            </a:r>
          </a:p>
        </p:txBody>
      </p:sp>
      <p:sp>
        <p:nvSpPr>
          <p:cNvPr id="42" name="Rectangle: Rounded Corners 13"/>
          <p:cNvSpPr/>
          <p:nvPr/>
        </p:nvSpPr>
        <p:spPr>
          <a:xfrm>
            <a:off x="4542199" y="3243280"/>
            <a:ext cx="1067010" cy="253333"/>
          </a:xfrm>
          <a:prstGeom prst="roundRect">
            <a:avLst/>
          </a:prstGeom>
          <a:gradFill rotWithShape="1">
            <a:gsLst>
              <a:gs pos="0">
                <a:srgbClr val="660099">
                  <a:shade val="70000"/>
                  <a:satMod val="120000"/>
                </a:srgbClr>
              </a:gs>
              <a:gs pos="35000">
                <a:srgbClr val="660099">
                  <a:shade val="100000"/>
                  <a:satMod val="150000"/>
                </a:srgbClr>
              </a:gs>
              <a:gs pos="70000">
                <a:srgbClr val="660099">
                  <a:tint val="100000"/>
                  <a:shade val="100000"/>
                  <a:satMod val="200000"/>
                  <a:greenMod val="100000"/>
                </a:srgbClr>
              </a:gs>
              <a:gs pos="100000">
                <a:srgbClr val="660099">
                  <a:tint val="100000"/>
                  <a:shade val="100000"/>
                  <a:satMod val="250000"/>
                  <a:greenMod val="100000"/>
                </a:srgbClr>
              </a:gs>
            </a:gsLst>
            <a:lin ang="16200000" scaled="1"/>
          </a:gradFill>
          <a:ln w="12700" cap="flat" cmpd="sng" algn="ctr">
            <a:solidFill>
              <a:srgbClr val="660099">
                <a:shade val="95000"/>
                <a:satMod val="105000"/>
              </a:srgbClr>
            </a:solidFill>
            <a:prstDash val="solid"/>
          </a:ln>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p:spPr>
        <p:txBody>
          <a:bodyPr rtlCol="0" anchor="ctr"/>
          <a:lstStyle/>
          <a:p>
            <a:pPr algn="ctr" defTabSz="1306220">
              <a:defRPr/>
            </a:pPr>
            <a:r>
              <a:rPr lang="en-US" sz="1000" b="1" kern="0" dirty="0">
                <a:solidFill>
                  <a:prstClr val="white"/>
                </a:solidFill>
                <a:latin typeface="Arial"/>
              </a:rPr>
              <a:t>Map Selected</a:t>
            </a:r>
          </a:p>
        </p:txBody>
      </p:sp>
      <p:sp>
        <p:nvSpPr>
          <p:cNvPr id="33" name="Rectangle 32"/>
          <p:cNvSpPr/>
          <p:nvPr/>
        </p:nvSpPr>
        <p:spPr>
          <a:xfrm>
            <a:off x="4096436" y="3475369"/>
            <a:ext cx="1757636" cy="1015663"/>
          </a:xfrm>
          <a:prstGeom prst="rect">
            <a:avLst/>
          </a:prstGeom>
        </p:spPr>
        <p:txBody>
          <a:bodyPr wrap="square">
            <a:spAutoFit/>
          </a:bodyPr>
          <a:lstStyle/>
          <a:p>
            <a:pPr marL="326555" lvl="1" defTabSz="1306220">
              <a:spcBef>
                <a:spcPts val="857"/>
              </a:spcBef>
              <a:buClr>
                <a:srgbClr val="B4DCFA">
                  <a:lumMod val="50000"/>
                </a:srgbClr>
              </a:buClr>
              <a:buSzPct val="100000"/>
            </a:pPr>
            <a:r>
              <a:rPr lang="en-US" sz="1000" dirty="0">
                <a:solidFill>
                  <a:srgbClr val="000000"/>
                </a:solidFill>
                <a:latin typeface="Helvetica Neue"/>
              </a:rPr>
              <a:t>Generate virtual tables using simple wizards and batch processes with </a:t>
            </a:r>
            <a:r>
              <a:rPr lang="en-US" sz="1000" b="1" dirty="0">
                <a:solidFill>
                  <a:srgbClr val="000000"/>
                </a:solidFill>
                <a:latin typeface="Helvetica Neue"/>
              </a:rPr>
              <a:t>no additional data collection</a:t>
            </a:r>
          </a:p>
        </p:txBody>
      </p:sp>
      <p:sp>
        <p:nvSpPr>
          <p:cNvPr id="47" name="Right Arrow 46"/>
          <p:cNvSpPr/>
          <p:nvPr/>
        </p:nvSpPr>
        <p:spPr>
          <a:xfrm>
            <a:off x="4148247" y="3312461"/>
            <a:ext cx="263416" cy="1985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Right Arrow 48"/>
          <p:cNvSpPr/>
          <p:nvPr/>
        </p:nvSpPr>
        <p:spPr>
          <a:xfrm>
            <a:off x="5739746" y="3270681"/>
            <a:ext cx="263416" cy="1985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p:nvSpPr>
        <p:spPr>
          <a:xfrm>
            <a:off x="189173" y="2629895"/>
            <a:ext cx="3881358" cy="177893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0" name="Flowchart: Predefined Process 49"/>
          <p:cNvSpPr/>
          <p:nvPr/>
        </p:nvSpPr>
        <p:spPr>
          <a:xfrm>
            <a:off x="1067048" y="894644"/>
            <a:ext cx="607622" cy="356498"/>
          </a:xfrm>
          <a:prstGeom prst="flowChartPredefinedProcess">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Flowchart: Magnetic Disk 50"/>
          <p:cNvSpPr/>
          <p:nvPr/>
        </p:nvSpPr>
        <p:spPr>
          <a:xfrm>
            <a:off x="251874" y="925560"/>
            <a:ext cx="629186" cy="325582"/>
          </a:xfrm>
          <a:prstGeom prst="flowChartMagneticDisk">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53" name="Straight Arrow Connector 52"/>
          <p:cNvCxnSpPr/>
          <p:nvPr/>
        </p:nvCxnSpPr>
        <p:spPr>
          <a:xfrm>
            <a:off x="7752786" y="1284144"/>
            <a:ext cx="2609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5"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6835" y="594603"/>
            <a:ext cx="811475" cy="608686"/>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57" name="Straight Arrow Connector 56"/>
          <p:cNvCxnSpPr/>
          <p:nvPr/>
        </p:nvCxnSpPr>
        <p:spPr>
          <a:xfrm>
            <a:off x="3881548" y="1090945"/>
            <a:ext cx="2666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4678735" y="1462819"/>
            <a:ext cx="0" cy="354794"/>
          </a:xfrm>
          <a:prstGeom prst="line">
            <a:avLst/>
          </a:prstGeom>
        </p:spPr>
        <p:style>
          <a:lnRef idx="2">
            <a:schemeClr val="accent1"/>
          </a:lnRef>
          <a:fillRef idx="0">
            <a:schemeClr val="accent1"/>
          </a:fillRef>
          <a:effectRef idx="1">
            <a:schemeClr val="accent1"/>
          </a:effectRef>
          <a:fontRef idx="minor">
            <a:schemeClr val="tx1"/>
          </a:fontRef>
        </p:style>
      </p:cxnSp>
      <p:pic>
        <p:nvPicPr>
          <p:cNvPr id="64" name="Content Placeholder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096835" y="1302231"/>
            <a:ext cx="793191" cy="630929"/>
          </a:xfrm>
          <a:prstGeom prst="rect">
            <a:avLst/>
          </a:prstGeom>
          <a:ln>
            <a:solidFill>
              <a:srgbClr val="000000"/>
            </a:solidFill>
          </a:ln>
        </p:spPr>
      </p:pic>
      <p:sp>
        <p:nvSpPr>
          <p:cNvPr id="65" name="Rectangle 64"/>
          <p:cNvSpPr/>
          <p:nvPr/>
        </p:nvSpPr>
        <p:spPr>
          <a:xfrm>
            <a:off x="7656682" y="1971151"/>
            <a:ext cx="1480201" cy="230832"/>
          </a:xfrm>
          <a:prstGeom prst="rect">
            <a:avLst/>
          </a:prstGeom>
        </p:spPr>
        <p:txBody>
          <a:bodyPr wrap="square">
            <a:spAutoFit/>
          </a:bodyPr>
          <a:lstStyle/>
          <a:p>
            <a:pPr marL="326555" lvl="1" defTabSz="1306220">
              <a:spcBef>
                <a:spcPts val="857"/>
              </a:spcBef>
              <a:buClr>
                <a:srgbClr val="B4DCFA">
                  <a:lumMod val="50000"/>
                </a:srgbClr>
              </a:buClr>
              <a:buSzPct val="100000"/>
            </a:pPr>
            <a:r>
              <a:rPr lang="en-US" sz="900" b="1" dirty="0">
                <a:solidFill>
                  <a:srgbClr val="000000"/>
                </a:solidFill>
                <a:latin typeface="Helvetica Neue"/>
              </a:rPr>
              <a:t>Analytic Output</a:t>
            </a:r>
          </a:p>
        </p:txBody>
      </p:sp>
      <p:graphicFrame>
        <p:nvGraphicFramePr>
          <p:cNvPr id="52" name="Table 51"/>
          <p:cNvGraphicFramePr>
            <a:graphicFrameLocks noGrp="1"/>
          </p:cNvGraphicFramePr>
          <p:nvPr>
            <p:extLst/>
          </p:nvPr>
        </p:nvGraphicFramePr>
        <p:xfrm>
          <a:off x="6203397" y="2915220"/>
          <a:ext cx="2162628" cy="903780"/>
        </p:xfrm>
        <a:graphic>
          <a:graphicData uri="http://schemas.openxmlformats.org/drawingml/2006/table">
            <a:tbl>
              <a:tblPr firstRow="1" bandRow="1"/>
              <a:tblGrid>
                <a:gridCol w="794563">
                  <a:extLst>
                    <a:ext uri="{9D8B030D-6E8A-4147-A177-3AD203B41FA5}">
                      <a16:colId xmlns:a16="http://schemas.microsoft.com/office/drawing/2014/main" val="20000"/>
                    </a:ext>
                  </a:extLst>
                </a:gridCol>
                <a:gridCol w="724870">
                  <a:extLst>
                    <a:ext uri="{9D8B030D-6E8A-4147-A177-3AD203B41FA5}">
                      <a16:colId xmlns:a16="http://schemas.microsoft.com/office/drawing/2014/main" val="20001"/>
                    </a:ext>
                  </a:extLst>
                </a:gridCol>
                <a:gridCol w="643195">
                  <a:extLst>
                    <a:ext uri="{9D8B030D-6E8A-4147-A177-3AD203B41FA5}">
                      <a16:colId xmlns:a16="http://schemas.microsoft.com/office/drawing/2014/main" val="20002"/>
                    </a:ext>
                  </a:extLst>
                </a:gridCol>
              </a:tblGrid>
              <a:tr h="276507">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Cust_ID</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a:t>Investment</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Avg</a:t>
                      </a:r>
                      <a:r>
                        <a:rPr lang="en-US" sz="700" dirty="0"/>
                        <a:t> TX</a:t>
                      </a:r>
                      <a:r>
                        <a:rPr lang="en-US" sz="700" baseline="0" dirty="0"/>
                        <a:t> AMT</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extLst>
                  <a:ext uri="{0D108BD9-81ED-4DB2-BD59-A6C34878D82A}">
                    <a16:rowId xmlns:a16="http://schemas.microsoft.com/office/drawing/2014/main" val="10000"/>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1009530860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114368</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2090.32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1"/>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1009574010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112099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1297.41</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2"/>
                  </a:ext>
                </a:extLst>
              </a:tr>
              <a:tr h="20274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1009578620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84638</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1333.18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3"/>
                  </a:ext>
                </a:extLst>
              </a:tr>
            </a:tbl>
          </a:graphicData>
        </a:graphic>
      </p:graphicFrame>
      <p:graphicFrame>
        <p:nvGraphicFramePr>
          <p:cNvPr id="58" name="Table 57"/>
          <p:cNvGraphicFramePr>
            <a:graphicFrameLocks noGrp="1"/>
          </p:cNvGraphicFramePr>
          <p:nvPr>
            <p:extLst/>
          </p:nvPr>
        </p:nvGraphicFramePr>
        <p:xfrm>
          <a:off x="6355797" y="3067620"/>
          <a:ext cx="2162628" cy="903780"/>
        </p:xfrm>
        <a:graphic>
          <a:graphicData uri="http://schemas.openxmlformats.org/drawingml/2006/table">
            <a:tbl>
              <a:tblPr firstRow="1" bandRow="1"/>
              <a:tblGrid>
                <a:gridCol w="794563">
                  <a:extLst>
                    <a:ext uri="{9D8B030D-6E8A-4147-A177-3AD203B41FA5}">
                      <a16:colId xmlns:a16="http://schemas.microsoft.com/office/drawing/2014/main" val="20000"/>
                    </a:ext>
                  </a:extLst>
                </a:gridCol>
                <a:gridCol w="724870">
                  <a:extLst>
                    <a:ext uri="{9D8B030D-6E8A-4147-A177-3AD203B41FA5}">
                      <a16:colId xmlns:a16="http://schemas.microsoft.com/office/drawing/2014/main" val="20001"/>
                    </a:ext>
                  </a:extLst>
                </a:gridCol>
                <a:gridCol w="643195">
                  <a:extLst>
                    <a:ext uri="{9D8B030D-6E8A-4147-A177-3AD203B41FA5}">
                      <a16:colId xmlns:a16="http://schemas.microsoft.com/office/drawing/2014/main" val="20002"/>
                    </a:ext>
                  </a:extLst>
                </a:gridCol>
              </a:tblGrid>
              <a:tr h="276507">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Cust_ID</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a:t>Investment</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Avg</a:t>
                      </a:r>
                      <a:r>
                        <a:rPr lang="en-US" sz="700" dirty="0"/>
                        <a:t> TX</a:t>
                      </a:r>
                      <a:r>
                        <a:rPr lang="en-US" sz="700" baseline="0" dirty="0"/>
                        <a:t> AMT</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extLst>
                  <a:ext uri="{0D108BD9-81ED-4DB2-BD59-A6C34878D82A}">
                    <a16:rowId xmlns:a16="http://schemas.microsoft.com/office/drawing/2014/main" val="10000"/>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1009530860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114368</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2090.32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1"/>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1009574010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112099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1297.41</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2"/>
                  </a:ext>
                </a:extLst>
              </a:tr>
              <a:tr h="20274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1009578620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84638</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1333.18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3"/>
                  </a:ext>
                </a:extLst>
              </a:tr>
            </a:tbl>
          </a:graphicData>
        </a:graphic>
      </p:graphicFrame>
      <p:graphicFrame>
        <p:nvGraphicFramePr>
          <p:cNvPr id="60" name="Table 59"/>
          <p:cNvGraphicFramePr>
            <a:graphicFrameLocks noGrp="1"/>
          </p:cNvGraphicFramePr>
          <p:nvPr>
            <p:extLst/>
          </p:nvPr>
        </p:nvGraphicFramePr>
        <p:xfrm>
          <a:off x="6508197" y="3220020"/>
          <a:ext cx="2162628" cy="903780"/>
        </p:xfrm>
        <a:graphic>
          <a:graphicData uri="http://schemas.openxmlformats.org/drawingml/2006/table">
            <a:tbl>
              <a:tblPr firstRow="1" bandRow="1"/>
              <a:tblGrid>
                <a:gridCol w="794563">
                  <a:extLst>
                    <a:ext uri="{9D8B030D-6E8A-4147-A177-3AD203B41FA5}">
                      <a16:colId xmlns:a16="http://schemas.microsoft.com/office/drawing/2014/main" val="20000"/>
                    </a:ext>
                  </a:extLst>
                </a:gridCol>
                <a:gridCol w="724870">
                  <a:extLst>
                    <a:ext uri="{9D8B030D-6E8A-4147-A177-3AD203B41FA5}">
                      <a16:colId xmlns:a16="http://schemas.microsoft.com/office/drawing/2014/main" val="20001"/>
                    </a:ext>
                  </a:extLst>
                </a:gridCol>
                <a:gridCol w="643195">
                  <a:extLst>
                    <a:ext uri="{9D8B030D-6E8A-4147-A177-3AD203B41FA5}">
                      <a16:colId xmlns:a16="http://schemas.microsoft.com/office/drawing/2014/main" val="20002"/>
                    </a:ext>
                  </a:extLst>
                </a:gridCol>
              </a:tblGrid>
              <a:tr h="276507">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Cust_ID</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a:t>Investment</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solidFill>
                  </a:tcPr>
                </a:tc>
                <a:tc>
                  <a:txBody>
                    <a:bodyPr/>
                    <a:lstStyle>
                      <a:lvl1pPr marL="0" algn="l" defTabSz="457200" rtl="0" eaLnBrk="1" latinLnBrk="0" hangingPunct="1">
                        <a:defRPr sz="1800" b="1" kern="1200">
                          <a:solidFill>
                            <a:schemeClr val="lt1"/>
                          </a:solidFill>
                          <a:latin typeface="Helvetica Light"/>
                          <a:ea typeface="Helvetica Light"/>
                          <a:cs typeface="Helvetica Light"/>
                        </a:defRPr>
                      </a:lvl1pPr>
                      <a:lvl2pPr marL="457200" algn="l" defTabSz="457200" rtl="0" eaLnBrk="1" latinLnBrk="0" hangingPunct="1">
                        <a:defRPr sz="1800" b="1" kern="1200">
                          <a:solidFill>
                            <a:schemeClr val="lt1"/>
                          </a:solidFill>
                          <a:latin typeface="Helvetica Light"/>
                          <a:ea typeface="Helvetica Light"/>
                          <a:cs typeface="Helvetica Light"/>
                        </a:defRPr>
                      </a:lvl2pPr>
                      <a:lvl3pPr marL="914400" algn="l" defTabSz="457200" rtl="0" eaLnBrk="1" latinLnBrk="0" hangingPunct="1">
                        <a:defRPr sz="1800" b="1" kern="1200">
                          <a:solidFill>
                            <a:schemeClr val="lt1"/>
                          </a:solidFill>
                          <a:latin typeface="Helvetica Light"/>
                          <a:ea typeface="Helvetica Light"/>
                          <a:cs typeface="Helvetica Light"/>
                        </a:defRPr>
                      </a:lvl3pPr>
                      <a:lvl4pPr marL="1371600" algn="l" defTabSz="457200" rtl="0" eaLnBrk="1" latinLnBrk="0" hangingPunct="1">
                        <a:defRPr sz="1800" b="1" kern="1200">
                          <a:solidFill>
                            <a:schemeClr val="lt1"/>
                          </a:solidFill>
                          <a:latin typeface="Helvetica Light"/>
                          <a:ea typeface="Helvetica Light"/>
                          <a:cs typeface="Helvetica Light"/>
                        </a:defRPr>
                      </a:lvl4pPr>
                      <a:lvl5pPr marL="1828800" algn="l" defTabSz="457200" rtl="0" eaLnBrk="1" latinLnBrk="0" hangingPunct="1">
                        <a:defRPr sz="1800" b="1" kern="1200">
                          <a:solidFill>
                            <a:schemeClr val="lt1"/>
                          </a:solidFill>
                          <a:latin typeface="Helvetica Light"/>
                          <a:ea typeface="Helvetica Light"/>
                          <a:cs typeface="Helvetica Light"/>
                        </a:defRPr>
                      </a:lvl5pPr>
                      <a:lvl6pPr marL="2286000" algn="l" defTabSz="457200" rtl="0" eaLnBrk="1" latinLnBrk="0" hangingPunct="1">
                        <a:defRPr sz="1800" b="1" kern="1200">
                          <a:solidFill>
                            <a:schemeClr val="lt1"/>
                          </a:solidFill>
                          <a:latin typeface="Helvetica Light"/>
                          <a:ea typeface="Helvetica Light"/>
                          <a:cs typeface="Helvetica Light"/>
                        </a:defRPr>
                      </a:lvl6pPr>
                      <a:lvl7pPr marL="2743200" algn="l" defTabSz="457200" rtl="0" eaLnBrk="1" latinLnBrk="0" hangingPunct="1">
                        <a:defRPr sz="1800" b="1" kern="1200">
                          <a:solidFill>
                            <a:schemeClr val="lt1"/>
                          </a:solidFill>
                          <a:latin typeface="Helvetica Light"/>
                          <a:ea typeface="Helvetica Light"/>
                          <a:cs typeface="Helvetica Light"/>
                        </a:defRPr>
                      </a:lvl7pPr>
                      <a:lvl8pPr marL="3200400" algn="l" defTabSz="457200" rtl="0" eaLnBrk="1" latinLnBrk="0" hangingPunct="1">
                        <a:defRPr sz="1800" b="1" kern="1200">
                          <a:solidFill>
                            <a:schemeClr val="lt1"/>
                          </a:solidFill>
                          <a:latin typeface="Helvetica Light"/>
                          <a:ea typeface="Helvetica Light"/>
                          <a:cs typeface="Helvetica Light"/>
                        </a:defRPr>
                      </a:lvl8pPr>
                      <a:lvl9pPr marL="3657600" algn="l" defTabSz="457200" rtl="0" eaLnBrk="1" latinLnBrk="0" hangingPunct="1">
                        <a:defRPr sz="1800" b="1" kern="1200">
                          <a:solidFill>
                            <a:schemeClr val="lt1"/>
                          </a:solidFill>
                          <a:latin typeface="Helvetica Light"/>
                          <a:ea typeface="Helvetica Light"/>
                          <a:cs typeface="Helvetica Light"/>
                        </a:defRPr>
                      </a:lvl9pPr>
                    </a:lstStyle>
                    <a:p>
                      <a:r>
                        <a:rPr lang="en-US" sz="700" dirty="0" err="1"/>
                        <a:t>Avg</a:t>
                      </a:r>
                      <a:r>
                        <a:rPr lang="en-US" sz="700" dirty="0"/>
                        <a:t> TX</a:t>
                      </a:r>
                      <a:r>
                        <a:rPr lang="en-US" sz="700" baseline="0" dirty="0"/>
                        <a:t> AMT</a:t>
                      </a:r>
                      <a:endParaRPr lang="en-US" sz="7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365C0"/>
                    </a:solidFill>
                  </a:tcPr>
                </a:tc>
                <a:extLst>
                  <a:ext uri="{0D108BD9-81ED-4DB2-BD59-A6C34878D82A}">
                    <a16:rowId xmlns:a16="http://schemas.microsoft.com/office/drawing/2014/main" val="10000"/>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1009530860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114368</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2090.32</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1"/>
                  </a:ext>
                </a:extLst>
              </a:tr>
              <a:tr h="17973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1009574010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112099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365C0">
                        <a:tint val="2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1297.41</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20000"/>
                      </a:srgbClr>
                    </a:solidFill>
                  </a:tcPr>
                </a:tc>
                <a:extLst>
                  <a:ext uri="{0D108BD9-81ED-4DB2-BD59-A6C34878D82A}">
                    <a16:rowId xmlns:a16="http://schemas.microsoft.com/office/drawing/2014/main" val="10002"/>
                  </a:ext>
                </a:extLst>
              </a:tr>
              <a:tr h="202740">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1009578620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84638</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365C0">
                        <a:tint val="40000"/>
                      </a:srgbClr>
                    </a:solidFill>
                  </a:tcPr>
                </a:tc>
                <a:tc>
                  <a:txBody>
                    <a:bodyPr/>
                    <a:lstStyle>
                      <a:lvl1pPr marL="0" algn="l" defTabSz="457200" rtl="0" eaLnBrk="1" latinLnBrk="0" hangingPunct="1">
                        <a:defRPr sz="1800" kern="1200">
                          <a:solidFill>
                            <a:schemeClr val="dk1"/>
                          </a:solidFill>
                          <a:latin typeface="Helvetica Light"/>
                          <a:ea typeface="Helvetica Light"/>
                          <a:cs typeface="Helvetica Light"/>
                        </a:defRPr>
                      </a:lvl1pPr>
                      <a:lvl2pPr marL="457200" algn="l" defTabSz="457200" rtl="0" eaLnBrk="1" latinLnBrk="0" hangingPunct="1">
                        <a:defRPr sz="1800" kern="1200">
                          <a:solidFill>
                            <a:schemeClr val="dk1"/>
                          </a:solidFill>
                          <a:latin typeface="Helvetica Light"/>
                          <a:ea typeface="Helvetica Light"/>
                          <a:cs typeface="Helvetica Light"/>
                        </a:defRPr>
                      </a:lvl2pPr>
                      <a:lvl3pPr marL="914400" algn="l" defTabSz="457200" rtl="0" eaLnBrk="1" latinLnBrk="0" hangingPunct="1">
                        <a:defRPr sz="1800" kern="1200">
                          <a:solidFill>
                            <a:schemeClr val="dk1"/>
                          </a:solidFill>
                          <a:latin typeface="Helvetica Light"/>
                          <a:ea typeface="Helvetica Light"/>
                          <a:cs typeface="Helvetica Light"/>
                        </a:defRPr>
                      </a:lvl3pPr>
                      <a:lvl4pPr marL="1371600" algn="l" defTabSz="457200" rtl="0" eaLnBrk="1" latinLnBrk="0" hangingPunct="1">
                        <a:defRPr sz="1800" kern="1200">
                          <a:solidFill>
                            <a:schemeClr val="dk1"/>
                          </a:solidFill>
                          <a:latin typeface="Helvetica Light"/>
                          <a:ea typeface="Helvetica Light"/>
                          <a:cs typeface="Helvetica Light"/>
                        </a:defRPr>
                      </a:lvl4pPr>
                      <a:lvl5pPr marL="1828800" algn="l" defTabSz="457200" rtl="0" eaLnBrk="1" latinLnBrk="0" hangingPunct="1">
                        <a:defRPr sz="1800" kern="1200">
                          <a:solidFill>
                            <a:schemeClr val="dk1"/>
                          </a:solidFill>
                          <a:latin typeface="Helvetica Light"/>
                          <a:ea typeface="Helvetica Light"/>
                          <a:cs typeface="Helvetica Light"/>
                        </a:defRPr>
                      </a:lvl5pPr>
                      <a:lvl6pPr marL="2286000" algn="l" defTabSz="457200" rtl="0" eaLnBrk="1" latinLnBrk="0" hangingPunct="1">
                        <a:defRPr sz="1800" kern="1200">
                          <a:solidFill>
                            <a:schemeClr val="dk1"/>
                          </a:solidFill>
                          <a:latin typeface="Helvetica Light"/>
                          <a:ea typeface="Helvetica Light"/>
                          <a:cs typeface="Helvetica Light"/>
                        </a:defRPr>
                      </a:lvl6pPr>
                      <a:lvl7pPr marL="2743200" algn="l" defTabSz="457200" rtl="0" eaLnBrk="1" latinLnBrk="0" hangingPunct="1">
                        <a:defRPr sz="1800" kern="1200">
                          <a:solidFill>
                            <a:schemeClr val="dk1"/>
                          </a:solidFill>
                          <a:latin typeface="Helvetica Light"/>
                          <a:ea typeface="Helvetica Light"/>
                          <a:cs typeface="Helvetica Light"/>
                        </a:defRPr>
                      </a:lvl7pPr>
                      <a:lvl8pPr marL="3200400" algn="l" defTabSz="457200" rtl="0" eaLnBrk="1" latinLnBrk="0" hangingPunct="1">
                        <a:defRPr sz="1800" kern="1200">
                          <a:solidFill>
                            <a:schemeClr val="dk1"/>
                          </a:solidFill>
                          <a:latin typeface="Helvetica Light"/>
                          <a:ea typeface="Helvetica Light"/>
                          <a:cs typeface="Helvetica Light"/>
                        </a:defRPr>
                      </a:lvl8pPr>
                      <a:lvl9pPr marL="3657600" algn="l" defTabSz="457200" rtl="0" eaLnBrk="1" latinLnBrk="0" hangingPunct="1">
                        <a:defRPr sz="1800" kern="1200">
                          <a:solidFill>
                            <a:schemeClr val="dk1"/>
                          </a:solidFill>
                          <a:latin typeface="Helvetica Light"/>
                          <a:ea typeface="Helvetica Light"/>
                          <a:cs typeface="Helvetica Light"/>
                        </a:defRPr>
                      </a:lvl9pPr>
                    </a:lstStyle>
                    <a:p>
                      <a:r>
                        <a:rPr lang="en-US" sz="700" dirty="0"/>
                        <a:t>1333.18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365C0">
                        <a:tint val="40000"/>
                      </a:srgbClr>
                    </a:solidFill>
                  </a:tcPr>
                </a:tc>
                <a:extLst>
                  <a:ext uri="{0D108BD9-81ED-4DB2-BD59-A6C34878D82A}">
                    <a16:rowId xmlns:a16="http://schemas.microsoft.com/office/drawing/2014/main" val="10003"/>
                  </a:ext>
                </a:extLst>
              </a:tr>
            </a:tbl>
          </a:graphicData>
        </a:graphic>
      </p:graphicFrame>
      <p:cxnSp>
        <p:nvCxnSpPr>
          <p:cNvPr id="6" name="Straight Arrow Connector 5"/>
          <p:cNvCxnSpPr/>
          <p:nvPr/>
        </p:nvCxnSpPr>
        <p:spPr>
          <a:xfrm flipH="1" flipV="1">
            <a:off x="6902506" y="1933160"/>
            <a:ext cx="8092" cy="982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6103154" y="4123182"/>
            <a:ext cx="2868306" cy="369332"/>
          </a:xfrm>
          <a:prstGeom prst="rect">
            <a:avLst/>
          </a:prstGeom>
        </p:spPr>
        <p:txBody>
          <a:bodyPr wrap="square">
            <a:spAutoFit/>
          </a:bodyPr>
          <a:lstStyle/>
          <a:p>
            <a:pPr marL="326555" lvl="1" defTabSz="1306220">
              <a:spcBef>
                <a:spcPts val="857"/>
              </a:spcBef>
              <a:buClr>
                <a:srgbClr val="B4DCFA">
                  <a:lumMod val="50000"/>
                </a:srgbClr>
              </a:buClr>
              <a:buSzPct val="100000"/>
            </a:pPr>
            <a:r>
              <a:rPr lang="en-US" sz="900" dirty="0">
                <a:solidFill>
                  <a:srgbClr val="000000"/>
                </a:solidFill>
                <a:latin typeface="Helvetica Neue"/>
              </a:rPr>
              <a:t>Virtual Tables Consumed by IBM Open Data Analytics for z/OS</a:t>
            </a:r>
          </a:p>
        </p:txBody>
      </p:sp>
      <p:sp>
        <p:nvSpPr>
          <p:cNvPr id="62" name="Rectangle 61"/>
          <p:cNvSpPr/>
          <p:nvPr/>
        </p:nvSpPr>
        <p:spPr>
          <a:xfrm>
            <a:off x="6556189" y="2305288"/>
            <a:ext cx="1962236" cy="507831"/>
          </a:xfrm>
          <a:prstGeom prst="rect">
            <a:avLst/>
          </a:prstGeom>
        </p:spPr>
        <p:txBody>
          <a:bodyPr wrap="square">
            <a:spAutoFit/>
          </a:bodyPr>
          <a:lstStyle/>
          <a:p>
            <a:pPr marL="326555" lvl="1" defTabSz="1306220">
              <a:spcBef>
                <a:spcPts val="857"/>
              </a:spcBef>
              <a:buClr>
                <a:srgbClr val="B4DCFA">
                  <a:lumMod val="50000"/>
                </a:srgbClr>
              </a:buClr>
              <a:buSzPct val="100000"/>
            </a:pPr>
            <a:r>
              <a:rPr lang="en-US" sz="900" b="1" dirty="0">
                <a:solidFill>
                  <a:srgbClr val="000000"/>
                </a:solidFill>
                <a:latin typeface="Helvetica Neue"/>
              </a:rPr>
              <a:t>Read &amp; analyze as result of </a:t>
            </a:r>
            <a:r>
              <a:rPr lang="en-US" sz="900" b="1" dirty="0" err="1">
                <a:solidFill>
                  <a:srgbClr val="000000"/>
                </a:solidFill>
                <a:latin typeface="Helvetica Neue"/>
              </a:rPr>
              <a:t>SparkSQL</a:t>
            </a:r>
            <a:r>
              <a:rPr lang="en-US" sz="900" b="1" dirty="0">
                <a:solidFill>
                  <a:srgbClr val="000000"/>
                </a:solidFill>
                <a:latin typeface="Helvetica Neue"/>
              </a:rPr>
              <a:t> or Python Interaction</a:t>
            </a:r>
          </a:p>
        </p:txBody>
      </p:sp>
      <p:sp>
        <p:nvSpPr>
          <p:cNvPr id="63" name="Oval 62"/>
          <p:cNvSpPr/>
          <p:nvPr/>
        </p:nvSpPr>
        <p:spPr>
          <a:xfrm>
            <a:off x="1927225" y="1271201"/>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A</a:t>
            </a:r>
          </a:p>
        </p:txBody>
      </p:sp>
      <p:sp>
        <p:nvSpPr>
          <p:cNvPr id="66" name="Oval 65"/>
          <p:cNvSpPr/>
          <p:nvPr/>
        </p:nvSpPr>
        <p:spPr>
          <a:xfrm>
            <a:off x="3915138" y="1220771"/>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B</a:t>
            </a:r>
          </a:p>
        </p:txBody>
      </p:sp>
      <p:sp>
        <p:nvSpPr>
          <p:cNvPr id="67" name="Oval 66"/>
          <p:cNvSpPr/>
          <p:nvPr/>
        </p:nvSpPr>
        <p:spPr>
          <a:xfrm>
            <a:off x="4435545" y="1664667"/>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C</a:t>
            </a:r>
          </a:p>
        </p:txBody>
      </p:sp>
      <p:sp>
        <p:nvSpPr>
          <p:cNvPr id="68" name="Oval 67"/>
          <p:cNvSpPr/>
          <p:nvPr/>
        </p:nvSpPr>
        <p:spPr>
          <a:xfrm>
            <a:off x="3593417" y="2086149"/>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D</a:t>
            </a:r>
          </a:p>
        </p:txBody>
      </p:sp>
      <p:sp>
        <p:nvSpPr>
          <p:cNvPr id="69" name="Oval 68"/>
          <p:cNvSpPr/>
          <p:nvPr/>
        </p:nvSpPr>
        <p:spPr>
          <a:xfrm>
            <a:off x="4909251" y="3024070"/>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E</a:t>
            </a:r>
          </a:p>
        </p:txBody>
      </p:sp>
      <p:sp>
        <p:nvSpPr>
          <p:cNvPr id="70" name="Oval 69"/>
          <p:cNvSpPr/>
          <p:nvPr/>
        </p:nvSpPr>
        <p:spPr>
          <a:xfrm>
            <a:off x="6658964" y="2458304"/>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F</a:t>
            </a:r>
          </a:p>
        </p:txBody>
      </p:sp>
      <p:sp>
        <p:nvSpPr>
          <p:cNvPr id="71" name="Oval 70"/>
          <p:cNvSpPr/>
          <p:nvPr/>
        </p:nvSpPr>
        <p:spPr>
          <a:xfrm>
            <a:off x="7764507" y="1033584"/>
            <a:ext cx="202367" cy="143532"/>
          </a:xfrm>
          <a:prstGeom prst="ellipse">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n-US" sz="1000" kern="0" dirty="0">
                <a:solidFill>
                  <a:prstClr val="white"/>
                </a:solidFill>
                <a:latin typeface="Calibri" panose="020F0502020204030204"/>
              </a:rPr>
              <a:t>7</a:t>
            </a:r>
          </a:p>
        </p:txBody>
      </p:sp>
      <p:sp>
        <p:nvSpPr>
          <p:cNvPr id="4" name="TextBox 3"/>
          <p:cNvSpPr txBox="1"/>
          <p:nvPr/>
        </p:nvSpPr>
        <p:spPr>
          <a:xfrm>
            <a:off x="251874" y="1237894"/>
            <a:ext cx="161657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prstClr val="black"/>
                </a:solidFill>
              </a:rPr>
              <a:t>Dataset names</a:t>
            </a:r>
          </a:p>
          <a:p>
            <a:pPr marL="171450" indent="-171450">
              <a:buFont typeface="Arial" panose="020B0604020202020204" pitchFamily="34" charset="0"/>
              <a:buChar char="•"/>
            </a:pPr>
            <a:r>
              <a:rPr lang="en-US" sz="1000" dirty="0">
                <a:solidFill>
                  <a:prstClr val="black"/>
                </a:solidFill>
              </a:rPr>
              <a:t>Cobol copybooks</a:t>
            </a:r>
          </a:p>
          <a:p>
            <a:pPr marL="171450" indent="-171450">
              <a:buFont typeface="Arial" panose="020B0604020202020204" pitchFamily="34" charset="0"/>
              <a:buChar char="•"/>
            </a:pPr>
            <a:r>
              <a:rPr lang="en-US" sz="1000" dirty="0">
                <a:solidFill>
                  <a:prstClr val="black"/>
                </a:solidFill>
              </a:rPr>
              <a:t>PL/1 include files</a:t>
            </a:r>
          </a:p>
        </p:txBody>
      </p:sp>
      <p:sp>
        <p:nvSpPr>
          <p:cNvPr id="72" name="Rectangle 71"/>
          <p:cNvSpPr/>
          <p:nvPr/>
        </p:nvSpPr>
        <p:spPr>
          <a:xfrm>
            <a:off x="2200001" y="2348651"/>
            <a:ext cx="5037270" cy="230832"/>
          </a:xfrm>
          <a:prstGeom prst="rect">
            <a:avLst/>
          </a:prstGeom>
        </p:spPr>
        <p:txBody>
          <a:bodyPr wrap="square">
            <a:spAutoFit/>
          </a:bodyPr>
          <a:lstStyle/>
          <a:p>
            <a:pPr marL="326555" lvl="1" defTabSz="1306220">
              <a:spcBef>
                <a:spcPts val="857"/>
              </a:spcBef>
              <a:buClr>
                <a:srgbClr val="B4DCFA">
                  <a:lumMod val="50000"/>
                </a:srgbClr>
              </a:buClr>
              <a:buSzPct val="100000"/>
            </a:pPr>
            <a:r>
              <a:rPr lang="en-US" sz="900" b="1" dirty="0">
                <a:solidFill>
                  <a:srgbClr val="000000"/>
                </a:solidFill>
                <a:latin typeface="Helvetica Neue"/>
              </a:rPr>
              <a:t>Validate to associate type of data</a:t>
            </a:r>
          </a:p>
        </p:txBody>
      </p:sp>
      <p:sp>
        <p:nvSpPr>
          <p:cNvPr id="73" name="Flowchart: Connector 72">
            <a:extLst>
              <a:ext uri="{FF2B5EF4-FFF2-40B4-BE49-F238E27FC236}">
                <a16:creationId xmlns:a16="http://schemas.microsoft.com/office/drawing/2014/main" id="{07DDB1E2-7FCE-4081-98CF-EE1EBE48775D}"/>
              </a:ext>
            </a:extLst>
          </p:cNvPr>
          <p:cNvSpPr/>
          <p:nvPr/>
        </p:nvSpPr>
        <p:spPr>
          <a:xfrm>
            <a:off x="291452" y="150919"/>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Tree>
    <p:extLst>
      <p:ext uri="{BB962C8B-B14F-4D97-AF65-F5344CB8AC3E}">
        <p14:creationId xmlns:p14="http://schemas.microsoft.com/office/powerpoint/2010/main" val="262047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7" grpId="0"/>
      <p:bldP spid="38" grpId="0"/>
      <p:bldP spid="39" grpId="0"/>
      <p:bldP spid="41" grpId="0"/>
      <p:bldP spid="42" grpId="0" animBg="1"/>
      <p:bldP spid="33" grpId="0"/>
      <p:bldP spid="47" grpId="0" animBg="1"/>
      <p:bldP spid="49" grpId="0" animBg="1"/>
      <p:bldP spid="43" grpId="0" animBg="1"/>
      <p:bldP spid="65" grpId="0"/>
      <p:bldP spid="61" grpId="0"/>
      <p:bldP spid="62" grpId="0"/>
      <p:bldP spid="67" grpId="0" animBg="1"/>
      <p:bldP spid="68" grpId="0" animBg="1"/>
      <p:bldP spid="69" grpId="0" animBg="1"/>
      <p:bldP spid="70" grpId="0" animBg="1"/>
      <p:bldP spid="71" grpId="0" animBg="1"/>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327" y="614039"/>
            <a:ext cx="2258340" cy="2767527"/>
          </a:xfrm>
          <a:prstGeom prst="rect">
            <a:avLst/>
          </a:prstGeom>
          <a:ln w="12700">
            <a:solidFill>
              <a:schemeClr val="tx1"/>
            </a:solidFill>
          </a:ln>
        </p:spPr>
      </p:pic>
      <p:pic>
        <p:nvPicPr>
          <p:cNvPr id="6" name="Picture 5"/>
          <p:cNvPicPr>
            <a:picLocks noChangeAspect="1"/>
          </p:cNvPicPr>
          <p:nvPr/>
        </p:nvPicPr>
        <p:blipFill>
          <a:blip r:embed="rId3"/>
          <a:stretch>
            <a:fillRect/>
          </a:stretch>
        </p:blipFill>
        <p:spPr>
          <a:xfrm>
            <a:off x="2814844" y="614039"/>
            <a:ext cx="1889486" cy="1979462"/>
          </a:xfrm>
          <a:prstGeom prst="rect">
            <a:avLst/>
          </a:prstGeom>
        </p:spPr>
      </p:pic>
      <p:pic>
        <p:nvPicPr>
          <p:cNvPr id="7" name="Picture 6"/>
          <p:cNvPicPr>
            <a:picLocks noChangeAspect="1"/>
          </p:cNvPicPr>
          <p:nvPr/>
        </p:nvPicPr>
        <p:blipFill>
          <a:blip r:embed="rId4"/>
          <a:stretch>
            <a:fillRect/>
          </a:stretch>
        </p:blipFill>
        <p:spPr>
          <a:xfrm>
            <a:off x="5316737" y="628097"/>
            <a:ext cx="2062552" cy="869275"/>
          </a:xfrm>
          <a:prstGeom prst="rect">
            <a:avLst/>
          </a:prstGeom>
        </p:spPr>
      </p:pic>
      <p:pic>
        <p:nvPicPr>
          <p:cNvPr id="3" name="Picture 2"/>
          <p:cNvPicPr>
            <a:picLocks noChangeAspect="1"/>
          </p:cNvPicPr>
          <p:nvPr/>
        </p:nvPicPr>
        <p:blipFill>
          <a:blip r:embed="rId5"/>
          <a:stretch>
            <a:fillRect/>
          </a:stretch>
        </p:blipFill>
        <p:spPr>
          <a:xfrm>
            <a:off x="4919158" y="1766545"/>
            <a:ext cx="3571699" cy="2652793"/>
          </a:xfrm>
          <a:prstGeom prst="rect">
            <a:avLst/>
          </a:prstGeom>
          <a:ln w="15875">
            <a:solidFill>
              <a:schemeClr val="tx1"/>
            </a:solidFill>
          </a:ln>
        </p:spPr>
      </p:pic>
      <p:sp>
        <p:nvSpPr>
          <p:cNvPr id="8" name="TextBox 7"/>
          <p:cNvSpPr txBox="1"/>
          <p:nvPr/>
        </p:nvSpPr>
        <p:spPr>
          <a:xfrm>
            <a:off x="214665" y="3588341"/>
            <a:ext cx="4482651" cy="830997"/>
          </a:xfrm>
          <a:prstGeom prst="rect">
            <a:avLst/>
          </a:prstGeom>
          <a:noFill/>
        </p:spPr>
        <p:txBody>
          <a:bodyPr wrap="square" rtlCol="0">
            <a:spAutoFit/>
          </a:bodyPr>
          <a:lstStyle/>
          <a:p>
            <a:pPr marL="285750" indent="-285750" defTabSz="685800">
              <a:buFont typeface="Wingdings" panose="05000000000000000000" pitchFamily="2" charset="2"/>
              <a:buChar char="Ø"/>
            </a:pPr>
            <a:r>
              <a:rPr lang="en-US" sz="1200" b="1" dirty="0">
                <a:solidFill>
                  <a:prstClr val="black"/>
                </a:solidFill>
              </a:rPr>
              <a:t>Reduce coding </a:t>
            </a:r>
            <a:r>
              <a:rPr lang="en-US" sz="1200" dirty="0">
                <a:solidFill>
                  <a:prstClr val="black"/>
                </a:solidFill>
              </a:rPr>
              <a:t>of data access via automated generation of Scala code (Python in progress) </a:t>
            </a:r>
          </a:p>
          <a:p>
            <a:pPr marL="285750" indent="-285750" defTabSz="685800">
              <a:buFont typeface="Wingdings" panose="05000000000000000000" pitchFamily="2" charset="2"/>
              <a:buChar char="Ø"/>
            </a:pPr>
            <a:r>
              <a:rPr lang="en-US" sz="1200" b="1" dirty="0">
                <a:solidFill>
                  <a:prstClr val="black"/>
                </a:solidFill>
              </a:rPr>
              <a:t>Automatically optimized </a:t>
            </a:r>
            <a:r>
              <a:rPr lang="en-US" sz="1200" dirty="0">
                <a:solidFill>
                  <a:prstClr val="black"/>
                </a:solidFill>
              </a:rPr>
              <a:t>based on available parallelism to generate best performance results without manual coding</a:t>
            </a:r>
            <a:endParaRPr lang="en-US" sz="1200" b="1" dirty="0">
              <a:solidFill>
                <a:prstClr val="black"/>
              </a:solidFill>
            </a:endParaRPr>
          </a:p>
        </p:txBody>
      </p:sp>
      <p:sp>
        <p:nvSpPr>
          <p:cNvPr id="9" name="Shape 117"/>
          <p:cNvSpPr txBox="1">
            <a:spLocks/>
          </p:cNvSpPr>
          <p:nvPr/>
        </p:nvSpPr>
        <p:spPr>
          <a:xfrm>
            <a:off x="458795" y="174871"/>
            <a:ext cx="8640726" cy="30105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uFill>
                  <a:solidFill>
                    <a:srgbClr val="7889FB"/>
                  </a:solidFill>
                </a:uFill>
              </a:defRPr>
            </a:pPr>
            <a:r>
              <a:rPr lang="en-US" sz="1500" b="1" dirty="0">
                <a:solidFill>
                  <a:srgbClr val="3366FF"/>
                </a:solidFill>
                <a:uFill>
                  <a:solidFill>
                    <a:srgbClr val="7889FB"/>
                  </a:solidFill>
                </a:uFill>
              </a:rPr>
              <a:t>Value: Simplification </a:t>
            </a:r>
            <a:r>
              <a:rPr lang="en-US" sz="1500" b="1" dirty="0">
                <a:solidFill>
                  <a:prstClr val="black"/>
                </a:solidFill>
                <a:uFill>
                  <a:solidFill>
                    <a:srgbClr val="7889FB"/>
                  </a:solidFill>
                </a:uFill>
                <a:sym typeface="Wingdings" panose="05000000000000000000" pitchFamily="2" charset="2"/>
              </a:rPr>
              <a:t> </a:t>
            </a:r>
            <a:r>
              <a:rPr lang="en-US" sz="1500" b="1" dirty="0">
                <a:solidFill>
                  <a:prstClr val="black"/>
                </a:solidFill>
                <a:uFill>
                  <a:solidFill>
                    <a:srgbClr val="7889FB"/>
                  </a:solidFill>
                </a:uFill>
              </a:rPr>
              <a:t> Automated Generation of Code to Access Data from Spark &amp; Python</a:t>
            </a:r>
            <a:endParaRPr lang="en-US" b="1" dirty="0">
              <a:solidFill>
                <a:prstClr val="black"/>
              </a:solidFill>
              <a:uFill>
                <a:solidFill>
                  <a:srgbClr val="7889FB"/>
                </a:solidFill>
              </a:uFill>
            </a:endParaRPr>
          </a:p>
        </p:txBody>
      </p:sp>
      <p:sp>
        <p:nvSpPr>
          <p:cNvPr id="10" name="Right Arrow 9"/>
          <p:cNvSpPr/>
          <p:nvPr/>
        </p:nvSpPr>
        <p:spPr>
          <a:xfrm>
            <a:off x="2450179" y="986840"/>
            <a:ext cx="282633" cy="11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859874" y="986840"/>
            <a:ext cx="282633" cy="118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 Arrow 11"/>
          <p:cNvSpPr/>
          <p:nvPr/>
        </p:nvSpPr>
        <p:spPr>
          <a:xfrm rot="5400000">
            <a:off x="7627385" y="1085595"/>
            <a:ext cx="514831" cy="5813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5-Point Star 13"/>
          <p:cNvSpPr/>
          <p:nvPr/>
        </p:nvSpPr>
        <p:spPr>
          <a:xfrm>
            <a:off x="722553" y="2992932"/>
            <a:ext cx="250842" cy="267063"/>
          </a:xfrm>
          <a:prstGeom prst="star5">
            <a:avLst/>
          </a:prstGeom>
          <a:solidFill>
            <a:srgbClr val="FFC000"/>
          </a:solidFill>
          <a:ln w="12700" cap="flat" cmpd="sng" algn="ctr">
            <a:solidFill>
              <a:srgbClr val="AB1A8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white"/>
                </a:solidFill>
                <a:effectLst/>
                <a:uLnTx/>
                <a:uFillTx/>
                <a:latin typeface=""/>
                <a:ea typeface="ＭＳ Ｐゴシック"/>
              </a:rPr>
              <a:t> </a:t>
            </a:r>
          </a:p>
        </p:txBody>
      </p:sp>
      <p:sp>
        <p:nvSpPr>
          <p:cNvPr id="15" name="5-Point Star 14"/>
          <p:cNvSpPr/>
          <p:nvPr/>
        </p:nvSpPr>
        <p:spPr>
          <a:xfrm>
            <a:off x="3053984" y="986840"/>
            <a:ext cx="250842" cy="267063"/>
          </a:xfrm>
          <a:prstGeom prst="star5">
            <a:avLst/>
          </a:prstGeom>
          <a:solidFill>
            <a:srgbClr val="FFC000"/>
          </a:solidFill>
          <a:ln w="12700" cap="flat" cmpd="sng" algn="ctr">
            <a:solidFill>
              <a:srgbClr val="AB1A8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white"/>
                </a:solidFill>
                <a:effectLst/>
                <a:uLnTx/>
                <a:uFillTx/>
                <a:latin typeface=""/>
                <a:ea typeface="ＭＳ Ｐゴシック"/>
              </a:rPr>
              <a:t> </a:t>
            </a:r>
          </a:p>
        </p:txBody>
      </p:sp>
      <p:sp>
        <p:nvSpPr>
          <p:cNvPr id="16" name="5-Point Star 15"/>
          <p:cNvSpPr/>
          <p:nvPr/>
        </p:nvSpPr>
        <p:spPr>
          <a:xfrm>
            <a:off x="7759379" y="2725869"/>
            <a:ext cx="250842" cy="267063"/>
          </a:xfrm>
          <a:prstGeom prst="star5">
            <a:avLst/>
          </a:prstGeom>
          <a:solidFill>
            <a:srgbClr val="FFC000"/>
          </a:solidFill>
          <a:ln w="12700" cap="flat" cmpd="sng" algn="ctr">
            <a:solidFill>
              <a:srgbClr val="AB1A8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white"/>
                </a:solidFill>
                <a:effectLst/>
                <a:uLnTx/>
                <a:uFillTx/>
                <a:latin typeface=""/>
                <a:ea typeface="ＭＳ Ｐゴシック"/>
              </a:rPr>
              <a:t> </a:t>
            </a:r>
          </a:p>
        </p:txBody>
      </p:sp>
      <p:sp>
        <p:nvSpPr>
          <p:cNvPr id="17" name="Flowchart: Connector 16">
            <a:extLst>
              <a:ext uri="{FF2B5EF4-FFF2-40B4-BE49-F238E27FC236}">
                <a16:creationId xmlns:a16="http://schemas.microsoft.com/office/drawing/2014/main" id="{E3147CEA-30F2-40B3-BC5F-6BFB824F770F}"/>
              </a:ext>
            </a:extLst>
          </p:cNvPr>
          <p:cNvSpPr/>
          <p:nvPr/>
        </p:nvSpPr>
        <p:spPr>
          <a:xfrm>
            <a:off x="214665" y="218248"/>
            <a:ext cx="208062" cy="189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p>
        </p:txBody>
      </p:sp>
    </p:spTree>
    <p:extLst>
      <p:ext uri="{BB962C8B-B14F-4D97-AF65-F5344CB8AC3E}">
        <p14:creationId xmlns:p14="http://schemas.microsoft.com/office/powerpoint/2010/main" val="4051688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3300413" y="555625"/>
            <a:ext cx="1617662" cy="3857625"/>
          </a:xfrm>
          <a:prstGeom prst="rect">
            <a:avLst/>
          </a:prstGeom>
          <a:gradFill rotWithShape="1">
            <a:gsLst>
              <a:gs pos="0">
                <a:schemeClr val="bg1">
                  <a:alpha val="0"/>
                </a:schemeClr>
              </a:gs>
              <a:gs pos="100000">
                <a:schemeClr val="bg1"/>
              </a:gs>
            </a:gsLst>
            <a:lin ang="0" scaled="1"/>
          </a:gradFill>
          <a:ln w="9525">
            <a:noFill/>
            <a:miter lim="800000"/>
            <a:headEnd/>
            <a:tailEnd/>
          </a:ln>
          <a:effectLst/>
        </p:spPr>
        <p:txBody>
          <a:bodyPr wrap="none" anchor="ctr"/>
          <a:lstStyle/>
          <a:p>
            <a:endParaRPr lang="en-US"/>
          </a:p>
        </p:txBody>
      </p:sp>
      <p:sp>
        <p:nvSpPr>
          <p:cNvPr id="92248" name="Title 1"/>
          <p:cNvSpPr>
            <a:spLocks/>
          </p:cNvSpPr>
          <p:nvPr/>
        </p:nvSpPr>
        <p:spPr bwMode="auto">
          <a:xfrm>
            <a:off x="151215" y="-280987"/>
            <a:ext cx="8064500" cy="439738"/>
          </a:xfrm>
          <a:prstGeom prst="rect">
            <a:avLst/>
          </a:prstGeom>
          <a:noFill/>
          <a:ln w="9525">
            <a:noFill/>
            <a:miter lim="800000"/>
            <a:headEnd/>
            <a:tailEnd/>
          </a:ln>
        </p:spPr>
        <p:txBody>
          <a:bodyPr lIns="91438" tIns="45719" rIns="91438" bIns="45719"/>
          <a:lstStyle/>
          <a:p>
            <a:pPr defTabSz="914400">
              <a:lnSpc>
                <a:spcPct val="90000"/>
              </a:lnSpc>
            </a:pPr>
            <a:endParaRPr lang="en-US" sz="2000" b="1" dirty="0"/>
          </a:p>
        </p:txBody>
      </p:sp>
      <p:sp>
        <p:nvSpPr>
          <p:cNvPr id="2" name="Title 1"/>
          <p:cNvSpPr>
            <a:spLocks noGrp="1"/>
          </p:cNvSpPr>
          <p:nvPr>
            <p:ph type="title"/>
          </p:nvPr>
        </p:nvSpPr>
        <p:spPr>
          <a:xfrm>
            <a:off x="409172" y="226856"/>
            <a:ext cx="8399267" cy="276999"/>
          </a:xfrm>
        </p:spPr>
        <p:txBody>
          <a:bodyPr/>
          <a:lstStyle/>
          <a:p>
            <a:r>
              <a:rPr lang="en-US" dirty="0"/>
              <a:t>IBM Machine Learning for z/OS:  Machine Learning in the Enterprise</a:t>
            </a:r>
          </a:p>
        </p:txBody>
      </p:sp>
      <p:sp>
        <p:nvSpPr>
          <p:cNvPr id="6" name="TextBox 5"/>
          <p:cNvSpPr txBox="1"/>
          <p:nvPr/>
        </p:nvSpPr>
        <p:spPr>
          <a:xfrm>
            <a:off x="156639" y="4245595"/>
            <a:ext cx="8565330" cy="215444"/>
          </a:xfrm>
          <a:prstGeom prst="rect">
            <a:avLst/>
          </a:prstGeom>
          <a:noFill/>
        </p:spPr>
        <p:txBody>
          <a:bodyPr wrap="square" rtlCol="0">
            <a:spAutoFit/>
          </a:bodyPr>
          <a:lstStyle/>
          <a:p>
            <a:r>
              <a:rPr lang="en-US" sz="800" dirty="0"/>
              <a:t>Source: </a:t>
            </a:r>
            <a:r>
              <a:rPr lang="en-US" sz="800" dirty="0">
                <a:hlinkClick r:id="rId3"/>
              </a:rPr>
              <a:t>http://sloanreview.mit.edu/article/sales-gets-a-machine-learning-makeover/</a:t>
            </a:r>
            <a:r>
              <a:rPr lang="en-US" sz="800" dirty="0"/>
              <a:t> ;   MIT Sloan Management Review, May 2016, </a:t>
            </a:r>
            <a:r>
              <a:rPr lang="en-US" sz="800" b="1" dirty="0">
                <a:hlinkClick r:id="rId4"/>
              </a:rPr>
              <a:t>H. James Wilson, </a:t>
            </a:r>
            <a:r>
              <a:rPr lang="en-US" sz="800" b="1" dirty="0" err="1">
                <a:hlinkClick r:id="rId4"/>
              </a:rPr>
              <a:t>Narendra</a:t>
            </a:r>
            <a:r>
              <a:rPr lang="en-US" sz="800" b="1" dirty="0">
                <a:hlinkClick r:id="rId4"/>
              </a:rPr>
              <a:t> </a:t>
            </a:r>
            <a:r>
              <a:rPr lang="en-US" sz="800" b="1" dirty="0" err="1">
                <a:hlinkClick r:id="rId4"/>
              </a:rPr>
              <a:t>Mulani</a:t>
            </a:r>
            <a:r>
              <a:rPr lang="en-US" sz="800" b="1" dirty="0">
                <a:hlinkClick r:id="rId4"/>
              </a:rPr>
              <a:t>, Allan Alter</a:t>
            </a:r>
            <a:endParaRPr lang="en-US" sz="800" dirty="0"/>
          </a:p>
        </p:txBody>
      </p:sp>
      <p:sp>
        <p:nvSpPr>
          <p:cNvPr id="11" name="Round Diagonal Corner Rectangle 10"/>
          <p:cNvSpPr/>
          <p:nvPr/>
        </p:nvSpPr>
        <p:spPr>
          <a:xfrm>
            <a:off x="245530" y="659165"/>
            <a:ext cx="8330009" cy="1691173"/>
          </a:xfrm>
          <a:prstGeom prst="round2DiagRect">
            <a:avLst/>
          </a:prstGeom>
          <a:solidFill>
            <a:schemeClr val="tx2">
              <a:lumMod val="10000"/>
              <a:lumOff val="9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70902" y="708366"/>
            <a:ext cx="7679267" cy="1569660"/>
          </a:xfrm>
          <a:prstGeom prst="rect">
            <a:avLst/>
          </a:prstGeom>
          <a:noFill/>
        </p:spPr>
        <p:txBody>
          <a:bodyPr wrap="square" rtlCol="0">
            <a:spAutoFit/>
          </a:bodyPr>
          <a:lstStyle/>
          <a:p>
            <a:r>
              <a:rPr lang="en-US" sz="1600" dirty="0"/>
              <a:t>In our survey of executives at 168 large companies with at least $500 million in annual revenue, </a:t>
            </a:r>
            <a:r>
              <a:rPr lang="en-US" sz="1600" dirty="0">
                <a:solidFill>
                  <a:srgbClr val="0000FF"/>
                </a:solidFill>
              </a:rPr>
              <a:t>76% of respondents said they are targeting higher sales growth with machine learning</a:t>
            </a:r>
            <a:r>
              <a:rPr lang="en-US" sz="1600" dirty="0"/>
              <a:t>, the kind of artificial intelligence software that continuously learns from big data and optimizes recommendations in real time to sales staff. Moreover, more than two out of five companies have already implemented machine learning in sales and marketing.</a:t>
            </a:r>
          </a:p>
        </p:txBody>
      </p:sp>
      <p:sp>
        <p:nvSpPr>
          <p:cNvPr id="14" name="TextBox 13"/>
          <p:cNvSpPr txBox="1"/>
          <p:nvPr/>
        </p:nvSpPr>
        <p:spPr>
          <a:xfrm>
            <a:off x="331446" y="2491728"/>
            <a:ext cx="7679267" cy="1569660"/>
          </a:xfrm>
          <a:prstGeom prst="rect">
            <a:avLst/>
          </a:prstGeom>
          <a:noFill/>
        </p:spPr>
        <p:txBody>
          <a:bodyPr wrap="square" rtlCol="0">
            <a:spAutoFit/>
          </a:bodyPr>
          <a:lstStyle/>
          <a:p>
            <a:r>
              <a:rPr lang="en-US" sz="1600" dirty="0"/>
              <a:t>Before machine learning came along, static databases, analytics from historical data, and experience and instinct steered execution — with performance improvements coming in set increments over time. </a:t>
            </a:r>
            <a:r>
              <a:rPr lang="en-US" sz="1600" dirty="0">
                <a:solidFill>
                  <a:srgbClr val="0000FF"/>
                </a:solidFill>
              </a:rPr>
              <a:t>With machine learning, real-time data can drive actions and process change along a continuous path. </a:t>
            </a:r>
            <a:r>
              <a:rPr lang="en-US" sz="1600" dirty="0"/>
              <a:t>Hypotheses can be quickly formed, tested, and revised, enabling a new kind of workflow that can dramatically outperform previous ones.</a:t>
            </a:r>
          </a:p>
        </p:txBody>
      </p:sp>
      <p:sp>
        <p:nvSpPr>
          <p:cNvPr id="17" name="Round Diagonal Corner Rectangle 16"/>
          <p:cNvSpPr/>
          <p:nvPr/>
        </p:nvSpPr>
        <p:spPr>
          <a:xfrm>
            <a:off x="245532" y="2469896"/>
            <a:ext cx="8330009" cy="1691173"/>
          </a:xfrm>
          <a:prstGeom prst="round2DiagRect">
            <a:avLst/>
          </a:prstGeom>
          <a:solidFill>
            <a:schemeClr val="tx2">
              <a:lumMod val="10000"/>
              <a:lumOff val="9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2867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3194909" y="555625"/>
            <a:ext cx="1617662" cy="3857625"/>
          </a:xfrm>
          <a:prstGeom prst="rect">
            <a:avLst/>
          </a:prstGeom>
          <a:gradFill rotWithShape="1">
            <a:gsLst>
              <a:gs pos="0">
                <a:schemeClr val="bg1">
                  <a:alpha val="0"/>
                </a:schemeClr>
              </a:gs>
              <a:gs pos="100000">
                <a:schemeClr val="bg1"/>
              </a:gs>
            </a:gsLst>
            <a:lin ang="0" scaled="1"/>
          </a:gradFill>
          <a:ln w="9525">
            <a:noFill/>
            <a:miter lim="800000"/>
            <a:headEnd/>
            <a:tailEnd/>
          </a:ln>
          <a:effectLst/>
        </p:spPr>
        <p:txBody>
          <a:bodyPr wrap="none" anchor="ctr"/>
          <a:lstStyle/>
          <a:p>
            <a:endParaRPr lang="en-US"/>
          </a:p>
        </p:txBody>
      </p:sp>
      <p:sp>
        <p:nvSpPr>
          <p:cNvPr id="2" name="Title 1"/>
          <p:cNvSpPr>
            <a:spLocks noGrp="1"/>
          </p:cNvSpPr>
          <p:nvPr>
            <p:ph type="title"/>
          </p:nvPr>
        </p:nvSpPr>
        <p:spPr>
          <a:xfrm>
            <a:off x="151215" y="205485"/>
            <a:ext cx="8560021" cy="276999"/>
          </a:xfrm>
        </p:spPr>
        <p:txBody>
          <a:bodyPr/>
          <a:lstStyle/>
          <a:p>
            <a:r>
              <a:rPr lang="en-US" sz="1600" dirty="0"/>
              <a:t>Structured, transactional data </a:t>
            </a:r>
            <a:r>
              <a:rPr lang="en-US" sz="1600" i="1" dirty="0"/>
              <a:t>drives</a:t>
            </a:r>
            <a:r>
              <a:rPr lang="en-US" sz="1600" dirty="0"/>
              <a:t> analytic outcome, but challenges exist</a:t>
            </a:r>
          </a:p>
        </p:txBody>
      </p:sp>
      <p:sp>
        <p:nvSpPr>
          <p:cNvPr id="8" name="Content Placeholder 7"/>
          <p:cNvSpPr>
            <a:spLocks noGrp="1"/>
          </p:cNvSpPr>
          <p:nvPr>
            <p:ph idx="10"/>
          </p:nvPr>
        </p:nvSpPr>
        <p:spPr/>
        <p:txBody>
          <a:bodyPr/>
          <a:lstStyle/>
          <a:p>
            <a:endParaRPr lang="en-US"/>
          </a:p>
        </p:txBody>
      </p:sp>
      <p:pic>
        <p:nvPicPr>
          <p:cNvPr id="4" name="Picture 3"/>
          <p:cNvPicPr>
            <a:picLocks noChangeAspect="1"/>
          </p:cNvPicPr>
          <p:nvPr/>
        </p:nvPicPr>
        <p:blipFill>
          <a:blip r:embed="rId3"/>
          <a:stretch>
            <a:fillRect/>
          </a:stretch>
        </p:blipFill>
        <p:spPr>
          <a:xfrm>
            <a:off x="184221" y="625109"/>
            <a:ext cx="4370559" cy="3606475"/>
          </a:xfrm>
          <a:prstGeom prst="rect">
            <a:avLst/>
          </a:prstGeom>
          <a:ln>
            <a:solidFill>
              <a:srgbClr val="0000FF"/>
            </a:solidFill>
          </a:ln>
        </p:spPr>
      </p:pic>
      <p:sp>
        <p:nvSpPr>
          <p:cNvPr id="6" name="TextBox 5"/>
          <p:cNvSpPr txBox="1"/>
          <p:nvPr/>
        </p:nvSpPr>
        <p:spPr>
          <a:xfrm>
            <a:off x="103919" y="4301067"/>
            <a:ext cx="3956177" cy="200055"/>
          </a:xfrm>
          <a:prstGeom prst="rect">
            <a:avLst/>
          </a:prstGeom>
          <a:noFill/>
        </p:spPr>
        <p:txBody>
          <a:bodyPr wrap="square" rtlCol="0">
            <a:spAutoFit/>
          </a:bodyPr>
          <a:lstStyle/>
          <a:p>
            <a:r>
              <a:rPr lang="en-US" sz="700" dirty="0"/>
              <a:t>Source: TDWI Best Practices Report, Dec 2016, Data Science and Big Data,  by Fern Harper </a:t>
            </a:r>
          </a:p>
        </p:txBody>
      </p:sp>
      <p:pic>
        <p:nvPicPr>
          <p:cNvPr id="7" name="Picture 6"/>
          <p:cNvPicPr>
            <a:picLocks noChangeAspect="1"/>
          </p:cNvPicPr>
          <p:nvPr/>
        </p:nvPicPr>
        <p:blipFill>
          <a:blip r:embed="rId4"/>
          <a:stretch>
            <a:fillRect/>
          </a:stretch>
        </p:blipFill>
        <p:spPr>
          <a:xfrm>
            <a:off x="5100895" y="625109"/>
            <a:ext cx="2227368" cy="3606475"/>
          </a:xfrm>
          <a:prstGeom prst="rect">
            <a:avLst/>
          </a:prstGeom>
          <a:ln>
            <a:solidFill>
              <a:srgbClr val="0000FF"/>
            </a:solidFill>
          </a:ln>
        </p:spPr>
      </p:pic>
      <p:sp>
        <p:nvSpPr>
          <p:cNvPr id="9" name="TextBox 8"/>
          <p:cNvSpPr txBox="1"/>
          <p:nvPr/>
        </p:nvSpPr>
        <p:spPr>
          <a:xfrm>
            <a:off x="5100894" y="4231584"/>
            <a:ext cx="2358700" cy="307777"/>
          </a:xfrm>
          <a:prstGeom prst="rect">
            <a:avLst/>
          </a:prstGeom>
          <a:noFill/>
        </p:spPr>
        <p:txBody>
          <a:bodyPr wrap="square" rtlCol="0">
            <a:spAutoFit/>
          </a:bodyPr>
          <a:lstStyle/>
          <a:p>
            <a:r>
              <a:rPr lang="en-US" sz="700" dirty="0"/>
              <a:t>Source: A commissioned study conducted by Forrester Consulting on behalf of IBM, May 2016</a:t>
            </a:r>
          </a:p>
        </p:txBody>
      </p:sp>
      <p:sp>
        <p:nvSpPr>
          <p:cNvPr id="3" name="Oval 2"/>
          <p:cNvSpPr/>
          <p:nvPr/>
        </p:nvSpPr>
        <p:spPr>
          <a:xfrm>
            <a:off x="103919" y="967155"/>
            <a:ext cx="4378569" cy="76493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500290" y="1377075"/>
            <a:ext cx="1085924" cy="124850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249634" y="2655278"/>
            <a:ext cx="1388575" cy="22266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477002" y="644074"/>
            <a:ext cx="1498230" cy="3262432"/>
          </a:xfrm>
          <a:prstGeom prst="rect">
            <a:avLst/>
          </a:prstGeom>
          <a:noFill/>
        </p:spPr>
        <p:txBody>
          <a:bodyPr wrap="square" rtlCol="0">
            <a:spAutoFit/>
          </a:bodyPr>
          <a:lstStyle/>
          <a:p>
            <a:r>
              <a:rPr lang="en-US" b="1" dirty="0"/>
              <a:t>Challenges:</a:t>
            </a:r>
          </a:p>
          <a:p>
            <a:endParaRPr lang="en-US" sz="1200" dirty="0"/>
          </a:p>
          <a:p>
            <a:endParaRPr lang="en-US" sz="1600" dirty="0"/>
          </a:p>
          <a:p>
            <a:pPr marL="285750" indent="-285750">
              <a:buFont typeface="Wingdings" panose="05000000000000000000" pitchFamily="2" charset="2"/>
              <a:buChar char="Ø"/>
            </a:pPr>
            <a:r>
              <a:rPr lang="en-US" sz="1600" dirty="0"/>
              <a:t>Data integration</a:t>
            </a:r>
          </a:p>
          <a:p>
            <a:pPr marL="285750" indent="-285750">
              <a:buFont typeface="Wingdings" panose="05000000000000000000" pitchFamily="2" charset="2"/>
              <a:buChar char="Ø"/>
            </a:pPr>
            <a:r>
              <a:rPr lang="en-US" sz="1600" dirty="0"/>
              <a:t>Disparate sources</a:t>
            </a:r>
          </a:p>
          <a:p>
            <a:pPr marL="285750" indent="-285750">
              <a:buFont typeface="Wingdings" panose="05000000000000000000" pitchFamily="2" charset="2"/>
              <a:buChar char="Ø"/>
            </a:pPr>
            <a:r>
              <a:rPr lang="en-US" sz="1600" dirty="0"/>
              <a:t>Volume of Data</a:t>
            </a:r>
          </a:p>
          <a:p>
            <a:pPr marL="285750" indent="-285750">
              <a:buFont typeface="Wingdings" panose="05000000000000000000" pitchFamily="2" charset="2"/>
              <a:buChar char="Ø"/>
            </a:pPr>
            <a:r>
              <a:rPr lang="en-US" sz="1600" dirty="0"/>
              <a:t>Model creation and preparation</a:t>
            </a:r>
          </a:p>
        </p:txBody>
      </p:sp>
    </p:spTree>
    <p:extLst>
      <p:ext uri="{BB962C8B-B14F-4D97-AF65-F5344CB8AC3E}">
        <p14:creationId xmlns:p14="http://schemas.microsoft.com/office/powerpoint/2010/main" val="342046667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41" y="127135"/>
            <a:ext cx="5988844" cy="301267"/>
          </a:xfrm>
        </p:spPr>
        <p:txBody>
          <a:bodyPr/>
          <a:lstStyle/>
          <a:p>
            <a:r>
              <a:rPr lang="en-US" dirty="0"/>
              <a:t>What Can Organizations do with Machine Learning</a:t>
            </a:r>
          </a:p>
        </p:txBody>
      </p:sp>
      <p:grpSp>
        <p:nvGrpSpPr>
          <p:cNvPr id="5" name="Chevron 11"/>
          <p:cNvGrpSpPr>
            <a:grpSpLocks/>
          </p:cNvGrpSpPr>
          <p:nvPr/>
        </p:nvGrpSpPr>
        <p:grpSpPr bwMode="auto">
          <a:xfrm>
            <a:off x="3027563" y="1099027"/>
            <a:ext cx="646113" cy="1712913"/>
            <a:chOff x="2604" y="1801"/>
            <a:chExt cx="407" cy="1079"/>
          </a:xfrm>
        </p:grpSpPr>
        <p:pic>
          <p:nvPicPr>
            <p:cNvPr id="6" name="Chevron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 y="1801"/>
              <a:ext cx="407"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640" y="1824"/>
              <a:ext cx="336"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endParaRPr lang="en-US" sz="1200">
                <a:solidFill>
                  <a:srgbClr val="000600"/>
                </a:solidFill>
                <a:ea typeface="Arial Unicode MS" panose="020B0604020202020204" pitchFamily="34" charset="-128"/>
                <a:cs typeface="MS PGothic" panose="020B0600070205080204" pitchFamily="34" charset="-128"/>
              </a:endParaRPr>
            </a:p>
          </p:txBody>
        </p:sp>
      </p:grpSp>
      <p:sp>
        <p:nvSpPr>
          <p:cNvPr id="14" name="Rectangle 2"/>
          <p:cNvSpPr txBox="1">
            <a:spLocks noChangeArrowheads="1"/>
          </p:cNvSpPr>
          <p:nvPr/>
        </p:nvSpPr>
        <p:spPr bwMode="auto">
          <a:xfrm>
            <a:off x="4002915" y="2632130"/>
            <a:ext cx="5071235" cy="10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135" tIns="45570" rIns="91135" bIns="4557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FF"/>
                </a:solidFill>
                <a:effectLst/>
                <a:uLnTx/>
                <a:uFillTx/>
                <a:latin typeface="Arial" panose="020B0604020202020204" pitchFamily="34" charset="0"/>
                <a:ea typeface="MS PGothic" panose="020B0600070205080204" pitchFamily="34" charset="-128"/>
              </a:rPr>
              <a:t>Example:</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rPr>
              <a:t>The purchase history for consumer</a:t>
            </a:r>
            <a:r>
              <a:rPr kumimoji="0" lang="en-US" sz="1200" b="0" i="0" u="none" strike="noStrike" kern="0" cap="none" spc="0" normalizeH="0" noProof="0" dirty="0">
                <a:ln>
                  <a:noFill/>
                </a:ln>
                <a:solidFill>
                  <a:prstClr val="black"/>
                </a:solidFill>
                <a:effectLst/>
                <a:uLnTx/>
                <a:uFillTx/>
                <a:latin typeface="Arial" panose="020B0604020202020204" pitchFamily="34" charset="0"/>
                <a:ea typeface="MS PGothic" panose="020B0600070205080204" pitchFamily="34" charset="-128"/>
              </a:rPr>
              <a:t> for </a:t>
            </a:r>
            <a:r>
              <a:rPr lang="en-US" sz="1200" kern="0" dirty="0">
                <a:solidFill>
                  <a:prstClr val="black"/>
                </a:solidFill>
              </a:rPr>
              <a:t>last 5 years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rPr>
              <a:t>is with card present at time of sale; current transaction is over $1000, with card not present; but merchant falls into category typical for this consumer’s spend; use predictive analytics to determine likelihood of fraudulent transaction.</a:t>
            </a:r>
          </a:p>
        </p:txBody>
      </p:sp>
      <p:grpSp>
        <p:nvGrpSpPr>
          <p:cNvPr id="15" name="Group 4"/>
          <p:cNvGrpSpPr>
            <a:grpSpLocks/>
          </p:cNvGrpSpPr>
          <p:nvPr/>
        </p:nvGrpSpPr>
        <p:grpSpPr bwMode="auto">
          <a:xfrm>
            <a:off x="4082590" y="1377184"/>
            <a:ext cx="3401442" cy="1156597"/>
            <a:chOff x="4949942" y="1660134"/>
            <a:chExt cx="4077333" cy="1474161"/>
          </a:xfrm>
        </p:grpSpPr>
        <p:sp>
          <p:nvSpPr>
            <p:cNvPr id="16" name="Rectangle 23"/>
            <p:cNvSpPr>
              <a:spLocks noChangeArrowheads="1"/>
            </p:cNvSpPr>
            <p:nvPr/>
          </p:nvSpPr>
          <p:spPr bwMode="auto">
            <a:xfrm>
              <a:off x="7085462" y="1660134"/>
              <a:ext cx="1908471" cy="618862"/>
            </a:xfrm>
            <a:prstGeom prst="rect">
              <a:avLst/>
            </a:prstGeom>
            <a:solidFill>
              <a:srgbClr val="AB1A86">
                <a:lumMod val="75000"/>
                <a:alpha val="90000"/>
              </a:srgbClr>
            </a:solidFill>
            <a:ln w="19050" algn="ctr">
              <a:solidFill>
                <a:srgbClr val="B6B6B6"/>
              </a:solidFill>
              <a:miter lim="800000"/>
              <a:headEnd/>
              <a:tailEnd/>
            </a:ln>
            <a:effectLst>
              <a:prstShdw prst="shdw17" dist="17961" dir="2700000">
                <a:srgbClr val="6D6D6D"/>
              </a:prstShdw>
            </a:effectLst>
          </p:spPr>
          <p:txBody>
            <a:bodyPr lIns="0" tIns="0" rIns="0" bIns="0" anchor="ctr"/>
            <a:lstStyle>
              <a:lvl1pPr>
                <a:spcBef>
                  <a:spcPct val="20000"/>
                </a:spcBef>
                <a:buClr>
                  <a:schemeClr val="tx1"/>
                </a:buClr>
                <a:buFont typeface="Wingdings" panose="05000000000000000000" pitchFamily="2" charset="2"/>
                <a:buChar char="§"/>
                <a:defRPr sz="1600">
                  <a:solidFill>
                    <a:schemeClr val="tx1"/>
                  </a:solidFill>
                  <a:latin typeface="Calibri" panose="020F0502020204030204" pitchFamily="34" charset="0"/>
                  <a:cs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cs typeface="Arial" panose="020B0604020202020204" pitchFamily="34" charset="0"/>
                </a:defRPr>
              </a:lvl2pPr>
              <a:lvl3pPr marL="11430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3pPr>
              <a:lvl4pPr marL="16002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4pPr>
              <a:lvl5pPr marL="20574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
                  <a:srgbClr val="001934"/>
                </a:buClr>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Reduce Fraud / Loss with  detect &amp; prevent</a:t>
              </a:r>
            </a:p>
          </p:txBody>
        </p:sp>
        <p:sp>
          <p:nvSpPr>
            <p:cNvPr id="17" name="Rectangle 23"/>
            <p:cNvSpPr>
              <a:spLocks noChangeArrowheads="1"/>
            </p:cNvSpPr>
            <p:nvPr/>
          </p:nvSpPr>
          <p:spPr bwMode="auto">
            <a:xfrm>
              <a:off x="4949943" y="1660135"/>
              <a:ext cx="1908157" cy="618153"/>
            </a:xfrm>
            <a:prstGeom prst="rect">
              <a:avLst/>
            </a:prstGeom>
            <a:solidFill>
              <a:srgbClr val="006600">
                <a:alpha val="79999"/>
              </a:srgbClr>
            </a:solidFill>
            <a:ln w="19050" algn="ctr">
              <a:solidFill>
                <a:srgbClr val="B6B6B6"/>
              </a:solidFill>
              <a:miter lim="800000"/>
              <a:headEnd/>
              <a:tailEnd/>
            </a:ln>
            <a:effectLst>
              <a:prstShdw prst="shdw17" dist="17961" dir="2700000">
                <a:srgbClr val="6D6D6D"/>
              </a:prstShdw>
            </a:effectLst>
          </p:spPr>
          <p:txBody>
            <a:bodyPr lIns="0" tIns="0" rIns="0" bIns="0"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
                  <a:srgbClr val="001934"/>
                </a:buClr>
                <a:buSzTx/>
                <a:buFontTx/>
                <a:buNone/>
                <a:tabLst/>
                <a:defRPr/>
              </a:pPr>
              <a:r>
                <a:rPr kumimoji="0" lang="en-US" altLang="en-US" sz="1200" b="1" i="0" u="none" strike="noStrike" kern="0" cap="none" spc="0" normalizeH="0" baseline="0" noProof="0">
                  <a:ln>
                    <a:noFill/>
                  </a:ln>
                  <a:solidFill>
                    <a:prstClr val="white"/>
                  </a:solidFill>
                  <a:effectLst/>
                  <a:uLnTx/>
                  <a:uFillTx/>
                  <a:latin typeface="Arial" panose="020B0604020202020204" pitchFamily="34" charset="0"/>
                  <a:ea typeface="SimSun" panose="02010600030101010101" pitchFamily="2" charset="-122"/>
                </a:rPr>
                <a:t>Increase customer</a:t>
              </a:r>
            </a:p>
            <a:p>
              <a:pPr marL="0" marR="0" lvl="0" indent="0" algn="ctr" defTabSz="914400" eaLnBrk="1" fontAlgn="base" latinLnBrk="0" hangingPunct="1">
                <a:lnSpc>
                  <a:spcPct val="100000"/>
                </a:lnSpc>
                <a:spcBef>
                  <a:spcPct val="0"/>
                </a:spcBef>
                <a:spcAft>
                  <a:spcPct val="0"/>
                </a:spcAft>
                <a:buClr>
                  <a:srgbClr val="001934"/>
                </a:buClr>
                <a:buSzTx/>
                <a:buFontTx/>
                <a:buNone/>
                <a:tabLst/>
                <a:defRPr/>
              </a:pPr>
              <a:r>
                <a:rPr kumimoji="0" lang="en-US" altLang="en-US" sz="1200" b="1" i="0" u="none" strike="noStrike" kern="0" cap="none" spc="0" normalizeH="0" baseline="0" noProof="0">
                  <a:ln>
                    <a:noFill/>
                  </a:ln>
                  <a:solidFill>
                    <a:prstClr val="white"/>
                  </a:solidFill>
                  <a:effectLst/>
                  <a:uLnTx/>
                  <a:uFillTx/>
                  <a:latin typeface="Arial" panose="020B0604020202020204" pitchFamily="34" charset="0"/>
                  <a:ea typeface="SimSun" panose="02010600030101010101" pitchFamily="2" charset="-122"/>
                </a:rPr>
                <a:t>retention</a:t>
              </a:r>
            </a:p>
          </p:txBody>
        </p:sp>
        <p:sp>
          <p:nvSpPr>
            <p:cNvPr id="18" name="Rectangle 23"/>
            <p:cNvSpPr>
              <a:spLocks noChangeArrowheads="1"/>
            </p:cNvSpPr>
            <p:nvPr/>
          </p:nvSpPr>
          <p:spPr bwMode="auto">
            <a:xfrm>
              <a:off x="7119118" y="2470396"/>
              <a:ext cx="1908157" cy="618153"/>
            </a:xfrm>
            <a:prstGeom prst="rect">
              <a:avLst/>
            </a:prstGeom>
            <a:solidFill>
              <a:srgbClr val="006600">
                <a:alpha val="79999"/>
              </a:srgbClr>
            </a:solidFill>
            <a:ln w="19050" algn="ctr">
              <a:solidFill>
                <a:srgbClr val="B6B6B6"/>
              </a:solidFill>
              <a:miter lim="800000"/>
              <a:headEnd/>
              <a:tailEnd/>
            </a:ln>
            <a:effectLst>
              <a:prstShdw prst="shdw17" dist="17961" dir="2700000">
                <a:srgbClr val="6D6D6D"/>
              </a:prstShdw>
            </a:effectLst>
          </p:spPr>
          <p:txBody>
            <a:bodyPr lIns="0" tIns="0" rIns="0" bIns="0"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
                  <a:srgbClr val="001934"/>
                </a:buClr>
                <a:buSzTx/>
                <a:buFontTx/>
                <a:buNone/>
                <a:tabLst/>
                <a:defRPr/>
              </a:pPr>
              <a:r>
                <a:rPr kumimoji="0" lang="en-US" altLang="en-US" sz="1200" b="1" i="0" u="none" strike="noStrike" kern="0" cap="none" spc="0" normalizeH="0" baseline="0" noProof="0">
                  <a:ln>
                    <a:noFill/>
                  </a:ln>
                  <a:solidFill>
                    <a:prstClr val="white"/>
                  </a:solidFill>
                  <a:effectLst/>
                  <a:uLnTx/>
                  <a:uFillTx/>
                  <a:latin typeface="Arial" panose="020B0604020202020204" pitchFamily="34" charset="0"/>
                  <a:ea typeface="SimSun" panose="02010600030101010101" pitchFamily="2" charset="-122"/>
                </a:rPr>
                <a:t>Drive up-sell and cross-sell</a:t>
              </a:r>
            </a:p>
          </p:txBody>
        </p:sp>
        <p:sp>
          <p:nvSpPr>
            <p:cNvPr id="19" name="Rectangle 23"/>
            <p:cNvSpPr>
              <a:spLocks noChangeArrowheads="1"/>
            </p:cNvSpPr>
            <p:nvPr/>
          </p:nvSpPr>
          <p:spPr bwMode="auto">
            <a:xfrm>
              <a:off x="4949942" y="2515433"/>
              <a:ext cx="1908471" cy="618862"/>
            </a:xfrm>
            <a:prstGeom prst="rect">
              <a:avLst/>
            </a:prstGeom>
            <a:solidFill>
              <a:srgbClr val="AB1A86">
                <a:lumMod val="75000"/>
                <a:alpha val="90000"/>
              </a:srgbClr>
            </a:solidFill>
            <a:ln w="19050" algn="ctr">
              <a:solidFill>
                <a:srgbClr val="B6B6B6"/>
              </a:solidFill>
              <a:miter lim="800000"/>
              <a:headEnd/>
              <a:tailEnd/>
            </a:ln>
            <a:effectLst>
              <a:prstShdw prst="shdw17" dist="17961" dir="2700000">
                <a:srgbClr val="6D6D6D"/>
              </a:prstShdw>
            </a:effectLst>
          </p:spPr>
          <p:txBody>
            <a:bodyPr lIns="0" tIns="0" rIns="0" bIns="0" anchor="ctr"/>
            <a:lstStyle>
              <a:lvl1pPr>
                <a:spcBef>
                  <a:spcPct val="20000"/>
                </a:spcBef>
                <a:buClr>
                  <a:schemeClr val="tx1"/>
                </a:buClr>
                <a:buFont typeface="Wingdings" panose="05000000000000000000" pitchFamily="2" charset="2"/>
                <a:buChar char="§"/>
                <a:defRPr sz="1600">
                  <a:solidFill>
                    <a:schemeClr val="tx1"/>
                  </a:solidFill>
                  <a:latin typeface="Calibri" panose="020F0502020204030204" pitchFamily="34" charset="0"/>
                  <a:cs typeface="Arial" panose="020B0604020202020204" pitchFamily="34" charset="0"/>
                </a:defRPr>
              </a:lvl1pPr>
              <a:lvl2pPr marL="742950" indent="-28575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cs typeface="Arial" panose="020B0604020202020204" pitchFamily="34" charset="0"/>
                </a:defRPr>
              </a:lvl2pPr>
              <a:lvl3pPr marL="11430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3pPr>
              <a:lvl4pPr marL="16002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4pPr>
              <a:lvl5pPr marL="2057400" indent="-228600">
                <a:spcBef>
                  <a:spcPct val="20000"/>
                </a:spcBef>
                <a:buClr>
                  <a:schemeClr val="tx1"/>
                </a:buClr>
                <a:buChar char="»"/>
                <a:defRPr sz="16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Char char="»"/>
                <a:defRPr sz="1600">
                  <a:solidFill>
                    <a:schemeClr val="tx1"/>
                  </a:solidFill>
                  <a:latin typeface="Calibri" panose="020F050202020403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
                  <a:srgbClr val="001934"/>
                </a:buClr>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panose="020B0604020202020204" pitchFamily="34" charset="0"/>
                  <a:ea typeface="SimSun" panose="02010600030101010101" pitchFamily="2" charset="-122"/>
                  <a:cs typeface="Arial" panose="020B0604020202020204" pitchFamily="34" charset="0"/>
                </a:rPr>
                <a:t>Mitigate risk based on predictions</a:t>
              </a:r>
            </a:p>
          </p:txBody>
        </p:sp>
      </p:grpSp>
      <p:sp>
        <p:nvSpPr>
          <p:cNvPr id="20" name="Rectangle 22"/>
          <p:cNvSpPr>
            <a:spLocks noChangeArrowheads="1"/>
          </p:cNvSpPr>
          <p:nvPr/>
        </p:nvSpPr>
        <p:spPr bwMode="auto">
          <a:xfrm>
            <a:off x="3715875" y="595313"/>
            <a:ext cx="5358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fontAlgn="base">
              <a:spcBef>
                <a:spcPct val="0"/>
              </a:spcBef>
              <a:spcAft>
                <a:spcPct val="0"/>
              </a:spcAft>
              <a:buFont typeface="Wingdings" panose="05000000000000000000" pitchFamily="2" charset="2"/>
              <a:buChar char="Ø"/>
            </a:pPr>
            <a:r>
              <a:rPr lang="en-US" sz="1200" b="1" i="1" dirty="0">
                <a:solidFill>
                  <a:srgbClr val="0000FF"/>
                </a:solidFill>
                <a:cs typeface="Arial" panose="020B0604020202020204" pitchFamily="34" charset="0"/>
              </a:rPr>
              <a:t>80% CIOs surveyed state transition from backward looking passive analysis needs to shift to forward looking predictive analytics</a:t>
            </a:r>
            <a:r>
              <a:rPr lang="en-US" sz="1200" b="1" i="1" baseline="30000" dirty="0">
                <a:solidFill>
                  <a:srgbClr val="0000FF"/>
                </a:solidFill>
                <a:cs typeface="Arial" panose="020B0604020202020204" pitchFamily="34" charset="0"/>
              </a:rPr>
              <a:t>1</a:t>
            </a:r>
          </a:p>
        </p:txBody>
      </p:sp>
      <p:graphicFrame>
        <p:nvGraphicFramePr>
          <p:cNvPr id="4" name="Content Placeholder 5"/>
          <p:cNvGraphicFramePr>
            <a:graphicFrameLocks/>
          </p:cNvGraphicFramePr>
          <p:nvPr>
            <p:extLst/>
          </p:nvPr>
        </p:nvGraphicFramePr>
        <p:xfrm>
          <a:off x="339385" y="441775"/>
          <a:ext cx="2603947" cy="3336984"/>
        </p:xfrm>
        <a:graphic>
          <a:graphicData uri="http://schemas.openxmlformats.org/presentationml/2006/ole">
            <mc:AlternateContent xmlns:mc="http://schemas.openxmlformats.org/markup-compatibility/2006">
              <mc:Choice xmlns:v="urn:schemas-microsoft-com:vml" Requires="v">
                <p:oleObj spid="_x0000_s1097" r:id="rId4" imgW="4176122" imgH="4852837" progId="Excel.Chart.8">
                  <p:embed/>
                </p:oleObj>
              </mc:Choice>
              <mc:Fallback>
                <p:oleObj r:id="rId4" imgW="4176122" imgH="4852837" progId="Excel.Char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385" y="441775"/>
                        <a:ext cx="2603947" cy="3336984"/>
                      </a:xfrm>
                      <a:prstGeom prst="rect">
                        <a:avLst/>
                      </a:prstGeom>
                      <a:noFill/>
                      <a:ln>
                        <a:noFill/>
                      </a:ln>
                      <a:extLst/>
                    </p:spPr>
                  </p:pic>
                </p:oleObj>
              </mc:Fallback>
            </mc:AlternateContent>
          </a:graphicData>
        </a:graphic>
      </p:graphicFrame>
      <p:sp>
        <p:nvSpPr>
          <p:cNvPr id="8" name="Oval 9"/>
          <p:cNvSpPr>
            <a:spLocks noChangeArrowheads="1"/>
          </p:cNvSpPr>
          <p:nvPr/>
        </p:nvSpPr>
        <p:spPr bwMode="auto">
          <a:xfrm>
            <a:off x="1598734" y="913566"/>
            <a:ext cx="1141620" cy="1100136"/>
          </a:xfrm>
          <a:prstGeom prst="ellipse">
            <a:avLst/>
          </a:prstGeom>
          <a:solidFill>
            <a:srgbClr val="D9732B">
              <a:alpha val="21960"/>
            </a:srgbClr>
          </a:solidFill>
          <a:ln w="9525" algn="ctr">
            <a:solidFill>
              <a:srgbClr val="F1A5A6"/>
            </a:solidFill>
            <a:round/>
            <a:headEnd/>
            <a:tailEnd/>
          </a:ln>
          <a:effectLst>
            <a:outerShdw dist="20000" dir="5400000" rotWithShape="0">
              <a:srgbClr val="000000">
                <a:alpha val="37999"/>
              </a:srgbClr>
            </a:outerShdw>
          </a:effectLst>
        </p:spPr>
        <p:txBody>
          <a:bodyPr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endParaRPr lang="en-US" sz="1200">
              <a:solidFill>
                <a:srgbClr val="000600"/>
              </a:solidFill>
              <a:ea typeface="Arial Unicode MS" panose="020B0604020202020204" pitchFamily="34" charset="-128"/>
              <a:cs typeface="MS PGothic" panose="020B0600070205080204" pitchFamily="34" charset="-128"/>
            </a:endParaRPr>
          </a:p>
        </p:txBody>
      </p:sp>
      <p:sp>
        <p:nvSpPr>
          <p:cNvPr id="9" name="Oval 12"/>
          <p:cNvSpPr>
            <a:spLocks noChangeArrowheads="1"/>
          </p:cNvSpPr>
          <p:nvPr/>
        </p:nvSpPr>
        <p:spPr bwMode="auto">
          <a:xfrm>
            <a:off x="503529" y="2012899"/>
            <a:ext cx="990600" cy="1371600"/>
          </a:xfrm>
          <a:prstGeom prst="ellipse">
            <a:avLst/>
          </a:prstGeom>
          <a:solidFill>
            <a:srgbClr val="00B0F0">
              <a:alpha val="21960"/>
            </a:srgbClr>
          </a:solidFill>
          <a:ln w="9525" algn="ctr">
            <a:solidFill>
              <a:srgbClr val="000000"/>
            </a:solidFill>
            <a:round/>
            <a:headEnd/>
            <a:tailEnd/>
          </a:ln>
          <a:effectLst>
            <a:outerShdw dist="20000" dir="5400000" rotWithShape="0">
              <a:srgbClr val="000000">
                <a:alpha val="37999"/>
              </a:srgbClr>
            </a:outerShdw>
          </a:effectLst>
        </p:spPr>
        <p:txBody>
          <a:bodyPr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endParaRPr lang="en-US" sz="1200">
              <a:solidFill>
                <a:srgbClr val="000600"/>
              </a:solidFill>
              <a:ea typeface="Arial Unicode MS" panose="020B0604020202020204" pitchFamily="34" charset="-128"/>
              <a:cs typeface="MS PGothic" panose="020B0600070205080204" pitchFamily="34" charset="-128"/>
            </a:endParaRPr>
          </a:p>
        </p:txBody>
      </p:sp>
      <p:sp>
        <p:nvSpPr>
          <p:cNvPr id="10" name="Oval 13"/>
          <p:cNvSpPr>
            <a:spLocks noChangeArrowheads="1"/>
          </p:cNvSpPr>
          <p:nvPr/>
        </p:nvSpPr>
        <p:spPr bwMode="auto">
          <a:xfrm rot="2889932">
            <a:off x="537203" y="959829"/>
            <a:ext cx="692774" cy="1070622"/>
          </a:xfrm>
          <a:prstGeom prst="ellipse">
            <a:avLst/>
          </a:prstGeom>
          <a:solidFill>
            <a:srgbClr val="FFFF00">
              <a:alpha val="21960"/>
            </a:srgbClr>
          </a:solidFill>
          <a:ln w="9525" algn="ctr">
            <a:solidFill>
              <a:sysClr val="windowText" lastClr="000000"/>
            </a:solidFill>
            <a:round/>
            <a:headEnd/>
            <a:tailEnd/>
          </a:ln>
          <a:effectLst>
            <a:outerShdw dist="20000" dir="5400000" rotWithShape="0">
              <a:srgbClr val="000000">
                <a:alpha val="37999"/>
              </a:srgbClr>
            </a:outerShdw>
          </a:effectLst>
        </p:spPr>
        <p:txBody>
          <a:bodyPr rot="10800000" vert="eaVert"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457200" eaLnBrk="1" fontAlgn="base" latinLnBrk="0" hangingPunct="1">
              <a:lnSpc>
                <a:spcPct val="97000"/>
              </a:lnSpc>
              <a:spcBef>
                <a:spcPct val="0"/>
              </a:spcBef>
              <a:spcAft>
                <a:spcPct val="0"/>
              </a:spcAft>
              <a:buClr>
                <a:srgbClr val="000600"/>
              </a:buClr>
              <a:buSzTx/>
              <a:buFont typeface="Arial" panose="020B0604020202020204" pitchFamily="34" charset="0"/>
              <a:buNone/>
              <a:tabLst/>
              <a:defRPr/>
            </a:pPr>
            <a:endParaRPr kumimoji="0" lang="en-US" sz="1200" b="0" i="0" u="none" strike="noStrike" kern="0" cap="none" spc="0" normalizeH="0" baseline="0" noProof="0">
              <a:ln>
                <a:noFill/>
              </a:ln>
              <a:solidFill>
                <a:srgbClr val="000600"/>
              </a:solidFill>
              <a:effectLst/>
              <a:uLnTx/>
              <a:uFillTx/>
              <a:latin typeface="Arial" panose="020B0604020202020204" pitchFamily="34" charset="0"/>
              <a:ea typeface="Arial Unicode MS" panose="020B0604020202020204" pitchFamily="34" charset="-128"/>
              <a:cs typeface="MS PGothic" panose="020B0600070205080204" pitchFamily="34" charset="-128"/>
            </a:endParaRPr>
          </a:p>
        </p:txBody>
      </p:sp>
      <p:sp>
        <p:nvSpPr>
          <p:cNvPr id="11" name="Oval 14"/>
          <p:cNvSpPr>
            <a:spLocks noChangeArrowheads="1"/>
          </p:cNvSpPr>
          <p:nvPr/>
        </p:nvSpPr>
        <p:spPr bwMode="auto">
          <a:xfrm>
            <a:off x="1673171" y="1942133"/>
            <a:ext cx="990600" cy="1600200"/>
          </a:xfrm>
          <a:prstGeom prst="ellipse">
            <a:avLst/>
          </a:prstGeom>
          <a:solidFill>
            <a:srgbClr val="FFC000">
              <a:alpha val="21960"/>
            </a:srgbClr>
          </a:solidFill>
          <a:ln w="9525" algn="ctr">
            <a:solidFill>
              <a:srgbClr val="EE7C2B"/>
            </a:solidFill>
            <a:round/>
            <a:headEnd/>
            <a:tailEnd/>
          </a:ln>
          <a:effectLst>
            <a:outerShdw dist="20000" dir="5400000" rotWithShape="0">
              <a:srgbClr val="000000">
                <a:alpha val="37999"/>
              </a:srgbClr>
            </a:outerShdw>
          </a:effectLst>
        </p:spPr>
        <p:txBody>
          <a:bodyPr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endParaRPr lang="en-US" sz="1200">
              <a:solidFill>
                <a:srgbClr val="000600"/>
              </a:solidFill>
              <a:ea typeface="Arial Unicode MS" panose="020B0604020202020204" pitchFamily="34" charset="-128"/>
              <a:cs typeface="MS PGothic" panose="020B0600070205080204" pitchFamily="34" charset="-128"/>
            </a:endParaRPr>
          </a:p>
        </p:txBody>
      </p:sp>
      <p:sp>
        <p:nvSpPr>
          <p:cNvPr id="13" name="TextBox 10"/>
          <p:cNvSpPr txBox="1">
            <a:spLocks noChangeArrowheads="1"/>
          </p:cNvSpPr>
          <p:nvPr/>
        </p:nvSpPr>
        <p:spPr bwMode="auto">
          <a:xfrm>
            <a:off x="780251" y="1665765"/>
            <a:ext cx="208121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r>
              <a:rPr lang="en-US" sz="3200" b="1" dirty="0">
                <a:solidFill>
                  <a:prstClr val="black"/>
                </a:solidFill>
                <a:cs typeface="Times New Roman" panose="02020603050405020304" pitchFamily="18" charset="0"/>
              </a:rPr>
              <a:t>A Universe of Data</a:t>
            </a:r>
          </a:p>
        </p:txBody>
      </p:sp>
      <p:sp>
        <p:nvSpPr>
          <p:cNvPr id="22" name="Oval 15"/>
          <p:cNvSpPr>
            <a:spLocks noChangeArrowheads="1"/>
          </p:cNvSpPr>
          <p:nvPr/>
        </p:nvSpPr>
        <p:spPr bwMode="auto">
          <a:xfrm rot="637433">
            <a:off x="552688" y="3348766"/>
            <a:ext cx="1342823" cy="272164"/>
          </a:xfrm>
          <a:prstGeom prst="ellipse">
            <a:avLst/>
          </a:prstGeom>
          <a:solidFill>
            <a:srgbClr val="7030A0">
              <a:alpha val="21960"/>
            </a:srgbClr>
          </a:solidFill>
          <a:ln w="9525" algn="ctr">
            <a:solidFill>
              <a:srgbClr val="F9F9F9"/>
            </a:solidFill>
            <a:round/>
            <a:headEnd/>
            <a:tailEnd/>
          </a:ln>
          <a:effectLst>
            <a:outerShdw dist="20000" dir="5400000" rotWithShape="0">
              <a:srgbClr val="000000">
                <a:alpha val="37999"/>
              </a:srgbClr>
            </a:outerShdw>
          </a:effectLst>
        </p:spPr>
        <p:txBody>
          <a:bodyPr lIns="91420" tIns="45711" rIns="91420" bIns="45711"/>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lnSpc>
                <a:spcPct val="97000"/>
              </a:lnSpc>
              <a:spcBef>
                <a:spcPct val="0"/>
              </a:spcBef>
              <a:spcAft>
                <a:spcPct val="0"/>
              </a:spcAft>
              <a:buClr>
                <a:srgbClr val="000600"/>
              </a:buClr>
              <a:buFont typeface="Arial" panose="020B0604020202020204" pitchFamily="34" charset="0"/>
              <a:buNone/>
            </a:pPr>
            <a:endParaRPr lang="en-US" sz="1200">
              <a:solidFill>
                <a:srgbClr val="000600"/>
              </a:solidFill>
              <a:ea typeface="Arial Unicode MS" panose="020B0604020202020204" pitchFamily="34" charset="-128"/>
              <a:cs typeface="MS PGothic" panose="020B0600070205080204" pitchFamily="34" charset="-128"/>
            </a:endParaRPr>
          </a:p>
        </p:txBody>
      </p:sp>
      <p:sp>
        <p:nvSpPr>
          <p:cNvPr id="23" name="TextBox 45"/>
          <p:cNvSpPr txBox="1">
            <a:spLocks noChangeArrowheads="1"/>
          </p:cNvSpPr>
          <p:nvPr/>
        </p:nvSpPr>
        <p:spPr bwMode="auto">
          <a:xfrm>
            <a:off x="307975" y="3825811"/>
            <a:ext cx="87661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96963">
              <a:defRPr>
                <a:solidFill>
                  <a:schemeClr val="tx1"/>
                </a:solidFill>
                <a:latin typeface="Arial" panose="020B0604020202020204" pitchFamily="34" charset="0"/>
                <a:ea typeface="MS PGothic" panose="020B0600070205080204" pitchFamily="34" charset="-128"/>
              </a:defRPr>
            </a:lvl1pPr>
            <a:lvl2pPr marL="742950" indent="-285750" defTabSz="1096963">
              <a:defRPr>
                <a:solidFill>
                  <a:schemeClr val="tx1"/>
                </a:solidFill>
                <a:latin typeface="Arial" panose="020B0604020202020204" pitchFamily="34" charset="0"/>
                <a:ea typeface="MS PGothic" panose="020B0600070205080204" pitchFamily="34" charset="-128"/>
              </a:defRPr>
            </a:lvl2pPr>
            <a:lvl3pPr marL="1143000" indent="-228600" defTabSz="1096963">
              <a:defRPr>
                <a:solidFill>
                  <a:schemeClr val="tx1"/>
                </a:solidFill>
                <a:latin typeface="Arial" panose="020B0604020202020204" pitchFamily="34" charset="0"/>
                <a:ea typeface="MS PGothic" panose="020B0600070205080204" pitchFamily="34" charset="-128"/>
              </a:defRPr>
            </a:lvl3pPr>
            <a:lvl4pPr marL="1600200" indent="-228600" defTabSz="1096963">
              <a:defRPr>
                <a:solidFill>
                  <a:schemeClr val="tx1"/>
                </a:solidFill>
                <a:latin typeface="Arial" panose="020B0604020202020204" pitchFamily="34" charset="0"/>
                <a:ea typeface="MS PGothic" panose="020B0600070205080204" pitchFamily="34" charset="-128"/>
              </a:defRPr>
            </a:lvl4pPr>
            <a:lvl5pPr marL="2057400" indent="-228600" defTabSz="1096963">
              <a:defRPr>
                <a:solidFill>
                  <a:schemeClr val="tx1"/>
                </a:solidFill>
                <a:latin typeface="Arial" panose="020B0604020202020204" pitchFamily="34" charset="0"/>
                <a:ea typeface="MS PGothic" panose="020B0600070205080204" pitchFamily="34" charset="-128"/>
              </a:defRPr>
            </a:lvl5pPr>
            <a:lvl6pPr marL="2514600" indent="-228600" defTabSz="10969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10969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10969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10969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71450" indent="-171450" eaLnBrk="0" fontAlgn="base" hangingPunct="0">
              <a:spcBef>
                <a:spcPct val="0"/>
              </a:spcBef>
              <a:spcAft>
                <a:spcPct val="0"/>
              </a:spcAft>
              <a:buFont typeface="Wingdings" panose="05000000000000000000" pitchFamily="2" charset="2"/>
              <a:buChar char="Ø"/>
            </a:pPr>
            <a:r>
              <a:rPr lang="en-US" altLang="en-US" sz="1100" b="1" dirty="0">
                <a:solidFill>
                  <a:srgbClr val="0000FF"/>
                </a:solidFill>
                <a:cs typeface="Arial" panose="020B0604020202020204" pitchFamily="34" charset="0"/>
              </a:rPr>
              <a:t>Develop insight to questions that are not binary ‘yes’ or ‘no’ </a:t>
            </a:r>
            <a:r>
              <a:rPr lang="en-US" altLang="en-US" sz="1100" b="1" dirty="0">
                <a:solidFill>
                  <a:srgbClr val="0000FF"/>
                </a:solidFill>
                <a:cs typeface="Arial" panose="020B0604020202020204" pitchFamily="34" charset="0"/>
                <a:sym typeface="Wingdings" panose="05000000000000000000" pitchFamily="2" charset="2"/>
              </a:rPr>
              <a:t> likelihood of a pattern </a:t>
            </a:r>
            <a:endParaRPr lang="en-US" altLang="en-US" sz="1100" b="1" dirty="0">
              <a:solidFill>
                <a:srgbClr val="0000FF"/>
              </a:solidFill>
              <a:cs typeface="Arial" panose="020B0604020202020204" pitchFamily="34" charset="0"/>
            </a:endParaRPr>
          </a:p>
          <a:p>
            <a:pPr marL="171450" indent="-171450" eaLnBrk="0" fontAlgn="base" hangingPunct="0">
              <a:spcBef>
                <a:spcPct val="0"/>
              </a:spcBef>
              <a:spcAft>
                <a:spcPct val="0"/>
              </a:spcAft>
              <a:buFont typeface="Wingdings" panose="05000000000000000000" pitchFamily="2" charset="2"/>
              <a:buChar char="Ø"/>
            </a:pPr>
            <a:endParaRPr lang="en-US" altLang="en-US" sz="1100" b="1" dirty="0">
              <a:solidFill>
                <a:srgbClr val="0000FF"/>
              </a:solidFill>
              <a:cs typeface="Arial" panose="020B0604020202020204" pitchFamily="34" charset="0"/>
            </a:endParaRPr>
          </a:p>
          <a:p>
            <a:pPr marL="171450" indent="-171450" eaLnBrk="0" fontAlgn="base" hangingPunct="0">
              <a:spcBef>
                <a:spcPct val="0"/>
              </a:spcBef>
              <a:spcAft>
                <a:spcPct val="0"/>
              </a:spcAft>
              <a:buFont typeface="Wingdings" panose="05000000000000000000" pitchFamily="2" charset="2"/>
              <a:buChar char="Ø"/>
            </a:pPr>
            <a:r>
              <a:rPr lang="en-US" altLang="en-US" sz="1100" b="1" dirty="0">
                <a:solidFill>
                  <a:srgbClr val="0000FF"/>
                </a:solidFill>
                <a:cs typeface="Arial" panose="020B0604020202020204" pitchFamily="34" charset="0"/>
              </a:rPr>
              <a:t>Predictive Scores provide complementary insight to rules based systems </a:t>
            </a:r>
          </a:p>
        </p:txBody>
      </p:sp>
      <p:sp>
        <p:nvSpPr>
          <p:cNvPr id="25" name="TextBox 1"/>
          <p:cNvSpPr txBox="1">
            <a:spLocks noChangeArrowheads="1"/>
          </p:cNvSpPr>
          <p:nvPr/>
        </p:nvSpPr>
        <p:spPr bwMode="auto">
          <a:xfrm>
            <a:off x="6151819" y="987941"/>
            <a:ext cx="3738131" cy="200055"/>
          </a:xfrm>
          <a:prstGeom prst="rect">
            <a:avLst/>
          </a:prstGeom>
          <a:noFill/>
          <a:ln w="9525">
            <a:noFill/>
            <a:miter lim="800000"/>
            <a:headEnd/>
            <a:tailEnd/>
          </a:ln>
        </p:spPr>
        <p:txBody>
          <a:bodyPr wrap="square">
            <a:spAutoFit/>
          </a:bodyPr>
          <a:lstStyle/>
          <a:p>
            <a:pPr fontAlgn="base">
              <a:spcBef>
                <a:spcPct val="0"/>
              </a:spcBef>
              <a:spcAft>
                <a:spcPct val="0"/>
              </a:spcAft>
              <a:defRPr/>
            </a:pPr>
            <a:r>
              <a:rPr lang="en-US" sz="875" baseline="30000" dirty="0">
                <a:solidFill>
                  <a:prstClr val="black"/>
                </a:solidFill>
                <a:ea typeface="ＭＳ Ｐゴシック"/>
              </a:rPr>
              <a:t>1 </a:t>
            </a:r>
            <a:r>
              <a:rPr lang="en-US" sz="700" dirty="0">
                <a:solidFill>
                  <a:prstClr val="black"/>
                </a:solidFill>
                <a:ea typeface="ＭＳ Ｐゴシック"/>
              </a:rPr>
              <a:t>http://www.gartner.com/imagesrv/cio/pdf/cio_agenda_execsum2015.pdf</a:t>
            </a:r>
            <a:endParaRPr lang="en-US" sz="700" dirty="0">
              <a:solidFill>
                <a:prstClr val="black"/>
              </a:solidFill>
              <a:ea typeface="ＭＳ Ｐゴシック"/>
              <a:cs typeface="Arial" pitchFamily="34" charset="0"/>
            </a:endParaRPr>
          </a:p>
        </p:txBody>
      </p:sp>
    </p:spTree>
    <p:extLst>
      <p:ext uri="{BB962C8B-B14F-4D97-AF65-F5344CB8AC3E}">
        <p14:creationId xmlns:p14="http://schemas.microsoft.com/office/powerpoint/2010/main" val="3567002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459032"/>
            <a:ext cx="8594725" cy="342900"/>
          </a:xfrm>
        </p:spPr>
        <p:txBody>
          <a:bodyPr/>
          <a:lstStyle/>
          <a:p>
            <a:r>
              <a:rPr lang="en-US" dirty="0"/>
              <a:t>Example ML Use Cases (including IBM engagements)</a:t>
            </a:r>
          </a:p>
        </p:txBody>
      </p:sp>
      <p:sp>
        <p:nvSpPr>
          <p:cNvPr id="3" name="Content Placeholder 2"/>
          <p:cNvSpPr>
            <a:spLocks noGrp="1"/>
          </p:cNvSpPr>
          <p:nvPr>
            <p:ph idx="1"/>
          </p:nvPr>
        </p:nvSpPr>
        <p:spPr/>
        <p:txBody>
          <a:bodyPr>
            <a:normAutofit fontScale="40000" lnSpcReduction="20000"/>
          </a:bodyPr>
          <a:lstStyle/>
          <a:p>
            <a:r>
              <a:rPr lang="en-US" dirty="0"/>
              <a:t>Finance</a:t>
            </a:r>
          </a:p>
          <a:p>
            <a:pPr lvl="1"/>
            <a:r>
              <a:rPr lang="en-US" dirty="0"/>
              <a:t>Credit Card Fraud			Classification Y/N</a:t>
            </a:r>
          </a:p>
          <a:p>
            <a:pPr lvl="1"/>
            <a:r>
              <a:rPr lang="en-US" dirty="0"/>
              <a:t>Lending				Regression ($ approved)</a:t>
            </a:r>
          </a:p>
          <a:p>
            <a:r>
              <a:rPr lang="en-US" dirty="0"/>
              <a:t>Healthcare</a:t>
            </a:r>
          </a:p>
          <a:p>
            <a:pPr lvl="1"/>
            <a:r>
              <a:rPr lang="en-US" dirty="0"/>
              <a:t>Disease diagnosis			Classification: Y/N</a:t>
            </a:r>
          </a:p>
          <a:p>
            <a:pPr lvl="1"/>
            <a:r>
              <a:rPr lang="en-US" dirty="0"/>
              <a:t>Patient Re-admission Risk		Classification: Y/N</a:t>
            </a:r>
          </a:p>
          <a:p>
            <a:r>
              <a:rPr lang="en-US" dirty="0"/>
              <a:t>Manufacturing</a:t>
            </a:r>
          </a:p>
          <a:p>
            <a:pPr lvl="1"/>
            <a:r>
              <a:rPr lang="en-US" dirty="0"/>
              <a:t>Anomaly detection			Classification: Y/N, Also “Unsupervised Learning”</a:t>
            </a:r>
          </a:p>
          <a:p>
            <a:r>
              <a:rPr lang="en-US" dirty="0"/>
              <a:t>Marketing &amp; Sales</a:t>
            </a:r>
          </a:p>
          <a:p>
            <a:pPr lvl="1"/>
            <a:r>
              <a:rPr lang="en-US" dirty="0"/>
              <a:t>Customer Churn			Classification: Y/N</a:t>
            </a:r>
          </a:p>
          <a:p>
            <a:r>
              <a:rPr lang="en-US" dirty="0"/>
              <a:t>Retail / E-tail</a:t>
            </a:r>
          </a:p>
          <a:p>
            <a:pPr lvl="1"/>
            <a:r>
              <a:rPr lang="en-US" dirty="0"/>
              <a:t>Recommendations			(“Collaborative Filtering” algorithms)</a:t>
            </a:r>
          </a:p>
          <a:p>
            <a:r>
              <a:rPr lang="en-US" dirty="0"/>
              <a:t>Transportation &amp; Delivery</a:t>
            </a:r>
          </a:p>
          <a:p>
            <a:pPr lvl="1"/>
            <a:r>
              <a:rPr lang="en-US" dirty="0"/>
              <a:t>Defective goods			Classification: Y/N</a:t>
            </a:r>
          </a:p>
          <a:p>
            <a:r>
              <a:rPr lang="en-US" dirty="0"/>
              <a:t>IT Operations and Maintenance </a:t>
            </a:r>
          </a:p>
          <a:p>
            <a:pPr lvl="1"/>
            <a:r>
              <a:rPr lang="en-US" dirty="0"/>
              <a:t>Anomaly detection 			Classification: Y/N, Also “Unsupervised Learning”</a:t>
            </a:r>
          </a:p>
          <a:p>
            <a:endParaRPr lang="en-US" dirty="0"/>
          </a:p>
        </p:txBody>
      </p:sp>
      <p:sp>
        <p:nvSpPr>
          <p:cNvPr id="4" name="TextBox 3">
            <a:extLst>
              <a:ext uri="{FF2B5EF4-FFF2-40B4-BE49-F238E27FC236}">
                <a16:creationId xmlns:a16="http://schemas.microsoft.com/office/drawing/2014/main" id="{044187E9-F31D-41CB-AE1E-F21A3A3A8BB5}"/>
              </a:ext>
            </a:extLst>
          </p:cNvPr>
          <p:cNvSpPr txBox="1"/>
          <p:nvPr/>
        </p:nvSpPr>
        <p:spPr>
          <a:xfrm>
            <a:off x="5735782" y="4836114"/>
            <a:ext cx="3355319" cy="276999"/>
          </a:xfrm>
          <a:prstGeom prst="rect">
            <a:avLst/>
          </a:prstGeom>
          <a:noFill/>
        </p:spPr>
        <p:txBody>
          <a:bodyPr wrap="square" rtlCol="0">
            <a:spAutoFit/>
          </a:bodyPr>
          <a:lstStyle/>
          <a:p>
            <a:r>
              <a:rPr lang="en-US" sz="1200" dirty="0"/>
              <a:t>courtesy: adarshrp@us.ibm.com</a:t>
            </a:r>
          </a:p>
        </p:txBody>
      </p:sp>
    </p:spTree>
    <p:extLst>
      <p:ext uri="{BB962C8B-B14F-4D97-AF65-F5344CB8AC3E}">
        <p14:creationId xmlns:p14="http://schemas.microsoft.com/office/powerpoint/2010/main" val="1437324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1" y="88737"/>
            <a:ext cx="8594725" cy="342900"/>
          </a:xfrm>
        </p:spPr>
        <p:txBody>
          <a:bodyPr/>
          <a:lstStyle/>
          <a:p>
            <a:r>
              <a:rPr lang="en-US" dirty="0"/>
              <a:t>Other use cases we see in everyday life</a:t>
            </a:r>
          </a:p>
        </p:txBody>
      </p:sp>
      <p:sp>
        <p:nvSpPr>
          <p:cNvPr id="3" name="Content Placeholder 2"/>
          <p:cNvSpPr>
            <a:spLocks noGrp="1"/>
          </p:cNvSpPr>
          <p:nvPr>
            <p:ph idx="1"/>
          </p:nvPr>
        </p:nvSpPr>
        <p:spPr>
          <a:xfrm>
            <a:off x="176397" y="754880"/>
            <a:ext cx="8594725" cy="3359944"/>
          </a:xfrm>
        </p:spPr>
        <p:txBody>
          <a:bodyPr/>
          <a:lstStyle/>
          <a:p>
            <a:r>
              <a:rPr lang="en-US" sz="2200" dirty="0"/>
              <a:t>Email Spam Identification	Classification Y/N</a:t>
            </a:r>
          </a:p>
          <a:p>
            <a:endParaRPr lang="en-US" sz="2200" dirty="0"/>
          </a:p>
          <a:p>
            <a:r>
              <a:rPr lang="en-US" sz="2200" dirty="0"/>
              <a:t>Hand-writing Recognition	Classification (0, 1, ..., 9)</a:t>
            </a:r>
          </a:p>
          <a:p>
            <a:endParaRPr lang="en-US" sz="2200" dirty="0"/>
          </a:p>
          <a:p>
            <a:r>
              <a:rPr lang="en-US" sz="2200" dirty="0"/>
              <a:t>Image Recognition		Classification</a:t>
            </a:r>
            <a:r>
              <a:rPr lang="en-US" sz="2200" dirty="0">
                <a:sym typeface="Wingdings"/>
              </a:rPr>
              <a:t> (Pedestrian, Light, Car, ...)</a:t>
            </a:r>
          </a:p>
          <a:p>
            <a:endParaRPr lang="en-US" sz="2200" dirty="0">
              <a:sym typeface="Wingdings"/>
            </a:endParaRPr>
          </a:p>
          <a:p>
            <a:r>
              <a:rPr lang="en-US" sz="2200" dirty="0">
                <a:sym typeface="Wingdings"/>
              </a:rPr>
              <a:t>Speech Recognition		</a:t>
            </a:r>
            <a:r>
              <a:rPr lang="en-US" sz="2200" dirty="0"/>
              <a:t>Classification (and much more)</a:t>
            </a:r>
          </a:p>
          <a:p>
            <a:endParaRPr lang="en-US" sz="2200" dirty="0">
              <a:sym typeface="Wingdings"/>
            </a:endParaRPr>
          </a:p>
          <a:p>
            <a:r>
              <a:rPr lang="en-US" sz="2200" dirty="0">
                <a:sym typeface="Wingdings"/>
              </a:rPr>
              <a:t>Natural Language Translation	</a:t>
            </a:r>
            <a:r>
              <a:rPr lang="en-US" sz="2200" dirty="0"/>
              <a:t>Classification (and much more)</a:t>
            </a:r>
          </a:p>
          <a:p>
            <a:endParaRPr lang="en-US" sz="2200" dirty="0">
              <a:sym typeface="Wingdings"/>
            </a:endParaRPr>
          </a:p>
          <a:p>
            <a:endParaRPr lang="en-US" dirty="0"/>
          </a:p>
        </p:txBody>
      </p:sp>
      <p:sp>
        <p:nvSpPr>
          <p:cNvPr id="4" name="TextBox 3">
            <a:extLst>
              <a:ext uri="{FF2B5EF4-FFF2-40B4-BE49-F238E27FC236}">
                <a16:creationId xmlns:a16="http://schemas.microsoft.com/office/drawing/2014/main" id="{DDF1D065-AB34-455F-A5BA-57CD1175352A}"/>
              </a:ext>
            </a:extLst>
          </p:cNvPr>
          <p:cNvSpPr txBox="1"/>
          <p:nvPr/>
        </p:nvSpPr>
        <p:spPr>
          <a:xfrm>
            <a:off x="5546857" y="4802513"/>
            <a:ext cx="3355319" cy="276999"/>
          </a:xfrm>
          <a:prstGeom prst="rect">
            <a:avLst/>
          </a:prstGeom>
          <a:noFill/>
        </p:spPr>
        <p:txBody>
          <a:bodyPr wrap="square" rtlCol="0">
            <a:spAutoFit/>
          </a:bodyPr>
          <a:lstStyle/>
          <a:p>
            <a:r>
              <a:rPr lang="en-US" sz="1200" dirty="0"/>
              <a:t>courtesy: adarshrp@us.ibm.com</a:t>
            </a:r>
          </a:p>
        </p:txBody>
      </p:sp>
    </p:spTree>
    <p:extLst>
      <p:ext uri="{BB962C8B-B14F-4D97-AF65-F5344CB8AC3E}">
        <p14:creationId xmlns:p14="http://schemas.microsoft.com/office/powerpoint/2010/main" val="2117257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3902" y="371190"/>
            <a:ext cx="7932005" cy="4477256"/>
          </a:xfrm>
          <a:prstGeom prst="rect">
            <a:avLst/>
          </a:prstGeom>
        </p:spPr>
      </p:pic>
      <p:sp>
        <p:nvSpPr>
          <p:cNvPr id="3" name="Title 1">
            <a:extLst>
              <a:ext uri="{FF2B5EF4-FFF2-40B4-BE49-F238E27FC236}">
                <a16:creationId xmlns:a16="http://schemas.microsoft.com/office/drawing/2014/main" id="{EA0F7A56-289E-4D34-A60D-B71B437804A3}"/>
              </a:ext>
            </a:extLst>
          </p:cNvPr>
          <p:cNvSpPr>
            <a:spLocks noGrp="1"/>
          </p:cNvSpPr>
          <p:nvPr>
            <p:ph type="title"/>
          </p:nvPr>
        </p:nvSpPr>
        <p:spPr>
          <a:xfrm>
            <a:off x="161282" y="28290"/>
            <a:ext cx="8594725" cy="342900"/>
          </a:xfrm>
        </p:spPr>
        <p:txBody>
          <a:bodyPr/>
          <a:lstStyle/>
          <a:p>
            <a:r>
              <a:rPr lang="en-US" dirty="0"/>
              <a:t>Examples of Unsupervised Learning</a:t>
            </a:r>
          </a:p>
        </p:txBody>
      </p:sp>
      <p:sp>
        <p:nvSpPr>
          <p:cNvPr id="5" name="TextBox 4">
            <a:extLst>
              <a:ext uri="{FF2B5EF4-FFF2-40B4-BE49-F238E27FC236}">
                <a16:creationId xmlns:a16="http://schemas.microsoft.com/office/drawing/2014/main" id="{5DCE91F9-4C9C-4187-8B11-22080F574D91}"/>
              </a:ext>
            </a:extLst>
          </p:cNvPr>
          <p:cNvSpPr txBox="1"/>
          <p:nvPr/>
        </p:nvSpPr>
        <p:spPr>
          <a:xfrm>
            <a:off x="5055651" y="4848446"/>
            <a:ext cx="3355319" cy="276999"/>
          </a:xfrm>
          <a:prstGeom prst="rect">
            <a:avLst/>
          </a:prstGeom>
          <a:noFill/>
        </p:spPr>
        <p:txBody>
          <a:bodyPr wrap="square" rtlCol="0">
            <a:spAutoFit/>
          </a:bodyPr>
          <a:lstStyle/>
          <a:p>
            <a:r>
              <a:rPr lang="en-US" sz="1200" dirty="0"/>
              <a:t>courtesy: Andrew Ng</a:t>
            </a:r>
          </a:p>
        </p:txBody>
      </p:sp>
    </p:spTree>
    <p:extLst>
      <p:ext uri="{BB962C8B-B14F-4D97-AF65-F5344CB8AC3E}">
        <p14:creationId xmlns:p14="http://schemas.microsoft.com/office/powerpoint/2010/main" val="30118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a:stCxn id="8" idx="2"/>
            <a:endCxn id="13" idx="0"/>
          </p:cNvCxnSpPr>
          <p:nvPr/>
        </p:nvCxnSpPr>
        <p:spPr>
          <a:xfrm>
            <a:off x="2122480" y="2335228"/>
            <a:ext cx="586896" cy="110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2"/>
            <a:endCxn id="13" idx="0"/>
          </p:cNvCxnSpPr>
          <p:nvPr/>
        </p:nvCxnSpPr>
        <p:spPr>
          <a:xfrm flipH="1">
            <a:off x="2709376" y="2335228"/>
            <a:ext cx="638173" cy="110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038578" y="497979"/>
            <a:ext cx="1580882" cy="323165"/>
          </a:xfrm>
          <a:prstGeom prst="rect">
            <a:avLst/>
          </a:prstGeom>
          <a:ln>
            <a:solidFill>
              <a:schemeClr val="accent1"/>
            </a:solidFill>
          </a:ln>
        </p:spPr>
        <p:txBody>
          <a:bodyPr wrap="none">
            <a:spAutoFit/>
          </a:bodyPr>
          <a:lstStyle/>
          <a:p>
            <a:pPr algn="ctr"/>
            <a:r>
              <a:rPr lang="en-US" sz="1500"/>
              <a:t>Machine Learning</a:t>
            </a:r>
          </a:p>
        </p:txBody>
      </p:sp>
      <p:sp>
        <p:nvSpPr>
          <p:cNvPr id="6" name="Rectangle 5"/>
          <p:cNvSpPr/>
          <p:nvPr/>
        </p:nvSpPr>
        <p:spPr>
          <a:xfrm>
            <a:off x="2099764" y="1232706"/>
            <a:ext cx="1044068" cy="323165"/>
          </a:xfrm>
          <a:prstGeom prst="rect">
            <a:avLst/>
          </a:prstGeom>
          <a:ln>
            <a:solidFill>
              <a:schemeClr val="accent1"/>
            </a:solidFill>
          </a:ln>
        </p:spPr>
        <p:txBody>
          <a:bodyPr wrap="none">
            <a:spAutoFit/>
          </a:bodyPr>
          <a:lstStyle/>
          <a:p>
            <a:pPr algn="ctr"/>
            <a:r>
              <a:rPr lang="en-US" sz="1500" dirty="0"/>
              <a:t>Supervised</a:t>
            </a:r>
          </a:p>
        </p:txBody>
      </p:sp>
      <p:sp>
        <p:nvSpPr>
          <p:cNvPr id="7" name="Rectangle 6"/>
          <p:cNvSpPr/>
          <p:nvPr/>
        </p:nvSpPr>
        <p:spPr>
          <a:xfrm>
            <a:off x="6130105" y="1241712"/>
            <a:ext cx="1255665" cy="323165"/>
          </a:xfrm>
          <a:prstGeom prst="rect">
            <a:avLst/>
          </a:prstGeom>
          <a:ln>
            <a:solidFill>
              <a:schemeClr val="accent1"/>
            </a:solidFill>
          </a:ln>
        </p:spPr>
        <p:txBody>
          <a:bodyPr wrap="none">
            <a:spAutoFit/>
          </a:bodyPr>
          <a:lstStyle/>
          <a:p>
            <a:pPr algn="ctr"/>
            <a:r>
              <a:rPr lang="en-US" sz="1500" dirty="0"/>
              <a:t>Unsupervised</a:t>
            </a:r>
          </a:p>
        </p:txBody>
      </p:sp>
      <p:sp>
        <p:nvSpPr>
          <p:cNvPr id="8" name="Rectangle 7"/>
          <p:cNvSpPr/>
          <p:nvPr/>
        </p:nvSpPr>
        <p:spPr>
          <a:xfrm>
            <a:off x="1607531" y="2012063"/>
            <a:ext cx="1029898" cy="323165"/>
          </a:xfrm>
          <a:prstGeom prst="rect">
            <a:avLst/>
          </a:prstGeom>
          <a:ln>
            <a:solidFill>
              <a:schemeClr val="accent1"/>
            </a:solidFill>
          </a:ln>
        </p:spPr>
        <p:txBody>
          <a:bodyPr wrap="none">
            <a:spAutoFit/>
          </a:bodyPr>
          <a:lstStyle/>
          <a:p>
            <a:pPr algn="ctr"/>
            <a:r>
              <a:rPr lang="en-US" sz="1500" dirty="0"/>
              <a:t>Regression</a:t>
            </a:r>
          </a:p>
        </p:txBody>
      </p:sp>
      <p:sp>
        <p:nvSpPr>
          <p:cNvPr id="9" name="Rectangle 8"/>
          <p:cNvSpPr/>
          <p:nvPr/>
        </p:nvSpPr>
        <p:spPr>
          <a:xfrm>
            <a:off x="2745557" y="2012063"/>
            <a:ext cx="1203984" cy="323165"/>
          </a:xfrm>
          <a:prstGeom prst="rect">
            <a:avLst/>
          </a:prstGeom>
          <a:ln>
            <a:solidFill>
              <a:schemeClr val="accent1"/>
            </a:solidFill>
          </a:ln>
        </p:spPr>
        <p:txBody>
          <a:bodyPr wrap="none">
            <a:spAutoFit/>
          </a:bodyPr>
          <a:lstStyle/>
          <a:p>
            <a:pPr algn="ctr"/>
            <a:r>
              <a:rPr lang="en-US" sz="1500" dirty="0"/>
              <a:t>Classification</a:t>
            </a:r>
          </a:p>
        </p:txBody>
      </p:sp>
      <p:sp>
        <p:nvSpPr>
          <p:cNvPr id="11" name="Rectangle 10"/>
          <p:cNvSpPr/>
          <p:nvPr/>
        </p:nvSpPr>
        <p:spPr>
          <a:xfrm>
            <a:off x="601597" y="2651258"/>
            <a:ext cx="1554080" cy="323165"/>
          </a:xfrm>
          <a:prstGeom prst="rect">
            <a:avLst/>
          </a:prstGeom>
          <a:solidFill>
            <a:schemeClr val="bg1"/>
          </a:solidFill>
          <a:ln>
            <a:solidFill>
              <a:schemeClr val="accent1"/>
            </a:solidFill>
          </a:ln>
        </p:spPr>
        <p:txBody>
          <a:bodyPr wrap="none">
            <a:spAutoFit/>
          </a:bodyPr>
          <a:lstStyle/>
          <a:p>
            <a:pPr algn="ctr"/>
            <a:r>
              <a:rPr lang="en-US" sz="1500" dirty="0"/>
              <a:t>Linear Regression</a:t>
            </a:r>
          </a:p>
        </p:txBody>
      </p:sp>
      <p:sp>
        <p:nvSpPr>
          <p:cNvPr id="12" name="Rectangle 11"/>
          <p:cNvSpPr/>
          <p:nvPr/>
        </p:nvSpPr>
        <p:spPr>
          <a:xfrm>
            <a:off x="3148066" y="2658393"/>
            <a:ext cx="1652888" cy="323165"/>
          </a:xfrm>
          <a:prstGeom prst="rect">
            <a:avLst/>
          </a:prstGeom>
          <a:solidFill>
            <a:schemeClr val="bg1"/>
          </a:solidFill>
          <a:ln>
            <a:solidFill>
              <a:schemeClr val="accent1"/>
            </a:solidFill>
          </a:ln>
        </p:spPr>
        <p:txBody>
          <a:bodyPr wrap="none">
            <a:spAutoFit/>
          </a:bodyPr>
          <a:lstStyle/>
          <a:p>
            <a:pPr algn="ctr"/>
            <a:r>
              <a:rPr lang="en-US" sz="1500" dirty="0"/>
              <a:t>Logistic Regression</a:t>
            </a:r>
          </a:p>
        </p:txBody>
      </p:sp>
      <p:sp>
        <p:nvSpPr>
          <p:cNvPr id="13" name="Rectangle 12"/>
          <p:cNvSpPr/>
          <p:nvPr/>
        </p:nvSpPr>
        <p:spPr>
          <a:xfrm>
            <a:off x="1629689" y="3437914"/>
            <a:ext cx="2159374" cy="1015663"/>
          </a:xfrm>
          <a:prstGeom prst="rect">
            <a:avLst/>
          </a:prstGeom>
          <a:ln>
            <a:solidFill>
              <a:schemeClr val="accent1"/>
            </a:solidFill>
          </a:ln>
        </p:spPr>
        <p:txBody>
          <a:bodyPr wrap="none">
            <a:spAutoFit/>
          </a:bodyPr>
          <a:lstStyle/>
          <a:p>
            <a:pPr algn="ctr"/>
            <a:r>
              <a:rPr lang="en-US" sz="1500" dirty="0"/>
              <a:t>Support Vector Machines</a:t>
            </a:r>
          </a:p>
          <a:p>
            <a:pPr algn="ctr"/>
            <a:r>
              <a:rPr lang="en-US" sz="1500" dirty="0"/>
              <a:t>Decision Trees</a:t>
            </a:r>
          </a:p>
          <a:p>
            <a:pPr algn="ctr"/>
            <a:r>
              <a:rPr lang="en-US" sz="1500" dirty="0"/>
              <a:t>Neural Networks</a:t>
            </a:r>
          </a:p>
          <a:p>
            <a:pPr algn="ctr"/>
            <a:r>
              <a:rPr lang="en-US" sz="1500" dirty="0"/>
              <a:t>+++</a:t>
            </a:r>
          </a:p>
        </p:txBody>
      </p:sp>
      <p:sp>
        <p:nvSpPr>
          <p:cNvPr id="15" name="Rectangle 14"/>
          <p:cNvSpPr/>
          <p:nvPr/>
        </p:nvSpPr>
        <p:spPr>
          <a:xfrm>
            <a:off x="6788826" y="3430615"/>
            <a:ext cx="497252" cy="553998"/>
          </a:xfrm>
          <a:prstGeom prst="rect">
            <a:avLst/>
          </a:prstGeom>
          <a:ln>
            <a:solidFill>
              <a:schemeClr val="accent1"/>
            </a:solidFill>
          </a:ln>
        </p:spPr>
        <p:txBody>
          <a:bodyPr wrap="none">
            <a:spAutoFit/>
          </a:bodyPr>
          <a:lstStyle/>
          <a:p>
            <a:pPr algn="ctr"/>
            <a:r>
              <a:rPr lang="en-US" sz="1500" dirty="0"/>
              <a:t>PCA</a:t>
            </a:r>
          </a:p>
          <a:p>
            <a:pPr algn="ctr"/>
            <a:r>
              <a:rPr lang="en-US" sz="1500" dirty="0"/>
              <a:t>+++</a:t>
            </a:r>
          </a:p>
        </p:txBody>
      </p:sp>
      <p:cxnSp>
        <p:nvCxnSpPr>
          <p:cNvPr id="18" name="Straight Arrow Connector 17"/>
          <p:cNvCxnSpPr>
            <a:stCxn id="5" idx="2"/>
            <a:endCxn id="6" idx="0"/>
          </p:cNvCxnSpPr>
          <p:nvPr/>
        </p:nvCxnSpPr>
        <p:spPr>
          <a:xfrm flipH="1">
            <a:off x="2621798" y="821144"/>
            <a:ext cx="2207221" cy="41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p:cNvCxnSpPr>
          <p:nvPr/>
        </p:nvCxnSpPr>
        <p:spPr>
          <a:xfrm>
            <a:off x="4829019" y="821144"/>
            <a:ext cx="2038376" cy="35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2"/>
            <a:endCxn id="8" idx="0"/>
          </p:cNvCxnSpPr>
          <p:nvPr/>
        </p:nvCxnSpPr>
        <p:spPr>
          <a:xfrm flipH="1">
            <a:off x="2122480" y="1555871"/>
            <a:ext cx="499318" cy="45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2"/>
            <a:endCxn id="9" idx="0"/>
          </p:cNvCxnSpPr>
          <p:nvPr/>
        </p:nvCxnSpPr>
        <p:spPr>
          <a:xfrm>
            <a:off x="2621798" y="1555871"/>
            <a:ext cx="725751" cy="45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2"/>
            <a:endCxn id="11" idx="0"/>
          </p:cNvCxnSpPr>
          <p:nvPr/>
        </p:nvCxnSpPr>
        <p:spPr>
          <a:xfrm flipH="1">
            <a:off x="1378637" y="2335228"/>
            <a:ext cx="743843" cy="31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2"/>
            <a:endCxn id="12" idx="0"/>
          </p:cNvCxnSpPr>
          <p:nvPr/>
        </p:nvCxnSpPr>
        <p:spPr>
          <a:xfrm>
            <a:off x="3347549" y="2335228"/>
            <a:ext cx="626961"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7" idx="2"/>
            <a:endCxn id="47" idx="0"/>
          </p:cNvCxnSpPr>
          <p:nvPr/>
        </p:nvCxnSpPr>
        <p:spPr>
          <a:xfrm flipH="1">
            <a:off x="5696965" y="1564877"/>
            <a:ext cx="1060973" cy="44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213210" y="2012063"/>
            <a:ext cx="967509" cy="323165"/>
          </a:xfrm>
          <a:prstGeom prst="rect">
            <a:avLst/>
          </a:prstGeom>
          <a:ln>
            <a:solidFill>
              <a:schemeClr val="accent1"/>
            </a:solidFill>
          </a:ln>
        </p:spPr>
        <p:txBody>
          <a:bodyPr wrap="none">
            <a:spAutoFit/>
          </a:bodyPr>
          <a:lstStyle/>
          <a:p>
            <a:pPr algn="ctr"/>
            <a:r>
              <a:rPr lang="en-US" sz="1500" dirty="0"/>
              <a:t>Clustering</a:t>
            </a:r>
          </a:p>
        </p:txBody>
      </p:sp>
      <p:sp>
        <p:nvSpPr>
          <p:cNvPr id="48" name="Rectangle 47"/>
          <p:cNvSpPr/>
          <p:nvPr/>
        </p:nvSpPr>
        <p:spPr>
          <a:xfrm>
            <a:off x="6368935" y="1975636"/>
            <a:ext cx="1337033" cy="323165"/>
          </a:xfrm>
          <a:prstGeom prst="rect">
            <a:avLst/>
          </a:prstGeom>
          <a:ln>
            <a:solidFill>
              <a:schemeClr val="accent1"/>
            </a:solidFill>
          </a:ln>
        </p:spPr>
        <p:txBody>
          <a:bodyPr wrap="none">
            <a:spAutoFit/>
          </a:bodyPr>
          <a:lstStyle/>
          <a:p>
            <a:pPr algn="ctr"/>
            <a:r>
              <a:rPr lang="en-US" sz="1500" dirty="0"/>
              <a:t>Dim Reduction</a:t>
            </a:r>
          </a:p>
        </p:txBody>
      </p:sp>
      <p:cxnSp>
        <p:nvCxnSpPr>
          <p:cNvPr id="52" name="Straight Arrow Connector 51"/>
          <p:cNvCxnSpPr>
            <a:stCxn id="7" idx="2"/>
            <a:endCxn id="48" idx="0"/>
          </p:cNvCxnSpPr>
          <p:nvPr/>
        </p:nvCxnSpPr>
        <p:spPr>
          <a:xfrm>
            <a:off x="6757938" y="1564877"/>
            <a:ext cx="279514" cy="41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7" idx="2"/>
            <a:endCxn id="58" idx="0"/>
          </p:cNvCxnSpPr>
          <p:nvPr/>
        </p:nvCxnSpPr>
        <p:spPr>
          <a:xfrm>
            <a:off x="5696965" y="2335228"/>
            <a:ext cx="0" cy="109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296053" y="3432229"/>
            <a:ext cx="801823" cy="553998"/>
          </a:xfrm>
          <a:prstGeom prst="rect">
            <a:avLst/>
          </a:prstGeom>
          <a:ln>
            <a:solidFill>
              <a:schemeClr val="accent1"/>
            </a:solidFill>
          </a:ln>
        </p:spPr>
        <p:txBody>
          <a:bodyPr wrap="none">
            <a:spAutoFit/>
          </a:bodyPr>
          <a:lstStyle/>
          <a:p>
            <a:pPr algn="ctr"/>
            <a:r>
              <a:rPr lang="en-US" sz="1500" dirty="0" err="1"/>
              <a:t>kMeans</a:t>
            </a:r>
            <a:endParaRPr lang="en-US" sz="1500" dirty="0"/>
          </a:p>
          <a:p>
            <a:pPr algn="ctr"/>
            <a:r>
              <a:rPr lang="en-US" sz="1500" dirty="0"/>
              <a:t>+++</a:t>
            </a:r>
          </a:p>
        </p:txBody>
      </p:sp>
      <p:cxnSp>
        <p:nvCxnSpPr>
          <p:cNvPr id="60" name="Straight Arrow Connector 59"/>
          <p:cNvCxnSpPr>
            <a:stCxn id="48" idx="2"/>
            <a:endCxn id="15" idx="0"/>
          </p:cNvCxnSpPr>
          <p:nvPr/>
        </p:nvCxnSpPr>
        <p:spPr>
          <a:xfrm>
            <a:off x="7037452" y="2298801"/>
            <a:ext cx="0" cy="113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881841" y="1957059"/>
            <a:ext cx="476029" cy="323165"/>
          </a:xfrm>
          <a:prstGeom prst="rect">
            <a:avLst/>
          </a:prstGeom>
          <a:ln>
            <a:solidFill>
              <a:schemeClr val="accent1"/>
            </a:solidFill>
          </a:ln>
        </p:spPr>
        <p:txBody>
          <a:bodyPr wrap="none">
            <a:spAutoFit/>
          </a:bodyPr>
          <a:lstStyle/>
          <a:p>
            <a:pPr algn="ctr"/>
            <a:r>
              <a:rPr lang="en-US" sz="1500" dirty="0"/>
              <a:t>+++</a:t>
            </a:r>
          </a:p>
        </p:txBody>
      </p:sp>
      <p:cxnSp>
        <p:nvCxnSpPr>
          <p:cNvPr id="74" name="Straight Arrow Connector 73"/>
          <p:cNvCxnSpPr>
            <a:stCxn id="7" idx="2"/>
            <a:endCxn id="64" idx="0"/>
          </p:cNvCxnSpPr>
          <p:nvPr/>
        </p:nvCxnSpPr>
        <p:spPr>
          <a:xfrm>
            <a:off x="6757938" y="1564877"/>
            <a:ext cx="1361918" cy="39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rot="16200000">
            <a:off x="-135584" y="3732813"/>
            <a:ext cx="951351" cy="300082"/>
          </a:xfrm>
          <a:prstGeom prst="rect">
            <a:avLst/>
          </a:prstGeom>
        </p:spPr>
        <p:txBody>
          <a:bodyPr wrap="none">
            <a:spAutoFit/>
          </a:bodyPr>
          <a:lstStyle/>
          <a:p>
            <a:r>
              <a:rPr lang="en-US" sz="1350" dirty="0"/>
              <a:t>Algorithms</a:t>
            </a:r>
          </a:p>
        </p:txBody>
      </p:sp>
      <p:sp>
        <p:nvSpPr>
          <p:cNvPr id="78" name="Right Brace 77"/>
          <p:cNvSpPr/>
          <p:nvPr/>
        </p:nvSpPr>
        <p:spPr>
          <a:xfrm>
            <a:off x="624538" y="3203532"/>
            <a:ext cx="146187" cy="15407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8" name="Rectangle 97"/>
          <p:cNvSpPr/>
          <p:nvPr/>
        </p:nvSpPr>
        <p:spPr>
          <a:xfrm>
            <a:off x="7160256" y="4744233"/>
            <a:ext cx="1721369" cy="300082"/>
          </a:xfrm>
          <a:prstGeom prst="rect">
            <a:avLst/>
          </a:prstGeom>
        </p:spPr>
        <p:txBody>
          <a:bodyPr wrap="none">
            <a:spAutoFit/>
          </a:bodyPr>
          <a:lstStyle/>
          <a:p>
            <a:r>
              <a:rPr lang="en-US" sz="1350"/>
              <a:t>*Simplified Taxonomy</a:t>
            </a:r>
          </a:p>
        </p:txBody>
      </p:sp>
      <p:sp>
        <p:nvSpPr>
          <p:cNvPr id="31" name="TextBox 30">
            <a:extLst>
              <a:ext uri="{FF2B5EF4-FFF2-40B4-BE49-F238E27FC236}">
                <a16:creationId xmlns:a16="http://schemas.microsoft.com/office/drawing/2014/main" id="{5B1A94E8-9604-4A35-99C4-5A116CA0CCD2}"/>
              </a:ext>
            </a:extLst>
          </p:cNvPr>
          <p:cNvSpPr txBox="1"/>
          <p:nvPr/>
        </p:nvSpPr>
        <p:spPr>
          <a:xfrm>
            <a:off x="5002551" y="4780660"/>
            <a:ext cx="3355319" cy="276999"/>
          </a:xfrm>
          <a:prstGeom prst="rect">
            <a:avLst/>
          </a:prstGeom>
          <a:noFill/>
        </p:spPr>
        <p:txBody>
          <a:bodyPr wrap="square" rtlCol="0">
            <a:spAutoFit/>
          </a:bodyPr>
          <a:lstStyle/>
          <a:p>
            <a:r>
              <a:rPr lang="en-US" sz="1200" dirty="0"/>
              <a:t>courtesy: adarshrp@us.ibm.com</a:t>
            </a:r>
          </a:p>
        </p:txBody>
      </p:sp>
    </p:spTree>
    <p:extLst>
      <p:ext uri="{BB962C8B-B14F-4D97-AF65-F5344CB8AC3E}">
        <p14:creationId xmlns:p14="http://schemas.microsoft.com/office/powerpoint/2010/main" val="1865280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380" y="105707"/>
            <a:ext cx="7939060" cy="276999"/>
          </a:xfrm>
        </p:spPr>
        <p:txBody>
          <a:bodyPr/>
          <a:lstStyle/>
          <a:p>
            <a:r>
              <a:rPr lang="en-US" dirty="0"/>
              <a:t>Insight from Analytics:  Many Steps, Iterative, Time Consuming</a:t>
            </a:r>
          </a:p>
        </p:txBody>
      </p:sp>
      <p:graphicFrame>
        <p:nvGraphicFramePr>
          <p:cNvPr id="24" name="Diagram 23"/>
          <p:cNvGraphicFramePr/>
          <p:nvPr>
            <p:extLst/>
          </p:nvPr>
        </p:nvGraphicFramePr>
        <p:xfrm>
          <a:off x="1191370" y="1758230"/>
          <a:ext cx="6631842" cy="152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p:cNvSpPr/>
          <p:nvPr/>
        </p:nvSpPr>
        <p:spPr>
          <a:xfrm>
            <a:off x="246571" y="2913696"/>
            <a:ext cx="2455440" cy="1441621"/>
          </a:xfrm>
          <a:prstGeom prst="roundRect">
            <a:avLst/>
          </a:prstGeom>
          <a:solidFill>
            <a:srgbClr val="BCE6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2" name="TextBox 11"/>
          <p:cNvSpPr txBox="1"/>
          <p:nvPr/>
        </p:nvSpPr>
        <p:spPr>
          <a:xfrm>
            <a:off x="204571" y="2961444"/>
            <a:ext cx="2455440" cy="1477328"/>
          </a:xfrm>
          <a:prstGeom prst="rect">
            <a:avLst/>
          </a:prstGeom>
          <a:noFill/>
        </p:spPr>
        <p:txBody>
          <a:bodyPr wrap="square" rtlCol="0">
            <a:spAutoFit/>
          </a:bodyPr>
          <a:lstStyle/>
          <a:p>
            <a:pPr marL="171450" indent="-171450">
              <a:buFont typeface="Arial" panose="020B0604020202020204" pitchFamily="34" charset="0"/>
              <a:buChar char="•"/>
            </a:pPr>
            <a:r>
              <a:rPr lang="en-US" sz="1000" b="1" dirty="0"/>
              <a:t>What data is needed? </a:t>
            </a:r>
            <a:r>
              <a:rPr lang="en-US" sz="1000" dirty="0"/>
              <a:t>Example, need claims information, perhaps code look up tables, historical tables, member info, etc.</a:t>
            </a:r>
          </a:p>
          <a:p>
            <a:pPr marL="171450" indent="-171450">
              <a:buFont typeface="Arial" panose="020B0604020202020204" pitchFamily="34" charset="0"/>
              <a:buChar char="•"/>
            </a:pPr>
            <a:r>
              <a:rPr lang="en-US" sz="1000" dirty="0"/>
              <a:t>Attain access to tables &amp; data (multiple data formats…DB2, VSAM…)</a:t>
            </a:r>
          </a:p>
          <a:p>
            <a:pPr marL="171450" indent="-171450">
              <a:buFont typeface="Arial" panose="020B0604020202020204" pitchFamily="34" charset="0"/>
              <a:buChar char="•"/>
            </a:pPr>
            <a:r>
              <a:rPr lang="en-US" sz="1000" dirty="0"/>
              <a:t>Add in new data sources as needed iteratively</a:t>
            </a:r>
          </a:p>
        </p:txBody>
      </p:sp>
      <p:sp>
        <p:nvSpPr>
          <p:cNvPr id="4" name="Freeform 3"/>
          <p:cNvSpPr/>
          <p:nvPr/>
        </p:nvSpPr>
        <p:spPr>
          <a:xfrm>
            <a:off x="987228" y="2756305"/>
            <a:ext cx="614995" cy="169933"/>
          </a:xfrm>
          <a:custGeom>
            <a:avLst/>
            <a:gdLst>
              <a:gd name="connsiteX0" fmla="*/ 0 w 614995"/>
              <a:gd name="connsiteY0" fmla="*/ 169933 h 169933"/>
              <a:gd name="connsiteX1" fmla="*/ 56645 w 614995"/>
              <a:gd name="connsiteY1" fmla="*/ 121381 h 169933"/>
              <a:gd name="connsiteX2" fmla="*/ 315590 w 614995"/>
              <a:gd name="connsiteY2" fmla="*/ 56644 h 169933"/>
              <a:gd name="connsiteX3" fmla="*/ 315590 w 614995"/>
              <a:gd name="connsiteY3" fmla="*/ 113289 h 169933"/>
              <a:gd name="connsiteX4" fmla="*/ 614995 w 614995"/>
              <a:gd name="connsiteY4" fmla="*/ 0 h 1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995" h="169933">
                <a:moveTo>
                  <a:pt x="0" y="169933"/>
                </a:moveTo>
                <a:cubicBezTo>
                  <a:pt x="2023" y="155097"/>
                  <a:pt x="4047" y="140262"/>
                  <a:pt x="56645" y="121381"/>
                </a:cubicBezTo>
                <a:cubicBezTo>
                  <a:pt x="109243" y="102500"/>
                  <a:pt x="272433" y="57993"/>
                  <a:pt x="315590" y="56644"/>
                </a:cubicBezTo>
                <a:cubicBezTo>
                  <a:pt x="358747" y="55295"/>
                  <a:pt x="265689" y="122730"/>
                  <a:pt x="315590" y="113289"/>
                </a:cubicBezTo>
                <a:cubicBezTo>
                  <a:pt x="365491" y="103848"/>
                  <a:pt x="490243" y="51924"/>
                  <a:pt x="614995"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1708795" y="578265"/>
            <a:ext cx="2455440" cy="1441621"/>
          </a:xfrm>
          <a:prstGeom prst="roundRect">
            <a:avLst/>
          </a:prstGeom>
          <a:solidFill>
            <a:srgbClr val="BCE6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7" name="TextBox 26"/>
          <p:cNvSpPr txBox="1"/>
          <p:nvPr/>
        </p:nvSpPr>
        <p:spPr>
          <a:xfrm>
            <a:off x="1708795" y="578265"/>
            <a:ext cx="2455440" cy="1477328"/>
          </a:xfrm>
          <a:prstGeom prst="rect">
            <a:avLst/>
          </a:prstGeom>
          <a:noFill/>
        </p:spPr>
        <p:txBody>
          <a:bodyPr wrap="square" rtlCol="0">
            <a:spAutoFit/>
          </a:bodyPr>
          <a:lstStyle/>
          <a:p>
            <a:pPr marL="171450" indent="-171450">
              <a:buFont typeface="Arial" panose="020B0604020202020204" pitchFamily="34" charset="0"/>
              <a:buChar char="•"/>
            </a:pPr>
            <a:r>
              <a:rPr lang="en-US" sz="1000" b="1" dirty="0"/>
              <a:t>What needs to be done to the data in order to feed the model?</a:t>
            </a:r>
          </a:p>
          <a:p>
            <a:pPr marL="171450" indent="-171450">
              <a:buFont typeface="Arial" panose="020B0604020202020204" pitchFamily="34" charset="0"/>
              <a:buChar char="•"/>
            </a:pPr>
            <a:r>
              <a:rPr lang="en-US" sz="1000" dirty="0"/>
              <a:t>For example, join claims information with member info, aggregate fields such as claim amounts, classify  / bin fields such as age for higher value statistical meaning</a:t>
            </a:r>
          </a:p>
          <a:p>
            <a:pPr marL="171450" indent="-171450">
              <a:buFont typeface="Arial" panose="020B0604020202020204" pitchFamily="34" charset="0"/>
              <a:buChar char="•"/>
            </a:pPr>
            <a:r>
              <a:rPr lang="en-US" sz="1000" dirty="0"/>
              <a:t>Define and execute data preparations</a:t>
            </a:r>
          </a:p>
        </p:txBody>
      </p:sp>
      <p:sp>
        <p:nvSpPr>
          <p:cNvPr id="5" name="Freeform 4"/>
          <p:cNvSpPr/>
          <p:nvPr/>
        </p:nvSpPr>
        <p:spPr>
          <a:xfrm>
            <a:off x="2597543" y="2011838"/>
            <a:ext cx="550259" cy="258945"/>
          </a:xfrm>
          <a:custGeom>
            <a:avLst/>
            <a:gdLst>
              <a:gd name="connsiteX0" fmla="*/ 0 w 550259"/>
              <a:gd name="connsiteY0" fmla="*/ 258945 h 258945"/>
              <a:gd name="connsiteX1" fmla="*/ 226577 w 550259"/>
              <a:gd name="connsiteY1" fmla="*/ 121380 h 258945"/>
              <a:gd name="connsiteX2" fmla="*/ 242761 w 550259"/>
              <a:gd name="connsiteY2" fmla="*/ 194209 h 258945"/>
              <a:gd name="connsiteX3" fmla="*/ 550259 w 550259"/>
              <a:gd name="connsiteY3" fmla="*/ 0 h 258945"/>
            </a:gdLst>
            <a:ahLst/>
            <a:cxnLst>
              <a:cxn ang="0">
                <a:pos x="connsiteX0" y="connsiteY0"/>
              </a:cxn>
              <a:cxn ang="0">
                <a:pos x="connsiteX1" y="connsiteY1"/>
              </a:cxn>
              <a:cxn ang="0">
                <a:pos x="connsiteX2" y="connsiteY2"/>
              </a:cxn>
              <a:cxn ang="0">
                <a:pos x="connsiteX3" y="connsiteY3"/>
              </a:cxn>
            </a:cxnLst>
            <a:rect l="l" t="t" r="r" b="b"/>
            <a:pathLst>
              <a:path w="550259" h="258945">
                <a:moveTo>
                  <a:pt x="0" y="258945"/>
                </a:moveTo>
                <a:cubicBezTo>
                  <a:pt x="93058" y="195557"/>
                  <a:pt x="186117" y="132169"/>
                  <a:pt x="226577" y="121380"/>
                </a:cubicBezTo>
                <a:cubicBezTo>
                  <a:pt x="267037" y="110591"/>
                  <a:pt x="188814" y="214439"/>
                  <a:pt x="242761" y="194209"/>
                </a:cubicBezTo>
                <a:cubicBezTo>
                  <a:pt x="296708" y="173979"/>
                  <a:pt x="423483" y="86989"/>
                  <a:pt x="55025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3641416" y="2772489"/>
            <a:ext cx="501706" cy="202301"/>
          </a:xfrm>
          <a:custGeom>
            <a:avLst/>
            <a:gdLst>
              <a:gd name="connsiteX0" fmla="*/ 0 w 501706"/>
              <a:gd name="connsiteY0" fmla="*/ 0 h 202301"/>
              <a:gd name="connsiteX1" fmla="*/ 194209 w 501706"/>
              <a:gd name="connsiteY1" fmla="*/ 97105 h 202301"/>
              <a:gd name="connsiteX2" fmla="*/ 258945 w 501706"/>
              <a:gd name="connsiteY2" fmla="*/ 40460 h 202301"/>
              <a:gd name="connsiteX3" fmla="*/ 501706 w 501706"/>
              <a:gd name="connsiteY3" fmla="*/ 202301 h 202301"/>
            </a:gdLst>
            <a:ahLst/>
            <a:cxnLst>
              <a:cxn ang="0">
                <a:pos x="connsiteX0" y="connsiteY0"/>
              </a:cxn>
              <a:cxn ang="0">
                <a:pos x="connsiteX1" y="connsiteY1"/>
              </a:cxn>
              <a:cxn ang="0">
                <a:pos x="connsiteX2" y="connsiteY2"/>
              </a:cxn>
              <a:cxn ang="0">
                <a:pos x="connsiteX3" y="connsiteY3"/>
              </a:cxn>
            </a:cxnLst>
            <a:rect l="l" t="t" r="r" b="b"/>
            <a:pathLst>
              <a:path w="501706" h="202301">
                <a:moveTo>
                  <a:pt x="0" y="0"/>
                </a:moveTo>
                <a:cubicBezTo>
                  <a:pt x="75526" y="45181"/>
                  <a:pt x="151052" y="90362"/>
                  <a:pt x="194209" y="97105"/>
                </a:cubicBezTo>
                <a:cubicBezTo>
                  <a:pt x="237366" y="103848"/>
                  <a:pt x="207696" y="22927"/>
                  <a:pt x="258945" y="40460"/>
                </a:cubicBezTo>
                <a:cubicBezTo>
                  <a:pt x="310194" y="57993"/>
                  <a:pt x="405950" y="130147"/>
                  <a:pt x="501706" y="20230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4507291" y="578264"/>
            <a:ext cx="2455440" cy="1441621"/>
          </a:xfrm>
          <a:prstGeom prst="roundRect">
            <a:avLst/>
          </a:prstGeom>
          <a:solidFill>
            <a:srgbClr val="BCE6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3" name="TextBox 12"/>
          <p:cNvSpPr txBox="1"/>
          <p:nvPr/>
        </p:nvSpPr>
        <p:spPr>
          <a:xfrm>
            <a:off x="4529707" y="604679"/>
            <a:ext cx="2455440" cy="1169551"/>
          </a:xfrm>
          <a:prstGeom prst="rect">
            <a:avLst/>
          </a:prstGeom>
          <a:noFill/>
        </p:spPr>
        <p:txBody>
          <a:bodyPr wrap="square" rtlCol="0">
            <a:spAutoFit/>
          </a:bodyPr>
          <a:lstStyle/>
          <a:p>
            <a:pPr marL="171450" indent="-171450">
              <a:buFont typeface="Arial" panose="020B0604020202020204" pitchFamily="34" charset="0"/>
              <a:buChar char="•"/>
            </a:pPr>
            <a:r>
              <a:rPr lang="en-US" sz="1000" b="1" dirty="0"/>
              <a:t>Select model and train with historical data</a:t>
            </a:r>
          </a:p>
          <a:p>
            <a:pPr marL="171450" indent="-171450">
              <a:buFont typeface="Arial" panose="020B0604020202020204" pitchFamily="34" charset="0"/>
              <a:buChar char="•"/>
            </a:pPr>
            <a:r>
              <a:rPr lang="en-US" sz="1000" dirty="0"/>
              <a:t>Break data into training set vs. testing</a:t>
            </a:r>
          </a:p>
          <a:p>
            <a:pPr marL="171450" indent="-171450">
              <a:buFont typeface="Arial" panose="020B0604020202020204" pitchFamily="34" charset="0"/>
              <a:buChar char="•"/>
            </a:pPr>
            <a:r>
              <a:rPr lang="en-US" sz="1000" dirty="0"/>
              <a:t>Evaluate different combinations of algorithm, features &amp; hyper-parameters</a:t>
            </a:r>
          </a:p>
          <a:p>
            <a:pPr marL="171450" indent="-171450">
              <a:buFont typeface="Arial" panose="020B0604020202020204" pitchFamily="34" charset="0"/>
              <a:buChar char="•"/>
            </a:pPr>
            <a:r>
              <a:rPr lang="en-US" sz="1000" dirty="0"/>
              <a:t>Determine best balance of true positive (recall) to false positive (fall-out)</a:t>
            </a:r>
          </a:p>
        </p:txBody>
      </p:sp>
      <p:sp>
        <p:nvSpPr>
          <p:cNvPr id="7" name="Freeform 6"/>
          <p:cNvSpPr/>
          <p:nvPr/>
        </p:nvSpPr>
        <p:spPr>
          <a:xfrm>
            <a:off x="4814761" y="2019930"/>
            <a:ext cx="501706" cy="283221"/>
          </a:xfrm>
          <a:custGeom>
            <a:avLst/>
            <a:gdLst>
              <a:gd name="connsiteX0" fmla="*/ 0 w 501706"/>
              <a:gd name="connsiteY0" fmla="*/ 283221 h 283221"/>
              <a:gd name="connsiteX1" fmla="*/ 210393 w 501706"/>
              <a:gd name="connsiteY1" fmla="*/ 186117 h 283221"/>
              <a:gd name="connsiteX2" fmla="*/ 299405 w 501706"/>
              <a:gd name="connsiteY2" fmla="*/ 129473 h 283221"/>
              <a:gd name="connsiteX3" fmla="*/ 323681 w 501706"/>
              <a:gd name="connsiteY3" fmla="*/ 226577 h 283221"/>
              <a:gd name="connsiteX4" fmla="*/ 501706 w 501706"/>
              <a:gd name="connsiteY4" fmla="*/ 0 h 283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706" h="283221">
                <a:moveTo>
                  <a:pt x="0" y="283221"/>
                </a:moveTo>
                <a:cubicBezTo>
                  <a:pt x="80246" y="247481"/>
                  <a:pt x="160492" y="211742"/>
                  <a:pt x="210393" y="186117"/>
                </a:cubicBezTo>
                <a:cubicBezTo>
                  <a:pt x="260294" y="160492"/>
                  <a:pt x="280524" y="122730"/>
                  <a:pt x="299405" y="129473"/>
                </a:cubicBezTo>
                <a:cubicBezTo>
                  <a:pt x="318286" y="136216"/>
                  <a:pt x="289964" y="248156"/>
                  <a:pt x="323681" y="226577"/>
                </a:cubicBezTo>
                <a:cubicBezTo>
                  <a:pt x="357398" y="204998"/>
                  <a:pt x="429552" y="102499"/>
                  <a:pt x="501706"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887411" y="2953944"/>
            <a:ext cx="2455440" cy="1441621"/>
          </a:xfrm>
          <a:prstGeom prst="roundRect">
            <a:avLst/>
          </a:prstGeom>
          <a:solidFill>
            <a:srgbClr val="BCE6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4" name="TextBox 13"/>
          <p:cNvSpPr txBox="1"/>
          <p:nvPr/>
        </p:nvSpPr>
        <p:spPr>
          <a:xfrm>
            <a:off x="5887411" y="2962505"/>
            <a:ext cx="2455440" cy="1323439"/>
          </a:xfrm>
          <a:prstGeom prst="rect">
            <a:avLst/>
          </a:prstGeom>
          <a:noFill/>
        </p:spPr>
        <p:txBody>
          <a:bodyPr wrap="square" rtlCol="0">
            <a:spAutoFit/>
          </a:bodyPr>
          <a:lstStyle/>
          <a:p>
            <a:pPr marL="171450" indent="-171450">
              <a:buFont typeface="Arial" panose="020B0604020202020204" pitchFamily="34" charset="0"/>
              <a:buChar char="•"/>
            </a:pPr>
            <a:r>
              <a:rPr lang="en-US" sz="1000" b="1" dirty="0"/>
              <a:t>Choose deployment methodology to score, Integrate with application</a:t>
            </a:r>
          </a:p>
          <a:p>
            <a:pPr marL="171450" indent="-171450">
              <a:buFont typeface="Arial" panose="020B0604020202020204" pitchFamily="34" charset="0"/>
              <a:buChar char="•"/>
            </a:pPr>
            <a:r>
              <a:rPr lang="en-US" sz="1000" dirty="0"/>
              <a:t>Evaluate performance and SLA impacts</a:t>
            </a:r>
          </a:p>
          <a:p>
            <a:pPr marL="171450" indent="-171450">
              <a:buFont typeface="Arial" panose="020B0604020202020204" pitchFamily="34" charset="0"/>
              <a:buChar char="•"/>
            </a:pPr>
            <a:r>
              <a:rPr lang="en-US" sz="1000" dirty="0"/>
              <a:t>Identify frequency of scoring needed for business application</a:t>
            </a:r>
          </a:p>
          <a:p>
            <a:pPr marL="171450" indent="-171450">
              <a:buFont typeface="Arial" panose="020B0604020202020204" pitchFamily="34" charset="0"/>
              <a:buChar char="•"/>
            </a:pPr>
            <a:r>
              <a:rPr lang="en-US" sz="1000" dirty="0"/>
              <a:t>Identify process for ongoing refresh, model management and governance</a:t>
            </a:r>
          </a:p>
        </p:txBody>
      </p:sp>
      <p:sp>
        <p:nvSpPr>
          <p:cNvPr id="8" name="Freeform 7"/>
          <p:cNvSpPr/>
          <p:nvPr/>
        </p:nvSpPr>
        <p:spPr>
          <a:xfrm>
            <a:off x="6020474" y="2756305"/>
            <a:ext cx="404602" cy="210393"/>
          </a:xfrm>
          <a:custGeom>
            <a:avLst/>
            <a:gdLst>
              <a:gd name="connsiteX0" fmla="*/ 0 w 404602"/>
              <a:gd name="connsiteY0" fmla="*/ 0 h 210393"/>
              <a:gd name="connsiteX1" fmla="*/ 178025 w 404602"/>
              <a:gd name="connsiteY1" fmla="*/ 105197 h 210393"/>
              <a:gd name="connsiteX2" fmla="*/ 234669 w 404602"/>
              <a:gd name="connsiteY2" fmla="*/ 32368 h 210393"/>
              <a:gd name="connsiteX3" fmla="*/ 404602 w 404602"/>
              <a:gd name="connsiteY3" fmla="*/ 210393 h 210393"/>
              <a:gd name="connsiteX4" fmla="*/ 404602 w 404602"/>
              <a:gd name="connsiteY4" fmla="*/ 210393 h 210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02" h="210393">
                <a:moveTo>
                  <a:pt x="0" y="0"/>
                </a:moveTo>
                <a:cubicBezTo>
                  <a:pt x="69457" y="49901"/>
                  <a:pt x="138914" y="99802"/>
                  <a:pt x="178025" y="105197"/>
                </a:cubicBezTo>
                <a:cubicBezTo>
                  <a:pt x="217136" y="110592"/>
                  <a:pt x="196906" y="14835"/>
                  <a:pt x="234669" y="32368"/>
                </a:cubicBezTo>
                <a:cubicBezTo>
                  <a:pt x="272432" y="49901"/>
                  <a:pt x="404602" y="210393"/>
                  <a:pt x="404602" y="210393"/>
                </a:cubicBezTo>
                <a:lnTo>
                  <a:pt x="404602" y="210393"/>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926092" y="1783826"/>
            <a:ext cx="1217908" cy="1107996"/>
          </a:xfrm>
          <a:prstGeom prst="rect">
            <a:avLst/>
          </a:prstGeom>
          <a:noFill/>
        </p:spPr>
        <p:txBody>
          <a:bodyPr wrap="square" rtlCol="0">
            <a:spAutoFit/>
          </a:bodyPr>
          <a:lstStyle/>
          <a:p>
            <a:r>
              <a:rPr lang="en-US" sz="1100" b="1" dirty="0">
                <a:solidFill>
                  <a:srgbClr val="FF0000"/>
                </a:solidFill>
              </a:rPr>
              <a:t>? Monitor ongoing accuracy &amp; identify degradation, Iterate </a:t>
            </a:r>
          </a:p>
        </p:txBody>
      </p:sp>
      <p:sp>
        <p:nvSpPr>
          <p:cNvPr id="25" name="Freeform 24"/>
          <p:cNvSpPr/>
          <p:nvPr/>
        </p:nvSpPr>
        <p:spPr>
          <a:xfrm>
            <a:off x="7170867" y="2747687"/>
            <a:ext cx="404602" cy="210393"/>
          </a:xfrm>
          <a:custGeom>
            <a:avLst/>
            <a:gdLst>
              <a:gd name="connsiteX0" fmla="*/ 0 w 404602"/>
              <a:gd name="connsiteY0" fmla="*/ 0 h 210393"/>
              <a:gd name="connsiteX1" fmla="*/ 178025 w 404602"/>
              <a:gd name="connsiteY1" fmla="*/ 105197 h 210393"/>
              <a:gd name="connsiteX2" fmla="*/ 234669 w 404602"/>
              <a:gd name="connsiteY2" fmla="*/ 32368 h 210393"/>
              <a:gd name="connsiteX3" fmla="*/ 404602 w 404602"/>
              <a:gd name="connsiteY3" fmla="*/ 210393 h 210393"/>
              <a:gd name="connsiteX4" fmla="*/ 404602 w 404602"/>
              <a:gd name="connsiteY4" fmla="*/ 210393 h 210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02" h="210393">
                <a:moveTo>
                  <a:pt x="0" y="0"/>
                </a:moveTo>
                <a:cubicBezTo>
                  <a:pt x="69457" y="49901"/>
                  <a:pt x="138914" y="99802"/>
                  <a:pt x="178025" y="105197"/>
                </a:cubicBezTo>
                <a:cubicBezTo>
                  <a:pt x="217136" y="110592"/>
                  <a:pt x="196906" y="14835"/>
                  <a:pt x="234669" y="32368"/>
                </a:cubicBezTo>
                <a:cubicBezTo>
                  <a:pt x="272432" y="49901"/>
                  <a:pt x="404602" y="210393"/>
                  <a:pt x="404602" y="210393"/>
                </a:cubicBezTo>
                <a:lnTo>
                  <a:pt x="404602" y="210393"/>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3045991" y="2979297"/>
            <a:ext cx="2455440" cy="1441621"/>
          </a:xfrm>
          <a:prstGeom prst="roundRect">
            <a:avLst/>
          </a:prstGeom>
          <a:solidFill>
            <a:srgbClr val="BCE6C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0" name="TextBox 9"/>
          <p:cNvSpPr txBox="1"/>
          <p:nvPr/>
        </p:nvSpPr>
        <p:spPr>
          <a:xfrm>
            <a:off x="3087991" y="3002409"/>
            <a:ext cx="2504943" cy="1477328"/>
          </a:xfrm>
          <a:prstGeom prst="rect">
            <a:avLst/>
          </a:prstGeom>
          <a:noFill/>
        </p:spPr>
        <p:txBody>
          <a:bodyPr wrap="square" rtlCol="0">
            <a:spAutoFit/>
          </a:bodyPr>
          <a:lstStyle/>
          <a:p>
            <a:pPr marL="171450" indent="-171450">
              <a:buFont typeface="Arial" panose="020B0604020202020204" pitchFamily="34" charset="0"/>
              <a:buChar char="•"/>
            </a:pPr>
            <a:r>
              <a:rPr lang="en-US" sz="1000" b="1" dirty="0"/>
              <a:t>Select appropriate algorithm, inputs, parameters</a:t>
            </a:r>
            <a:endParaRPr lang="en-US" sz="1000" dirty="0"/>
          </a:p>
          <a:p>
            <a:pPr marL="171450" indent="-171450">
              <a:buFont typeface="Arial" panose="020B0604020202020204" pitchFamily="34" charset="0"/>
              <a:buChar char="•"/>
            </a:pPr>
            <a:r>
              <a:rPr lang="en-US" sz="1000" dirty="0"/>
              <a:t>For example, does logistic regression, random forest or K-nearest-neighbor produce most accurate results</a:t>
            </a:r>
          </a:p>
          <a:p>
            <a:pPr marL="171450" indent="-171450">
              <a:buFont typeface="Arial" panose="020B0604020202020204" pitchFamily="34" charset="0"/>
              <a:buChar char="•"/>
            </a:pPr>
            <a:r>
              <a:rPr lang="en-US" sz="1000" dirty="0"/>
              <a:t>Identify model features (input)</a:t>
            </a:r>
          </a:p>
          <a:p>
            <a:pPr marL="171450" indent="-171450">
              <a:buFont typeface="Arial" panose="020B0604020202020204" pitchFamily="34" charset="0"/>
              <a:buChar char="•"/>
            </a:pPr>
            <a:r>
              <a:rPr lang="en-US" sz="1000" dirty="0"/>
              <a:t>Identify hyper-parameters (algorithm  characteristics like depth of tree, # of leaves, etc.)</a:t>
            </a:r>
          </a:p>
        </p:txBody>
      </p:sp>
    </p:spTree>
    <p:extLst>
      <p:ext uri="{BB962C8B-B14F-4D97-AF65-F5344CB8AC3E}">
        <p14:creationId xmlns:p14="http://schemas.microsoft.com/office/powerpoint/2010/main" val="1463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814" y="2181786"/>
            <a:ext cx="2029154" cy="805578"/>
          </a:xfrm>
          <a:prstGeom prst="rect">
            <a:avLst/>
          </a:prstGeom>
          <a:solidFill>
            <a:srgbClr val="DB2780"/>
          </a:soli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Model creation with Machine Learning UI &amp; Integrated Notebook</a:t>
            </a:r>
          </a:p>
        </p:txBody>
      </p:sp>
      <p:sp>
        <p:nvSpPr>
          <p:cNvPr id="7" name="Rectangle 6"/>
          <p:cNvSpPr/>
          <p:nvPr/>
        </p:nvSpPr>
        <p:spPr>
          <a:xfrm>
            <a:off x="2556775" y="2126226"/>
            <a:ext cx="1962791" cy="842734"/>
          </a:xfrm>
          <a:prstGeom prst="rect">
            <a:avLst/>
          </a:prstGeom>
          <a:solidFill>
            <a:srgbClr val="DB2780"/>
          </a:soli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Cognitive Assistant for </a:t>
            </a:r>
            <a:b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b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Data Scientists (CADS) </a:t>
            </a:r>
          </a:p>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Hyper Parameter Optimization (HPO) </a:t>
            </a:r>
          </a:p>
        </p:txBody>
      </p:sp>
      <p:sp>
        <p:nvSpPr>
          <p:cNvPr id="8" name="U-Turn Arrow 7"/>
          <p:cNvSpPr/>
          <p:nvPr/>
        </p:nvSpPr>
        <p:spPr>
          <a:xfrm flipH="1" flipV="1">
            <a:off x="140020" y="2832212"/>
            <a:ext cx="7110443" cy="1389780"/>
          </a:xfrm>
          <a:prstGeom prst="uturnArrow">
            <a:avLst>
              <a:gd name="adj1" fmla="val 9771"/>
              <a:gd name="adj2" fmla="val 15453"/>
              <a:gd name="adj3" fmla="val 16494"/>
              <a:gd name="adj4" fmla="val 51367"/>
              <a:gd name="adj5" fmla="val 28934"/>
            </a:avLst>
          </a:prstGeom>
          <a:solidFill>
            <a:srgbClr val="FAFAFB"/>
          </a:solidFill>
          <a:ln w="12700" cap="flat">
            <a:solidFill>
              <a:schemeClr val="tx1"/>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endParaRPr kumimoji="0" lang="en-US" sz="1425" b="0" i="0" u="none" strike="noStrike" kern="0" cap="none" spc="236" normalizeH="0" baseline="0" noProof="0" dirty="0">
              <a:ln>
                <a:noFill/>
              </a:ln>
              <a:solidFill>
                <a:srgbClr val="5CC3B8"/>
              </a:solidFill>
              <a:effectLst/>
              <a:uLnTx/>
              <a:uFillTx/>
              <a:latin typeface="HelvNeue Light for IBM"/>
              <a:ea typeface="+mj-ea"/>
              <a:cs typeface="+mj-cs"/>
              <a:sym typeface="HelvNeue Light for IBM"/>
            </a:endParaRPr>
          </a:p>
        </p:txBody>
      </p:sp>
      <p:sp>
        <p:nvSpPr>
          <p:cNvPr id="9" name="Rectangle 8"/>
          <p:cNvSpPr/>
          <p:nvPr/>
        </p:nvSpPr>
        <p:spPr>
          <a:xfrm>
            <a:off x="4750747" y="2094810"/>
            <a:ext cx="1794278" cy="855262"/>
          </a:xfrm>
          <a:prstGeom prst="rect">
            <a:avLst/>
          </a:prstGeom>
          <a:solidFill>
            <a:srgbClr val="DB2780"/>
          </a:soli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Multiple Deployment   Options</a:t>
            </a:r>
          </a:p>
        </p:txBody>
      </p:sp>
      <p:sp>
        <p:nvSpPr>
          <p:cNvPr id="10" name="Rectangle 9"/>
          <p:cNvSpPr/>
          <p:nvPr/>
        </p:nvSpPr>
        <p:spPr>
          <a:xfrm>
            <a:off x="2827696" y="3632986"/>
            <a:ext cx="2188846" cy="743287"/>
          </a:xfrm>
          <a:prstGeom prst="rect">
            <a:avLst/>
          </a:prstGeom>
          <a:solidFill>
            <a:srgbClr val="DB2780"/>
          </a:soli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Continuous Monitoring </a:t>
            </a:r>
            <a:b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b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and Feedback Loop</a:t>
            </a:r>
          </a:p>
        </p:txBody>
      </p:sp>
      <p:sp>
        <p:nvSpPr>
          <p:cNvPr id="11" name="Rectangle 10"/>
          <p:cNvSpPr/>
          <p:nvPr/>
        </p:nvSpPr>
        <p:spPr>
          <a:xfrm>
            <a:off x="341814" y="3105707"/>
            <a:ext cx="6706349" cy="371644"/>
          </a:xfrm>
          <a:prstGeom prst="rect">
            <a:avLst/>
          </a:prstGeom>
          <a:solidFill>
            <a:srgbClr val="DB2780"/>
          </a:soli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19050" tIns="19050" rIns="19050" bIns="19050" numCol="1" spcCol="38100" rtlCol="0" anchor="ctr">
            <a:noAutofit/>
          </a:bodyPr>
          <a:lstStyle/>
          <a:p>
            <a:pPr marL="0" marR="0" lvl="0" indent="0" algn="ctr" defTabSz="309563"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AFAFB"/>
                </a:solidFill>
                <a:effectLst/>
                <a:uLnTx/>
                <a:uFillTx/>
                <a:latin typeface="HelvNeue Light for IBM"/>
                <a:ea typeface="+mj-ea"/>
                <a:cs typeface="+mj-cs"/>
                <a:sym typeface="HelvNeue Light for IBM"/>
              </a:rPr>
              <a:t>Model Management &amp; Governance</a:t>
            </a:r>
          </a:p>
        </p:txBody>
      </p:sp>
      <p:graphicFrame>
        <p:nvGraphicFramePr>
          <p:cNvPr id="13" name="Diagram 12"/>
          <p:cNvGraphicFramePr/>
          <p:nvPr>
            <p:extLst/>
          </p:nvPr>
        </p:nvGraphicFramePr>
        <p:xfrm>
          <a:off x="269496" y="909612"/>
          <a:ext cx="6859587" cy="1766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itle 2"/>
          <p:cNvSpPr>
            <a:spLocks noGrp="1"/>
          </p:cNvSpPr>
          <p:nvPr>
            <p:ph type="title"/>
          </p:nvPr>
        </p:nvSpPr>
        <p:spPr>
          <a:xfrm>
            <a:off x="246572" y="183042"/>
            <a:ext cx="5988844" cy="276999"/>
          </a:xfrm>
        </p:spPr>
        <p:txBody>
          <a:bodyPr/>
          <a:lstStyle/>
          <a:p>
            <a:r>
              <a:rPr lang="en-US" dirty="0"/>
              <a:t>IBM Machine Learning for z/OS</a:t>
            </a:r>
          </a:p>
        </p:txBody>
      </p:sp>
      <p:sp>
        <p:nvSpPr>
          <p:cNvPr id="16" name="Right Brace 15"/>
          <p:cNvSpPr/>
          <p:nvPr/>
        </p:nvSpPr>
        <p:spPr>
          <a:xfrm>
            <a:off x="7279344" y="1030993"/>
            <a:ext cx="433387" cy="3192374"/>
          </a:xfrm>
          <a:prstGeom prst="rightBrace">
            <a:avLst>
              <a:gd name="adj1" fmla="val 2732"/>
              <a:gd name="adj2" fmla="val 50000"/>
            </a:avLst>
          </a:prstGeom>
          <a:noFill/>
          <a:ln w="12700" cap="flat" cmpd="sng" algn="ctr">
            <a:solidFill>
              <a:srgbClr val="AB1A86"/>
            </a:solidFill>
            <a:prstDash val="solid"/>
            <a:miter lim="800000"/>
          </a:ln>
          <a:effectLst/>
        </p:spPr>
        <p:txBody>
          <a:bodyPr anchor="ctr"/>
          <a:lstStyle/>
          <a:p>
            <a:pPr marL="0" marR="0" lvl="0" indent="0" algn="ctr" defTabSz="1219215"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051A33"/>
              </a:solidFill>
              <a:effectLst/>
              <a:uLnTx/>
              <a:uFillTx/>
              <a:latin typeface="Calibri"/>
              <a:sym typeface="Helvetica Light"/>
            </a:endParaRPr>
          </a:p>
        </p:txBody>
      </p:sp>
      <p:sp>
        <p:nvSpPr>
          <p:cNvPr id="18" name="Rounded Rectangle 17"/>
          <p:cNvSpPr/>
          <p:nvPr/>
        </p:nvSpPr>
        <p:spPr>
          <a:xfrm>
            <a:off x="7835583" y="811851"/>
            <a:ext cx="1134941" cy="3471483"/>
          </a:xfrm>
          <a:prstGeom prst="roundRect">
            <a:avLst/>
          </a:prstGeom>
          <a:solidFill>
            <a:schemeClr val="tx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819917" y="1315891"/>
            <a:ext cx="1150607" cy="3323987"/>
          </a:xfrm>
          <a:prstGeom prst="rect">
            <a:avLst/>
          </a:prstGeom>
          <a:noFill/>
        </p:spPr>
        <p:txBody>
          <a:bodyPr wrap="square" rtlCol="0">
            <a:spAutoFit/>
          </a:bodyPr>
          <a:lstStyle/>
          <a:p>
            <a:r>
              <a:rPr lang="en-US" sz="1200" dirty="0"/>
              <a:t>Leverage most current data for improved insights</a:t>
            </a:r>
          </a:p>
          <a:p>
            <a:endParaRPr lang="en-US" sz="1200" dirty="0"/>
          </a:p>
          <a:p>
            <a:r>
              <a:rPr lang="en-US" sz="1200" dirty="0"/>
              <a:t>Data-in-place for efficiency and more frequent model refresh</a:t>
            </a:r>
          </a:p>
          <a:p>
            <a:endParaRPr lang="en-US" sz="1200" dirty="0"/>
          </a:p>
          <a:p>
            <a:r>
              <a:rPr lang="en-US" sz="1200" dirty="0"/>
              <a:t>Optimized deployment at point of transaction</a:t>
            </a:r>
          </a:p>
          <a:p>
            <a:endParaRPr lang="en-US" dirty="0"/>
          </a:p>
        </p:txBody>
      </p:sp>
      <p:sp>
        <p:nvSpPr>
          <p:cNvPr id="19" name="TextBox 18"/>
          <p:cNvSpPr txBox="1"/>
          <p:nvPr/>
        </p:nvSpPr>
        <p:spPr>
          <a:xfrm>
            <a:off x="7984781" y="909612"/>
            <a:ext cx="875997" cy="307777"/>
          </a:xfrm>
          <a:prstGeom prst="rect">
            <a:avLst/>
          </a:prstGeom>
          <a:noFill/>
        </p:spPr>
        <p:txBody>
          <a:bodyPr wrap="square" rtlCol="0">
            <a:spAutoFit/>
          </a:bodyPr>
          <a:lstStyle/>
          <a:p>
            <a:r>
              <a:rPr lang="en-US" sz="1400" b="1" dirty="0"/>
              <a:t>On z/OS</a:t>
            </a:r>
          </a:p>
        </p:txBody>
      </p:sp>
      <p:sp>
        <p:nvSpPr>
          <p:cNvPr id="20" name="TextBox 19"/>
          <p:cNvSpPr txBox="1"/>
          <p:nvPr/>
        </p:nvSpPr>
        <p:spPr>
          <a:xfrm>
            <a:off x="246572" y="559298"/>
            <a:ext cx="6801591" cy="830997"/>
          </a:xfrm>
          <a:prstGeom prst="rect">
            <a:avLst/>
          </a:prstGeom>
          <a:noFill/>
        </p:spPr>
        <p:txBody>
          <a:bodyPr wrap="square" rtlCol="0">
            <a:spAutoFit/>
          </a:bodyPr>
          <a:lstStyle/>
          <a:p>
            <a:pPr marL="285750" indent="-285750">
              <a:buFont typeface="Wingdings" panose="05000000000000000000" pitchFamily="2" charset="2"/>
              <a:buChar char="§"/>
            </a:pPr>
            <a:r>
              <a:rPr lang="en-US" sz="1200" dirty="0"/>
              <a:t>End-to-end framework for drastically simplifying workflow and assisting clients with each step of the process from UI, data prep, model selection, parameter selection, deployment and most importantly monitoring for continuous feedback</a:t>
            </a:r>
          </a:p>
          <a:p>
            <a:pPr marL="285750" indent="-285750">
              <a:buFont typeface="Wingdings" panose="05000000000000000000" pitchFamily="2" charset="2"/>
              <a:buChar char="§"/>
            </a:pPr>
            <a:r>
              <a:rPr lang="en-US" sz="1200" dirty="0"/>
              <a:t>Leverage open source frameworks algorithms for ease of integration and accessibility of skills</a:t>
            </a:r>
          </a:p>
        </p:txBody>
      </p:sp>
    </p:spTree>
    <p:extLst>
      <p:ext uri="{BB962C8B-B14F-4D97-AF65-F5344CB8AC3E}">
        <p14:creationId xmlns:p14="http://schemas.microsoft.com/office/powerpoint/2010/main" val="31947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769"/>
            <a:ext cx="6589378" cy="276999"/>
          </a:xfrm>
        </p:spPr>
        <p:txBody>
          <a:bodyPr/>
          <a:lstStyle/>
          <a:p>
            <a:r>
              <a:rPr lang="en-US" dirty="0"/>
              <a:t>IBM Machine Learning for z/OS:    </a:t>
            </a:r>
            <a:br>
              <a:rPr lang="en-US" dirty="0"/>
            </a:br>
            <a:r>
              <a:rPr lang="en-US" dirty="0"/>
              <a:t>Structure Overview</a:t>
            </a:r>
          </a:p>
        </p:txBody>
      </p:sp>
      <p:cxnSp>
        <p:nvCxnSpPr>
          <p:cNvPr id="49" name="Straight Arrow Connector 48"/>
          <p:cNvCxnSpPr/>
          <p:nvPr/>
        </p:nvCxnSpPr>
        <p:spPr bwMode="auto">
          <a:xfrm flipH="1">
            <a:off x="5492114" y="1924930"/>
            <a:ext cx="1732" cy="746697"/>
          </a:xfrm>
          <a:prstGeom prst="straightConnector1">
            <a:avLst/>
          </a:prstGeom>
          <a:noFill/>
          <a:ln w="127000" cap="flat" cmpd="sng" algn="ctr">
            <a:solidFill>
              <a:srgbClr val="FAFAFB"/>
            </a:solidFill>
            <a:prstDash val="solid"/>
            <a:tailEnd type="triangle"/>
          </a:ln>
          <a:effectLst/>
        </p:spPr>
      </p:cxnSp>
      <p:cxnSp>
        <p:nvCxnSpPr>
          <p:cNvPr id="50" name="Straight Arrow Connector 49"/>
          <p:cNvCxnSpPr/>
          <p:nvPr/>
        </p:nvCxnSpPr>
        <p:spPr bwMode="auto">
          <a:xfrm>
            <a:off x="5502078" y="3408873"/>
            <a:ext cx="7089" cy="651452"/>
          </a:xfrm>
          <a:prstGeom prst="straightConnector1">
            <a:avLst/>
          </a:prstGeom>
          <a:noFill/>
          <a:ln w="127000" cap="flat" cmpd="sng" algn="ctr">
            <a:solidFill>
              <a:srgbClr val="FAFAFB"/>
            </a:solidFill>
            <a:prstDash val="solid"/>
            <a:tailEnd type="triangle"/>
          </a:ln>
          <a:effectLst/>
        </p:spPr>
      </p:cxnSp>
      <p:sp>
        <p:nvSpPr>
          <p:cNvPr id="51" name="Flowchart: Alternate Process 6"/>
          <p:cNvSpPr/>
          <p:nvPr/>
        </p:nvSpPr>
        <p:spPr bwMode="auto">
          <a:xfrm>
            <a:off x="3743001" y="1001663"/>
            <a:ext cx="3532332" cy="800877"/>
          </a:xfrm>
          <a:prstGeom prst="flowChartAlternateProcess">
            <a:avLst/>
          </a:prstGeom>
          <a:solidFill>
            <a:srgbClr val="4077BE">
              <a:alpha val="50000"/>
            </a:srgbClr>
          </a:solidFill>
          <a:ln w="31750" cap="flat" cmpd="sng" algn="ctr">
            <a:solidFill>
              <a:srgbClr val="4077BE"/>
            </a:solidFill>
            <a:prstDash val="solid"/>
          </a:ln>
          <a:effectLst>
            <a:softEdge rad="127000"/>
          </a:effectLst>
        </p:spPr>
        <p:txBody>
          <a:bodyPr anchor="ctr"/>
          <a:lstStyle/>
          <a:p>
            <a:pPr marL="0" marR="0" lvl="0" indent="0" algn="ctr" defTabSz="309532" eaLnBrk="1" fontAlgn="auto" latinLnBrk="0" hangingPunct="0">
              <a:lnSpc>
                <a:spcPct val="100000"/>
              </a:lnSpc>
              <a:spcBef>
                <a:spcPts val="2213"/>
              </a:spcBef>
              <a:spcAft>
                <a:spcPts val="0"/>
              </a:spcAft>
              <a:buClrTx/>
              <a:buSzTx/>
              <a:buFontTx/>
              <a:buNone/>
              <a:tabLst/>
              <a:defRPr/>
            </a:pPr>
            <a:r>
              <a:rPr kumimoji="0" lang="en-US" sz="1800" b="1" i="0" u="none" strike="noStrike" kern="0" cap="none" spc="0" normalizeH="0" baseline="0" noProof="0" dirty="0">
                <a:ln>
                  <a:noFill/>
                </a:ln>
                <a:solidFill>
                  <a:srgbClr val="FAFAFB"/>
                </a:solidFill>
                <a:effectLst/>
                <a:uLnTx/>
                <a:uFillTx/>
                <a:latin typeface="Arial Black" charset="0"/>
                <a:ea typeface="Arial Black" charset="0"/>
                <a:cs typeface="Arial Black" charset="0"/>
                <a:sym typeface="HelvNeue Roman for IBM"/>
              </a:rPr>
              <a:t>Machine Learning Application components</a:t>
            </a:r>
          </a:p>
        </p:txBody>
      </p:sp>
      <p:sp>
        <p:nvSpPr>
          <p:cNvPr id="52" name="Flowchart: Alternate Process 22"/>
          <p:cNvSpPr/>
          <p:nvPr/>
        </p:nvSpPr>
        <p:spPr bwMode="auto">
          <a:xfrm>
            <a:off x="3401253" y="2639387"/>
            <a:ext cx="4349126" cy="1048179"/>
          </a:xfrm>
          <a:prstGeom prst="flowChartAlternateProcess">
            <a:avLst/>
          </a:prstGeom>
          <a:solidFill>
            <a:srgbClr val="59AAF9">
              <a:lumMod val="60000"/>
              <a:lumOff val="40000"/>
            </a:srgbClr>
          </a:solidFill>
          <a:ln w="31750" cap="flat" cmpd="sng" algn="ctr">
            <a:noFill/>
            <a:prstDash val="solid"/>
          </a:ln>
          <a:effectLst>
            <a:softEdge rad="127000"/>
          </a:effectLst>
        </p:spPr>
        <p:txBody>
          <a:bodyPr/>
          <a:lstStyle/>
          <a:p>
            <a:pPr marL="0" marR="0" lvl="0" indent="0" algn="ctr" defTabSz="309532" eaLnBrk="1" fontAlgn="auto" latinLnBrk="0" hangingPunct="0">
              <a:lnSpc>
                <a:spcPct val="100000"/>
              </a:lnSpc>
              <a:spcBef>
                <a:spcPts val="2213"/>
              </a:spcBef>
              <a:spcAft>
                <a:spcPts val="0"/>
              </a:spcAft>
              <a:buClrTx/>
              <a:buSzTx/>
              <a:buFontTx/>
              <a:buNone/>
              <a:tabLst/>
              <a:defRPr/>
            </a:pPr>
            <a:endParaRPr kumimoji="0" lang="en-US" sz="900" b="1" i="0" u="none" strike="noStrike" kern="0" cap="none" spc="0" normalizeH="0" baseline="0" noProof="0" dirty="0">
              <a:ln>
                <a:noFill/>
              </a:ln>
              <a:solidFill>
                <a:srgbClr val="FAFAFB"/>
              </a:solidFill>
              <a:effectLst/>
              <a:uLnTx/>
              <a:uFillTx/>
              <a:latin typeface="HelvNeue Roman for IBM"/>
              <a:sym typeface="HelvNeue Roman for IBM"/>
            </a:endParaRPr>
          </a:p>
        </p:txBody>
      </p:sp>
      <p:sp>
        <p:nvSpPr>
          <p:cNvPr id="53" name="Flowchart: Alternate Process 119"/>
          <p:cNvSpPr/>
          <p:nvPr/>
        </p:nvSpPr>
        <p:spPr bwMode="auto">
          <a:xfrm>
            <a:off x="4766109" y="216235"/>
            <a:ext cx="1621115" cy="508969"/>
          </a:xfrm>
          <a:prstGeom prst="flowChartAlternateProcess">
            <a:avLst/>
          </a:prstGeom>
          <a:solidFill>
            <a:srgbClr val="4077BE">
              <a:alpha val="50000"/>
            </a:srgbClr>
          </a:solidFill>
          <a:ln w="31750" cap="flat" cmpd="sng" algn="ctr">
            <a:solidFill>
              <a:srgbClr val="4077BE"/>
            </a:solidFill>
            <a:prstDash val="solid"/>
          </a:ln>
          <a:effectLst>
            <a:softEdge rad="127000"/>
          </a:effectLst>
        </p:spPr>
        <p:txBody>
          <a:bodyPr anchor="ctr"/>
          <a:lstStyle/>
          <a:p>
            <a:pPr marL="0" marR="0" lvl="0" indent="0" algn="ctr" defTabSz="309532" eaLnBrk="1" fontAlgn="auto" latinLnBrk="0" hangingPunct="0">
              <a:lnSpc>
                <a:spcPct val="100000"/>
              </a:lnSpc>
              <a:spcBef>
                <a:spcPts val="2213"/>
              </a:spcBef>
              <a:spcAft>
                <a:spcPts val="0"/>
              </a:spcAft>
              <a:buClrTx/>
              <a:buSzTx/>
              <a:buFontTx/>
              <a:buNone/>
              <a:tabLst/>
              <a:defRPr/>
            </a:pPr>
            <a:r>
              <a:rPr kumimoji="0" lang="en-US" sz="1800" b="1" i="0" u="none" strike="noStrike" kern="0" cap="none" spc="0" normalizeH="0" baseline="0" noProof="0" dirty="0">
                <a:ln>
                  <a:noFill/>
                </a:ln>
                <a:solidFill>
                  <a:srgbClr val="FAFAFB"/>
                </a:solidFill>
                <a:effectLst/>
                <a:uLnTx/>
                <a:uFillTx/>
                <a:latin typeface="Arial Black" charset="0"/>
                <a:ea typeface="Arial Black" charset="0"/>
                <a:cs typeface="Arial Black" charset="0"/>
                <a:sym typeface="HelvNeue Roman for IBM"/>
              </a:rPr>
              <a:t>ML UI</a:t>
            </a:r>
          </a:p>
        </p:txBody>
      </p:sp>
      <p:cxnSp>
        <p:nvCxnSpPr>
          <p:cNvPr id="54" name="Straight Connector 53"/>
          <p:cNvCxnSpPr/>
          <p:nvPr/>
        </p:nvCxnSpPr>
        <p:spPr>
          <a:xfrm flipV="1">
            <a:off x="542260" y="1789131"/>
            <a:ext cx="8176438" cy="36418"/>
          </a:xfrm>
          <a:prstGeom prst="line">
            <a:avLst/>
          </a:prstGeom>
          <a:noFill/>
          <a:ln w="57150" cap="flat" cmpd="sng" algn="ctr">
            <a:solidFill>
              <a:srgbClr val="1D3548">
                <a:lumMod val="50000"/>
                <a:lumOff val="50000"/>
              </a:srgbClr>
            </a:solidFill>
            <a:prstDash val="dash"/>
          </a:ln>
          <a:effectLst/>
        </p:spPr>
      </p:cxnSp>
      <p:sp>
        <p:nvSpPr>
          <p:cNvPr id="55" name="TextBox 54"/>
          <p:cNvSpPr txBox="1"/>
          <p:nvPr/>
        </p:nvSpPr>
        <p:spPr>
          <a:xfrm>
            <a:off x="1287065" y="787333"/>
            <a:ext cx="1322413" cy="736099"/>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2213"/>
              </a:spcBef>
              <a:spcAft>
                <a:spcPts val="0"/>
              </a:spcAft>
              <a:buClrTx/>
              <a:buSzTx/>
              <a:buFontTx/>
              <a:buNone/>
              <a:tabLst/>
              <a:defRPr/>
            </a:pPr>
            <a:r>
              <a:rPr kumimoji="0" lang="en-US" sz="2700" b="1" i="0" u="none" strike="noStrike" kern="0" cap="none" spc="0" normalizeH="0" baseline="0" noProof="0" dirty="0">
                <a:ln>
                  <a:noFill/>
                </a:ln>
                <a:effectLst/>
                <a:uLnTx/>
                <a:uFillTx/>
                <a:latin typeface="Arial Black" charset="0"/>
                <a:ea typeface="Arial Black" charset="0"/>
                <a:cs typeface="Arial Black" charset="0"/>
                <a:sym typeface="HelvNeue Roman for IBM"/>
              </a:rPr>
              <a:t>Linux</a:t>
            </a:r>
          </a:p>
        </p:txBody>
      </p:sp>
      <p:sp>
        <p:nvSpPr>
          <p:cNvPr id="56" name="TextBox 55"/>
          <p:cNvSpPr txBox="1"/>
          <p:nvPr/>
        </p:nvSpPr>
        <p:spPr>
          <a:xfrm>
            <a:off x="1407983" y="2804081"/>
            <a:ext cx="1137033" cy="736099"/>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2213"/>
              </a:spcBef>
              <a:spcAft>
                <a:spcPts val="0"/>
              </a:spcAft>
              <a:buClrTx/>
              <a:buSzTx/>
              <a:buFontTx/>
              <a:buNone/>
              <a:tabLst/>
              <a:defRPr/>
            </a:pPr>
            <a:r>
              <a:rPr kumimoji="0" lang="en-US" sz="2700" b="1" i="0" u="none" strike="noStrike" kern="0" cap="none" spc="0" normalizeH="0" baseline="0" noProof="0" dirty="0">
                <a:ln>
                  <a:noFill/>
                </a:ln>
                <a:effectLst/>
                <a:uLnTx/>
                <a:uFillTx/>
                <a:latin typeface="Arial Black" charset="0"/>
                <a:ea typeface="Arial Black" charset="0"/>
                <a:cs typeface="Arial Black" charset="0"/>
                <a:sym typeface="HelvNeue Roman for IBM"/>
              </a:rPr>
              <a:t>z/OS</a:t>
            </a:r>
          </a:p>
        </p:txBody>
      </p:sp>
      <p:pic>
        <p:nvPicPr>
          <p:cNvPr id="57" name="Picture 5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0164" y="3032676"/>
            <a:ext cx="800565" cy="416961"/>
          </a:xfrm>
          <a:prstGeom prst="rect">
            <a:avLst/>
          </a:prstGeom>
        </p:spPr>
      </p:pic>
      <p:sp>
        <p:nvSpPr>
          <p:cNvPr id="59" name="Flowchart: Alternate Process 22"/>
          <p:cNvSpPr/>
          <p:nvPr/>
        </p:nvSpPr>
        <p:spPr bwMode="auto">
          <a:xfrm>
            <a:off x="3398519" y="3650009"/>
            <a:ext cx="4311763" cy="925862"/>
          </a:xfrm>
          <a:prstGeom prst="flowChartAlternateProcess">
            <a:avLst/>
          </a:prstGeom>
          <a:solidFill>
            <a:srgbClr val="41D5C2">
              <a:lumMod val="50000"/>
              <a:alpha val="69000"/>
            </a:srgbClr>
          </a:solidFill>
          <a:ln w="31750" cap="flat" cmpd="sng" algn="ctr">
            <a:solidFill>
              <a:srgbClr val="FFFF00"/>
            </a:solidFill>
            <a:prstDash val="solid"/>
          </a:ln>
          <a:effectLst>
            <a:softEdge rad="127000"/>
          </a:effectLst>
        </p:spPr>
        <p:txBody>
          <a:bodyPr/>
          <a:lstStyle/>
          <a:p>
            <a:pPr marL="0" marR="0" lvl="0" indent="0" algn="ctr" defTabSz="309532" eaLnBrk="1" fontAlgn="auto" latinLnBrk="0" hangingPunct="0">
              <a:lnSpc>
                <a:spcPct val="100000"/>
              </a:lnSpc>
              <a:spcBef>
                <a:spcPts val="2213"/>
              </a:spcBef>
              <a:spcAft>
                <a:spcPts val="0"/>
              </a:spcAft>
              <a:buClrTx/>
              <a:buSzTx/>
              <a:buFontTx/>
              <a:buNone/>
              <a:tabLst/>
              <a:defRPr/>
            </a:pPr>
            <a:endParaRPr kumimoji="0" lang="en-US" sz="900" b="1" i="0" u="none" strike="noStrike" kern="0" cap="none" spc="0" normalizeH="0" baseline="0" noProof="0" dirty="0">
              <a:ln>
                <a:noFill/>
              </a:ln>
              <a:solidFill>
                <a:srgbClr val="FAFAFB"/>
              </a:solidFill>
              <a:effectLst/>
              <a:uLnTx/>
              <a:uFillTx/>
              <a:latin typeface="HelvNeue Roman for IBM"/>
              <a:sym typeface="HelvNeue Roman for IBM"/>
            </a:endParaRPr>
          </a:p>
        </p:txBody>
      </p:sp>
      <p:sp>
        <p:nvSpPr>
          <p:cNvPr id="62" name="TextBox 61"/>
          <p:cNvSpPr txBox="1"/>
          <p:nvPr/>
        </p:nvSpPr>
        <p:spPr>
          <a:xfrm>
            <a:off x="4140447" y="4266920"/>
            <a:ext cx="997329"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ADABAS</a:t>
            </a:r>
          </a:p>
        </p:txBody>
      </p:sp>
      <p:sp>
        <p:nvSpPr>
          <p:cNvPr id="68" name="TextBox 67"/>
          <p:cNvSpPr txBox="1"/>
          <p:nvPr/>
        </p:nvSpPr>
        <p:spPr>
          <a:xfrm>
            <a:off x="3636743" y="4256167"/>
            <a:ext cx="366946"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PS</a:t>
            </a:r>
          </a:p>
        </p:txBody>
      </p:sp>
      <p:sp>
        <p:nvSpPr>
          <p:cNvPr id="60" name="TextBox 59"/>
          <p:cNvSpPr txBox="1"/>
          <p:nvPr/>
        </p:nvSpPr>
        <p:spPr>
          <a:xfrm>
            <a:off x="4389681" y="3956710"/>
            <a:ext cx="483559"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IMS</a:t>
            </a:r>
          </a:p>
        </p:txBody>
      </p:sp>
      <p:sp>
        <p:nvSpPr>
          <p:cNvPr id="61" name="TextBox 60"/>
          <p:cNvSpPr txBox="1"/>
          <p:nvPr/>
        </p:nvSpPr>
        <p:spPr>
          <a:xfrm>
            <a:off x="5193677" y="3960120"/>
            <a:ext cx="903769"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VSAM</a:t>
            </a:r>
          </a:p>
        </p:txBody>
      </p:sp>
      <p:sp>
        <p:nvSpPr>
          <p:cNvPr id="63" name="TextBox 62"/>
          <p:cNvSpPr txBox="1"/>
          <p:nvPr/>
        </p:nvSpPr>
        <p:spPr>
          <a:xfrm>
            <a:off x="7078021" y="4212416"/>
            <a:ext cx="532243"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SMF</a:t>
            </a:r>
          </a:p>
        </p:txBody>
      </p:sp>
      <p:sp>
        <p:nvSpPr>
          <p:cNvPr id="64" name="TextBox 63"/>
          <p:cNvSpPr txBox="1"/>
          <p:nvPr/>
        </p:nvSpPr>
        <p:spPr>
          <a:xfrm>
            <a:off x="4316073" y="3680710"/>
            <a:ext cx="2761948" cy="315471"/>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Arial Black" charset="0"/>
                <a:ea typeface="Arial Black" charset="0"/>
                <a:cs typeface="Arial Black" charset="0"/>
                <a:sym typeface="HelvNeue Roman for IBM"/>
              </a:rPr>
              <a:t>DATA (z and non-z)</a:t>
            </a:r>
          </a:p>
        </p:txBody>
      </p:sp>
      <p:sp>
        <p:nvSpPr>
          <p:cNvPr id="65" name="TextBox 64"/>
          <p:cNvSpPr txBox="1"/>
          <p:nvPr/>
        </p:nvSpPr>
        <p:spPr>
          <a:xfrm>
            <a:off x="6036857" y="4193325"/>
            <a:ext cx="965287"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Teradata</a:t>
            </a:r>
          </a:p>
        </p:txBody>
      </p:sp>
      <p:sp>
        <p:nvSpPr>
          <p:cNvPr id="66" name="TextBox 65"/>
          <p:cNvSpPr txBox="1"/>
          <p:nvPr/>
        </p:nvSpPr>
        <p:spPr>
          <a:xfrm>
            <a:off x="3620930" y="3967915"/>
            <a:ext cx="558384"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DB2</a:t>
            </a:r>
          </a:p>
        </p:txBody>
      </p:sp>
      <p:sp>
        <p:nvSpPr>
          <p:cNvPr id="67" name="TextBox 66"/>
          <p:cNvSpPr txBox="1"/>
          <p:nvPr/>
        </p:nvSpPr>
        <p:spPr>
          <a:xfrm>
            <a:off x="5220203" y="4207186"/>
            <a:ext cx="712928"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PDSE</a:t>
            </a:r>
          </a:p>
        </p:txBody>
      </p:sp>
      <p:sp>
        <p:nvSpPr>
          <p:cNvPr id="69" name="TextBox 68"/>
          <p:cNvSpPr txBox="1"/>
          <p:nvPr/>
        </p:nvSpPr>
        <p:spPr>
          <a:xfrm>
            <a:off x="6083592" y="3904107"/>
            <a:ext cx="918552"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QSAM</a:t>
            </a:r>
          </a:p>
        </p:txBody>
      </p:sp>
      <p:sp>
        <p:nvSpPr>
          <p:cNvPr id="70" name="TextBox 69"/>
          <p:cNvSpPr txBox="1"/>
          <p:nvPr/>
        </p:nvSpPr>
        <p:spPr>
          <a:xfrm>
            <a:off x="6973002" y="3909658"/>
            <a:ext cx="657690" cy="253916"/>
          </a:xfrm>
          <a:prstGeom prst="rect">
            <a:avLst/>
          </a:prstGeom>
          <a:noFill/>
          <a:ln w="12700" cap="flat">
            <a:noFill/>
            <a:miter lim="400000"/>
          </a:ln>
          <a:effectLst/>
          <a:sp3d/>
        </p:spPr>
        <p:txBody>
          <a:bodyPr rot="0" spcFirstLastPara="1" vertOverflow="overflow" horzOverflow="overflow" vert="horz" wrap="square" lIns="19050" tIns="19050" rIns="19050" bIns="19050" numCol="1" spcCol="38100" rtlCol="0" anchor="ctr">
            <a:spAutoFit/>
          </a:bodyPr>
          <a:lstStyle/>
          <a:p>
            <a:pPr marL="0" marR="0" lvl="0" indent="0" defTabSz="309563"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ea typeface="Arial Black" charset="0"/>
                <a:cs typeface="Arial" panose="020B0604020202020204" pitchFamily="34" charset="0"/>
                <a:sym typeface="HelvNeue Roman for IBM"/>
              </a:rPr>
              <a:t>HDFS</a:t>
            </a:r>
          </a:p>
        </p:txBody>
      </p:sp>
      <p:pic>
        <p:nvPicPr>
          <p:cNvPr id="73" name="Picture 12" descr="mage result for anaconda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7711" y="3063483"/>
            <a:ext cx="774040" cy="38615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yth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41" r="74503"/>
          <a:stretch/>
        </p:blipFill>
        <p:spPr bwMode="auto">
          <a:xfrm>
            <a:off x="6097446" y="2943646"/>
            <a:ext cx="298120" cy="331413"/>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4697132" y="3244704"/>
            <a:ext cx="2115218" cy="307777"/>
          </a:xfrm>
          <a:prstGeom prst="rect">
            <a:avLst/>
          </a:prstGeom>
          <a:noFill/>
        </p:spPr>
        <p:txBody>
          <a:bodyPr wrap="square" rtlCol="0">
            <a:spAutoFit/>
          </a:bodyPr>
          <a:lstStyle/>
          <a:p>
            <a:r>
              <a:rPr lang="en-US" sz="1400" b="1" dirty="0"/>
              <a:t>Optimized Data Layer</a:t>
            </a:r>
          </a:p>
        </p:txBody>
      </p:sp>
      <p:sp>
        <p:nvSpPr>
          <p:cNvPr id="78" name="Flowchart: Alternate Process 6"/>
          <p:cNvSpPr/>
          <p:nvPr/>
        </p:nvSpPr>
        <p:spPr bwMode="auto">
          <a:xfrm>
            <a:off x="3411398" y="1896429"/>
            <a:ext cx="4339832" cy="800877"/>
          </a:xfrm>
          <a:prstGeom prst="flowChartAlternateProcess">
            <a:avLst/>
          </a:prstGeom>
          <a:solidFill>
            <a:srgbClr val="4077BE">
              <a:alpha val="50000"/>
            </a:srgbClr>
          </a:solidFill>
          <a:ln w="31750" cap="flat" cmpd="sng" algn="ctr">
            <a:solidFill>
              <a:srgbClr val="4077BE"/>
            </a:solidFill>
            <a:prstDash val="solid"/>
          </a:ln>
          <a:effectLst>
            <a:softEdge rad="127000"/>
          </a:effectLst>
        </p:spPr>
        <p:txBody>
          <a:bodyPr anchor="ctr"/>
          <a:lstStyle/>
          <a:p>
            <a:pPr marL="0" marR="0" lvl="0" indent="0" algn="ctr" defTabSz="309532" eaLnBrk="1" fontAlgn="auto" latinLnBrk="0" hangingPunct="0">
              <a:lnSpc>
                <a:spcPct val="100000"/>
              </a:lnSpc>
              <a:spcBef>
                <a:spcPts val="2213"/>
              </a:spcBef>
              <a:spcAft>
                <a:spcPts val="0"/>
              </a:spcAft>
              <a:buClrTx/>
              <a:buSzTx/>
              <a:buFontTx/>
              <a:buNone/>
              <a:tabLst/>
              <a:defRPr/>
            </a:pPr>
            <a:r>
              <a:rPr kumimoji="0" lang="en-US" sz="1800" b="1" i="0" u="none" strike="noStrike" kern="0" cap="none" spc="0" normalizeH="0" baseline="0" noProof="0" dirty="0">
                <a:ln>
                  <a:noFill/>
                </a:ln>
                <a:solidFill>
                  <a:srgbClr val="FAFAFB"/>
                </a:solidFill>
                <a:effectLst/>
                <a:uLnTx/>
                <a:uFillTx/>
                <a:latin typeface="Arial Black" charset="0"/>
                <a:ea typeface="Arial Black" charset="0"/>
                <a:cs typeface="Arial Black" charset="0"/>
                <a:sym typeface="HelvNeue Roman for IBM"/>
              </a:rPr>
              <a:t>Machine Learning z/OS components</a:t>
            </a:r>
          </a:p>
        </p:txBody>
      </p:sp>
      <p:cxnSp>
        <p:nvCxnSpPr>
          <p:cNvPr id="90" name="Straight Arrow Connector 89"/>
          <p:cNvCxnSpPr/>
          <p:nvPr/>
        </p:nvCxnSpPr>
        <p:spPr>
          <a:xfrm>
            <a:off x="5554400" y="1644449"/>
            <a:ext cx="0" cy="503959"/>
          </a:xfrm>
          <a:prstGeom prst="straightConnector1">
            <a:avLst/>
          </a:prstGeom>
          <a:ln w="412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5554400" y="617865"/>
            <a:ext cx="0" cy="503959"/>
          </a:xfrm>
          <a:prstGeom prst="straightConnector1">
            <a:avLst/>
          </a:prstGeom>
          <a:ln w="412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5533207" y="2508922"/>
            <a:ext cx="9295" cy="330362"/>
          </a:xfrm>
          <a:prstGeom prst="straightConnector1">
            <a:avLst/>
          </a:prstGeom>
          <a:ln w="412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5585961" y="3481202"/>
            <a:ext cx="9295" cy="330362"/>
          </a:xfrm>
          <a:prstGeom prst="straightConnector1">
            <a:avLst/>
          </a:prstGeom>
          <a:ln w="412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4011173" y="2761704"/>
            <a:ext cx="3411966" cy="307777"/>
          </a:xfrm>
          <a:prstGeom prst="rect">
            <a:avLst/>
          </a:prstGeom>
          <a:noFill/>
        </p:spPr>
        <p:txBody>
          <a:bodyPr wrap="square" rtlCol="0">
            <a:spAutoFit/>
          </a:bodyPr>
          <a:lstStyle/>
          <a:p>
            <a:r>
              <a:rPr lang="en-US" sz="1400" b="1" dirty="0"/>
              <a:t>IBM Open Data Analytics for z/OS</a:t>
            </a:r>
          </a:p>
        </p:txBody>
      </p:sp>
    </p:spTree>
    <p:extLst>
      <p:ext uri="{BB962C8B-B14F-4D97-AF65-F5344CB8AC3E}">
        <p14:creationId xmlns:p14="http://schemas.microsoft.com/office/powerpoint/2010/main" val="221717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250111"/>
            <a:ext cx="8315978" cy="276999"/>
          </a:xfrm>
        </p:spPr>
        <p:txBody>
          <a:bodyPr/>
          <a:lstStyle/>
          <a:p>
            <a:r>
              <a:rPr lang="en-US" dirty="0"/>
              <a:t>IBM Machine Learning for z/OS:  Beta Client Use Case (Healthcare)</a:t>
            </a:r>
          </a:p>
        </p:txBody>
      </p:sp>
      <p:sp>
        <p:nvSpPr>
          <p:cNvPr id="5" name="Content Placeholder 2"/>
          <p:cNvSpPr txBox="1">
            <a:spLocks/>
          </p:cNvSpPr>
          <p:nvPr/>
        </p:nvSpPr>
        <p:spPr bwMode="auto">
          <a:xfrm>
            <a:off x="182563" y="612888"/>
            <a:ext cx="6186339" cy="366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t" anchorCtr="0" compatLnSpc="1">
            <a:prstTxWarp prst="textNoShape">
              <a:avLst/>
            </a:prstTxWarp>
          </a:bodyPr>
          <a:lstStyle>
            <a:lvl1pPr marL="173030" indent="-173030" algn="l" rtl="0" eaLnBrk="1" fontAlgn="base" hangingPunct="1">
              <a:spcBef>
                <a:spcPct val="50000"/>
              </a:spcBef>
              <a:spcAft>
                <a:spcPct val="0"/>
              </a:spcAft>
              <a:buClr>
                <a:schemeClr val="tx1"/>
              </a:buClr>
              <a:buFont typeface="Wingdings" panose="05000000000000000000" pitchFamily="2" charset="2"/>
              <a:buChar char="§"/>
              <a:defRPr sz="1600" b="1" kern="1200">
                <a:solidFill>
                  <a:schemeClr val="tx1"/>
                </a:solidFill>
                <a:latin typeface="+mn-lt"/>
                <a:ea typeface="+mn-ea"/>
                <a:cs typeface="+mn-cs"/>
              </a:defRPr>
            </a:lvl1pPr>
            <a:lvl2pPr marL="509562" indent="-163505" algn="l" rtl="0" eaLnBrk="1" fontAlgn="base" hangingPunct="1">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20" indent="-173030" algn="l" rtl="0" eaLnBrk="1" fontAlgn="base" hangingPunct="1">
              <a:spcBef>
                <a:spcPct val="0"/>
              </a:spcBef>
              <a:spcAft>
                <a:spcPct val="0"/>
              </a:spcAft>
              <a:buClr>
                <a:schemeClr val="tx1"/>
              </a:buClr>
              <a:buChar char="•"/>
              <a:defRPr sz="1400" kern="1200">
                <a:solidFill>
                  <a:schemeClr val="tx1"/>
                </a:solidFill>
                <a:latin typeface="+mn-lt"/>
                <a:ea typeface="+mn-ea"/>
                <a:cs typeface="+mn-cs"/>
              </a:defRPr>
            </a:lvl3pPr>
            <a:lvl4pPr marL="1203265" indent="-173030" algn="l" rtl="0" eaLnBrk="1" fontAlgn="base" hangingPunct="1">
              <a:spcBef>
                <a:spcPct val="20000"/>
              </a:spcBef>
              <a:spcAft>
                <a:spcPct val="0"/>
              </a:spcAft>
              <a:buClr>
                <a:schemeClr val="bg1"/>
              </a:buClr>
              <a:defRPr sz="1400" i="1" kern="1200">
                <a:solidFill>
                  <a:schemeClr val="tx1"/>
                </a:solidFill>
                <a:latin typeface="+mn-lt"/>
                <a:ea typeface="+mn-ea"/>
                <a:cs typeface="+mn-cs"/>
              </a:defRPr>
            </a:lvl4pPr>
            <a:lvl5pPr marL="1539798" indent="-163505" algn="l" rtl="0" eaLnBrk="1" fontAlgn="base" hangingPunct="1">
              <a:spcBef>
                <a:spcPct val="20000"/>
              </a:spcBef>
              <a:spcAft>
                <a:spcPct val="0"/>
              </a:spcAft>
              <a:buClr>
                <a:schemeClr val="bg1"/>
              </a:buClr>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0" marR="0" lvl="0" indent="-173030"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Goal: </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Achieve the best possible outcomes by providing the most appropriate pharmacy and healthcare solutions</a:t>
            </a:r>
          </a:p>
          <a:p>
            <a:pPr marL="173030" marR="0" lvl="0" indent="-173030"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Solution </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Apply machine learning's predictive capability to predict the STAR rating of patients in certain demographics and with certain phenotype</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Based on the STAR rating,</a:t>
            </a:r>
          </a:p>
          <a:p>
            <a:pPr marL="855620" marR="0" lvl="2" indent="-173030"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rPr>
              <a:t>Use differential rebates as financial vehicle </a:t>
            </a:r>
          </a:p>
          <a:p>
            <a:pPr marL="855620" marR="0" lvl="2" indent="-173030"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rPr>
              <a:t>Provide value based benefits to the patients</a:t>
            </a:r>
          </a:p>
          <a:p>
            <a:pPr marL="173030" marR="0" lvl="0" indent="-173030"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Benefit</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Patients: meet clinical goals, lower copay, “normal” life</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Physician: use data to drive Pay for performance programs</a:t>
            </a:r>
          </a:p>
          <a:p>
            <a:pPr marL="509562" marR="0" lvl="1" indent="-163505" algn="l" defTabSz="914400" rtl="0" eaLnBrk="1" fontAlgn="base" latinLnBrk="0" hangingPunct="1">
              <a:lnSpc>
                <a:spcPct val="100000"/>
              </a:lnSpc>
              <a:spcBef>
                <a:spcPct val="0"/>
              </a:spcBef>
              <a:spcAft>
                <a:spcPct val="0"/>
              </a:spcAft>
              <a:buClr>
                <a:srgbClr val="000000"/>
              </a:buClr>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Arial"/>
              </a:rPr>
              <a:t>Pharma</a:t>
            </a:r>
            <a:r>
              <a:rPr kumimoji="0" lang="en-US" sz="1600" b="0" i="0" u="none" strike="noStrike" kern="1200" cap="none" spc="0" normalizeH="0" baseline="0" noProof="0" dirty="0">
                <a:ln>
                  <a:noFill/>
                </a:ln>
                <a:solidFill>
                  <a:srgbClr val="000000"/>
                </a:solidFill>
                <a:effectLst/>
                <a:uLnTx/>
                <a:uFillTx/>
                <a:latin typeface="Arial"/>
              </a:rPr>
              <a:t>: differential rebates. Align interests of health </a:t>
            </a:r>
            <a:br>
              <a:rPr kumimoji="0" lang="en-US" sz="1600" b="0" i="0" u="none" strike="noStrike" kern="1200" cap="none" spc="0" normalizeH="0" baseline="0" noProof="0" dirty="0">
                <a:ln>
                  <a:noFill/>
                </a:ln>
                <a:solidFill>
                  <a:srgbClr val="000000"/>
                </a:solidFill>
                <a:effectLst/>
                <a:uLnTx/>
                <a:uFillTx/>
                <a:latin typeface="Arial"/>
              </a:rPr>
            </a:br>
            <a:r>
              <a:rPr kumimoji="0" lang="en-US" sz="1600" b="0" i="0" u="none" strike="noStrike" kern="1200" cap="none" spc="0" normalizeH="0" baseline="0" noProof="0" dirty="0">
                <a:ln>
                  <a:noFill/>
                </a:ln>
                <a:solidFill>
                  <a:srgbClr val="000000"/>
                </a:solidFill>
                <a:effectLst/>
                <a:uLnTx/>
                <a:uFillTx/>
                <a:latin typeface="Arial"/>
              </a:rPr>
              <a:t>plan and </a:t>
            </a:r>
            <a:r>
              <a:rPr kumimoji="0" lang="en-US" sz="1600" b="0" i="0" u="none" strike="noStrike" kern="1200" cap="none" spc="0" normalizeH="0" baseline="0" noProof="0" dirty="0" err="1">
                <a:ln>
                  <a:noFill/>
                </a:ln>
                <a:solidFill>
                  <a:srgbClr val="000000"/>
                </a:solidFill>
                <a:effectLst/>
                <a:uLnTx/>
                <a:uFillTx/>
                <a:latin typeface="Arial"/>
              </a:rPr>
              <a:t>pharma</a:t>
            </a:r>
            <a:endParaRPr kumimoji="0" lang="en-US" sz="1600" b="0" i="0" u="none" strike="noStrike" kern="1200" cap="none" spc="0" normalizeH="0" baseline="0" noProof="0" dirty="0">
              <a:ln>
                <a:noFill/>
              </a:ln>
              <a:solidFill>
                <a:srgbClr val="000000"/>
              </a:solidFill>
              <a:effectLst/>
              <a:uLnTx/>
              <a:uFillTx/>
              <a:latin typeface="Arial"/>
            </a:endParaRPr>
          </a:p>
          <a:p>
            <a:pPr marL="173030" marR="0" lvl="0" indent="-173030" algn="l" defTabSz="914400" rtl="0" eaLnBrk="1" fontAlgn="base" latinLnBrk="0" hangingPunct="1">
              <a:lnSpc>
                <a:spcPct val="100000"/>
              </a:lnSpc>
              <a:spcBef>
                <a:spcPct val="50000"/>
              </a:spcBef>
              <a:spcAft>
                <a:spcPct val="0"/>
              </a:spcAft>
              <a:buClr>
                <a:srgbClr val="00000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000000"/>
              </a:solidFill>
              <a:effectLst/>
              <a:uLnTx/>
              <a:uFillTx/>
              <a:latin typeface="Arial"/>
            </a:endParaRPr>
          </a:p>
        </p:txBody>
      </p:sp>
      <p:pic>
        <p:nvPicPr>
          <p:cNvPr id="6" name="Picture 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1266" y="1757782"/>
            <a:ext cx="2156470"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17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66803" y="426829"/>
          <a:ext cx="862496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57630" y="97420"/>
            <a:ext cx="5988844" cy="276999"/>
          </a:xfrm>
        </p:spPr>
        <p:txBody>
          <a:bodyPr/>
          <a:lstStyle/>
          <a:p>
            <a:r>
              <a:rPr lang="en-US" dirty="0"/>
              <a:t>Analytic Value with z14</a:t>
            </a:r>
          </a:p>
        </p:txBody>
      </p:sp>
      <p:sp>
        <p:nvSpPr>
          <p:cNvPr id="6" name="TextBox 5"/>
          <p:cNvSpPr txBox="1"/>
          <p:nvPr/>
        </p:nvSpPr>
        <p:spPr>
          <a:xfrm>
            <a:off x="1682893" y="419672"/>
            <a:ext cx="2998381" cy="307777"/>
          </a:xfrm>
          <a:prstGeom prst="rect">
            <a:avLst/>
          </a:prstGeom>
          <a:noFill/>
        </p:spPr>
        <p:txBody>
          <a:bodyPr wrap="square" rtlCol="0">
            <a:spAutoFit/>
          </a:bodyPr>
          <a:lstStyle/>
          <a:p>
            <a:r>
              <a:rPr lang="en-US" sz="1400" b="1" dirty="0"/>
              <a:t>32 TB Memory</a:t>
            </a:r>
          </a:p>
        </p:txBody>
      </p:sp>
      <p:sp>
        <p:nvSpPr>
          <p:cNvPr id="7" name="TextBox 6"/>
          <p:cNvSpPr txBox="1"/>
          <p:nvPr/>
        </p:nvSpPr>
        <p:spPr>
          <a:xfrm>
            <a:off x="5425553" y="436723"/>
            <a:ext cx="2998381" cy="307777"/>
          </a:xfrm>
          <a:prstGeom prst="rect">
            <a:avLst/>
          </a:prstGeom>
          <a:noFill/>
        </p:spPr>
        <p:txBody>
          <a:bodyPr wrap="square" rtlCol="0">
            <a:spAutoFit/>
          </a:bodyPr>
          <a:lstStyle/>
          <a:p>
            <a:r>
              <a:rPr lang="en-US" sz="1400" b="1" dirty="0"/>
              <a:t>Pause Less Garbage Collection</a:t>
            </a:r>
          </a:p>
        </p:txBody>
      </p:sp>
      <p:sp>
        <p:nvSpPr>
          <p:cNvPr id="8" name="TextBox 7"/>
          <p:cNvSpPr txBox="1"/>
          <p:nvPr/>
        </p:nvSpPr>
        <p:spPr>
          <a:xfrm>
            <a:off x="1349367" y="2418662"/>
            <a:ext cx="2998381" cy="307777"/>
          </a:xfrm>
          <a:prstGeom prst="rect">
            <a:avLst/>
          </a:prstGeom>
          <a:noFill/>
        </p:spPr>
        <p:txBody>
          <a:bodyPr wrap="square" rtlCol="0">
            <a:spAutoFit/>
          </a:bodyPr>
          <a:lstStyle/>
          <a:p>
            <a:r>
              <a:rPr lang="en-US" sz="1400" b="1" dirty="0"/>
              <a:t>Enhanced SIMD Operations</a:t>
            </a:r>
          </a:p>
        </p:txBody>
      </p:sp>
      <p:sp>
        <p:nvSpPr>
          <p:cNvPr id="9" name="TextBox 8"/>
          <p:cNvSpPr txBox="1"/>
          <p:nvPr/>
        </p:nvSpPr>
        <p:spPr>
          <a:xfrm>
            <a:off x="5763688" y="2418662"/>
            <a:ext cx="2998381" cy="307777"/>
          </a:xfrm>
          <a:prstGeom prst="rect">
            <a:avLst/>
          </a:prstGeom>
          <a:noFill/>
        </p:spPr>
        <p:txBody>
          <a:bodyPr wrap="square" rtlCol="0">
            <a:spAutoFit/>
          </a:bodyPr>
          <a:lstStyle/>
          <a:p>
            <a:r>
              <a:rPr lang="en-US" sz="1400" b="1" dirty="0"/>
              <a:t>Pervasive Encryption</a:t>
            </a:r>
          </a:p>
        </p:txBody>
      </p:sp>
    </p:spTree>
    <p:extLst>
      <p:ext uri="{BB962C8B-B14F-4D97-AF65-F5344CB8AC3E}">
        <p14:creationId xmlns:p14="http://schemas.microsoft.com/office/powerpoint/2010/main" val="399516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4"/>
          <p:cNvSpPr>
            <a:spLocks noChangeArrowheads="1"/>
          </p:cNvSpPr>
          <p:nvPr/>
        </p:nvSpPr>
        <p:spPr bwMode="auto">
          <a:xfrm>
            <a:off x="3300413" y="555625"/>
            <a:ext cx="1617662" cy="3857625"/>
          </a:xfrm>
          <a:prstGeom prst="rect">
            <a:avLst/>
          </a:prstGeom>
          <a:gradFill rotWithShape="1">
            <a:gsLst>
              <a:gs pos="0">
                <a:schemeClr val="bg1">
                  <a:alpha val="0"/>
                </a:schemeClr>
              </a:gs>
              <a:gs pos="100000">
                <a:schemeClr val="bg1"/>
              </a:gs>
            </a:gsLst>
            <a:lin ang="0" scaled="1"/>
          </a:gradFill>
          <a:ln w="9525">
            <a:noFill/>
            <a:miter lim="800000"/>
            <a:headEnd/>
            <a:tailEnd/>
          </a:ln>
          <a:effectLst/>
        </p:spPr>
        <p:txBody>
          <a:bodyPr wrap="none" anchor="ctr"/>
          <a:lstStyle/>
          <a:p>
            <a:endParaRPr lang="en-US"/>
          </a:p>
        </p:txBody>
      </p:sp>
      <p:sp>
        <p:nvSpPr>
          <p:cNvPr id="92248" name="Title 1"/>
          <p:cNvSpPr>
            <a:spLocks/>
          </p:cNvSpPr>
          <p:nvPr/>
        </p:nvSpPr>
        <p:spPr bwMode="auto">
          <a:xfrm>
            <a:off x="151215" y="-280987"/>
            <a:ext cx="8064500" cy="439738"/>
          </a:xfrm>
          <a:prstGeom prst="rect">
            <a:avLst/>
          </a:prstGeom>
          <a:noFill/>
          <a:ln w="9525">
            <a:noFill/>
            <a:miter lim="800000"/>
            <a:headEnd/>
            <a:tailEnd/>
          </a:ln>
        </p:spPr>
        <p:txBody>
          <a:bodyPr lIns="91438" tIns="45719" rIns="91438" bIns="45719"/>
          <a:lstStyle/>
          <a:p>
            <a:pPr defTabSz="914400">
              <a:lnSpc>
                <a:spcPct val="90000"/>
              </a:lnSpc>
            </a:pPr>
            <a:endParaRPr lang="en-US" sz="2000" b="1" dirty="0"/>
          </a:p>
        </p:txBody>
      </p:sp>
      <p:sp>
        <p:nvSpPr>
          <p:cNvPr id="2" name="Title 1"/>
          <p:cNvSpPr>
            <a:spLocks noGrp="1"/>
          </p:cNvSpPr>
          <p:nvPr>
            <p:ph type="title"/>
          </p:nvPr>
        </p:nvSpPr>
        <p:spPr/>
        <p:txBody>
          <a:bodyPr/>
          <a:lstStyle/>
          <a:p>
            <a:r>
              <a:rPr lang="en-US" dirty="0"/>
              <a:t>How is Enterprise Analytics Likely to be Deployed?</a:t>
            </a:r>
          </a:p>
        </p:txBody>
      </p:sp>
      <p:pic>
        <p:nvPicPr>
          <p:cNvPr id="4" name="Picture 3"/>
          <p:cNvPicPr>
            <a:picLocks noChangeAspect="1"/>
          </p:cNvPicPr>
          <p:nvPr/>
        </p:nvPicPr>
        <p:blipFill>
          <a:blip r:embed="rId3"/>
          <a:stretch>
            <a:fillRect/>
          </a:stretch>
        </p:blipFill>
        <p:spPr>
          <a:xfrm>
            <a:off x="211835" y="778982"/>
            <a:ext cx="5949341" cy="3332034"/>
          </a:xfrm>
          <a:prstGeom prst="rect">
            <a:avLst/>
          </a:prstGeom>
        </p:spPr>
      </p:pic>
      <p:sp>
        <p:nvSpPr>
          <p:cNvPr id="6" name="TextBox 5"/>
          <p:cNvSpPr txBox="1"/>
          <p:nvPr/>
        </p:nvSpPr>
        <p:spPr>
          <a:xfrm>
            <a:off x="168966" y="4270679"/>
            <a:ext cx="3956177" cy="200055"/>
          </a:xfrm>
          <a:prstGeom prst="rect">
            <a:avLst/>
          </a:prstGeom>
          <a:noFill/>
        </p:spPr>
        <p:txBody>
          <a:bodyPr wrap="square" rtlCol="0">
            <a:spAutoFit/>
          </a:bodyPr>
          <a:lstStyle/>
          <a:p>
            <a:r>
              <a:rPr lang="en-US" sz="700" dirty="0"/>
              <a:t>Source: TDWI Best Practices Report, Dec 2016, Data Science and Big Data,  by Fern Harper </a:t>
            </a:r>
          </a:p>
        </p:txBody>
      </p:sp>
      <p:sp>
        <p:nvSpPr>
          <p:cNvPr id="7" name="TextBox 6"/>
          <p:cNvSpPr txBox="1"/>
          <p:nvPr/>
        </p:nvSpPr>
        <p:spPr>
          <a:xfrm>
            <a:off x="7067086" y="1306317"/>
            <a:ext cx="2012178" cy="430887"/>
          </a:xfrm>
          <a:prstGeom prst="rect">
            <a:avLst/>
          </a:prstGeom>
          <a:noFill/>
        </p:spPr>
        <p:txBody>
          <a:bodyPr wrap="square" rtlCol="0">
            <a:spAutoFit/>
          </a:bodyPr>
          <a:lstStyle/>
          <a:p>
            <a:r>
              <a:rPr lang="en-US" sz="1100" b="1" dirty="0"/>
              <a:t>On premise, leverage commercial analytics tools</a:t>
            </a:r>
          </a:p>
        </p:txBody>
      </p:sp>
      <p:sp>
        <p:nvSpPr>
          <p:cNvPr id="5" name="Left Arrow 4"/>
          <p:cNvSpPr/>
          <p:nvPr/>
        </p:nvSpPr>
        <p:spPr>
          <a:xfrm>
            <a:off x="6068172" y="1429933"/>
            <a:ext cx="880533" cy="26246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6068171" y="1737204"/>
            <a:ext cx="880533" cy="26246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a:off x="6071433" y="2055200"/>
            <a:ext cx="880533" cy="26246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086900" y="1738061"/>
            <a:ext cx="2099601" cy="261610"/>
          </a:xfrm>
          <a:prstGeom prst="rect">
            <a:avLst/>
          </a:prstGeom>
          <a:noFill/>
        </p:spPr>
        <p:txBody>
          <a:bodyPr wrap="square" rtlCol="0">
            <a:spAutoFit/>
          </a:bodyPr>
          <a:lstStyle/>
          <a:p>
            <a:r>
              <a:rPr lang="en-US" sz="1100" b="1" dirty="0"/>
              <a:t>Leverage open source</a:t>
            </a:r>
          </a:p>
        </p:txBody>
      </p:sp>
      <p:sp>
        <p:nvSpPr>
          <p:cNvPr id="13" name="TextBox 12"/>
          <p:cNvSpPr txBox="1"/>
          <p:nvPr/>
        </p:nvSpPr>
        <p:spPr>
          <a:xfrm>
            <a:off x="7086900" y="2014112"/>
            <a:ext cx="1744133" cy="430887"/>
          </a:xfrm>
          <a:prstGeom prst="rect">
            <a:avLst/>
          </a:prstGeom>
          <a:noFill/>
        </p:spPr>
        <p:txBody>
          <a:bodyPr wrap="square" rtlCol="0">
            <a:spAutoFit/>
          </a:bodyPr>
          <a:lstStyle/>
          <a:p>
            <a:r>
              <a:rPr lang="en-US" sz="1100" b="1" dirty="0"/>
              <a:t>Custom applications, on premise</a:t>
            </a:r>
          </a:p>
        </p:txBody>
      </p:sp>
    </p:spTree>
    <p:extLst>
      <p:ext uri="{BB962C8B-B14F-4D97-AF65-F5344CB8AC3E}">
        <p14:creationId xmlns:p14="http://schemas.microsoft.com/office/powerpoint/2010/main" val="305701854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775" y="1909862"/>
            <a:ext cx="2716306" cy="276999"/>
          </a:xfrm>
        </p:spPr>
        <p:txBody>
          <a:bodyPr/>
          <a:lstStyle/>
          <a:p>
            <a:r>
              <a:rPr lang="en-US" dirty="0"/>
              <a:t>Getting Started</a:t>
            </a:r>
          </a:p>
        </p:txBody>
      </p:sp>
    </p:spTree>
    <p:extLst>
      <p:ext uri="{BB962C8B-B14F-4D97-AF65-F5344CB8AC3E}">
        <p14:creationId xmlns:p14="http://schemas.microsoft.com/office/powerpoint/2010/main" val="1907658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07" y="104115"/>
            <a:ext cx="5988844" cy="276999"/>
          </a:xfrm>
        </p:spPr>
        <p:txBody>
          <a:bodyPr/>
          <a:lstStyle/>
          <a:p>
            <a:r>
              <a:rPr lang="en-US" dirty="0"/>
              <a:t>Try Apache Spark z/OS with no Installation Required</a:t>
            </a:r>
          </a:p>
        </p:txBody>
      </p:sp>
      <p:pic>
        <p:nvPicPr>
          <p:cNvPr id="6" name="Picture 5"/>
          <p:cNvPicPr>
            <a:picLocks noChangeAspect="1"/>
          </p:cNvPicPr>
          <p:nvPr/>
        </p:nvPicPr>
        <p:blipFill>
          <a:blip r:embed="rId2"/>
          <a:stretch>
            <a:fillRect/>
          </a:stretch>
        </p:blipFill>
        <p:spPr>
          <a:xfrm>
            <a:off x="512843" y="480819"/>
            <a:ext cx="7453557" cy="3925539"/>
          </a:xfrm>
          <a:prstGeom prst="rect">
            <a:avLst/>
          </a:prstGeom>
          <a:ln w="19050">
            <a:solidFill>
              <a:schemeClr val="accent1"/>
            </a:solidFill>
          </a:ln>
        </p:spPr>
      </p:pic>
    </p:spTree>
    <p:extLst>
      <p:ext uri="{BB962C8B-B14F-4D97-AF65-F5344CB8AC3E}">
        <p14:creationId xmlns:p14="http://schemas.microsoft.com/office/powerpoint/2010/main" val="729829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26"/>
          <p:cNvSpPr txBox="1">
            <a:spLocks/>
          </p:cNvSpPr>
          <p:nvPr/>
        </p:nvSpPr>
        <p:spPr>
          <a:xfrm>
            <a:off x="201155" y="322810"/>
            <a:ext cx="8724598" cy="4049398"/>
          </a:xfrm>
          <a:prstGeom prst="rect">
            <a:avLst/>
          </a:prstGeom>
        </p:spPr>
        <p:txBody>
          <a:bodyPr>
            <a:noAutofit/>
          </a:bodyPr>
          <a:lst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buFont typeface="Wingdings" panose="05000000000000000000" pitchFamily="2" charset="2"/>
              <a:buChar char="Ø"/>
            </a:pPr>
            <a:r>
              <a:rPr lang="en-US" sz="1100" u="sng" dirty="0">
                <a:solidFill>
                  <a:prstClr val="black"/>
                </a:solidFill>
                <a:latin typeface="Calibri" panose="020F0502020204030204"/>
              </a:rPr>
              <a:t>Machine Learning and z Systems:</a:t>
            </a:r>
          </a:p>
          <a:p>
            <a:pPr lvl="1" defTabSz="914400">
              <a:buFont typeface="Wingdings" panose="05000000000000000000" pitchFamily="2" charset="2"/>
              <a:buChar char="Ø"/>
            </a:pPr>
            <a:r>
              <a:rPr lang="en-US" sz="1100" b="1" u="sng" dirty="0">
                <a:solidFill>
                  <a:prstClr val="black"/>
                </a:solidFill>
                <a:latin typeface="Calibri" panose="020F0502020204030204"/>
                <a:hlinkClick r:id="rId2"/>
              </a:rPr>
              <a:t>https://www.youtube.com/watch?v=T2HtyNX7aHc</a:t>
            </a:r>
            <a:endParaRPr lang="en-US" sz="1100" dirty="0">
              <a:solidFill>
                <a:prstClr val="black"/>
              </a:solidFill>
              <a:latin typeface="Calibri" panose="020F0502020204030204"/>
            </a:endParaRPr>
          </a:p>
          <a:p>
            <a:pPr defTabSz="914400">
              <a:buFont typeface="Wingdings" panose="05000000000000000000" pitchFamily="2" charset="2"/>
              <a:buChar char="Ø"/>
            </a:pPr>
            <a:r>
              <a:rPr lang="en-US" sz="1100" u="sng" dirty="0">
                <a:solidFill>
                  <a:prstClr val="black"/>
                </a:solidFill>
                <a:latin typeface="Calibri" panose="020F0502020204030204"/>
              </a:rPr>
              <a:t>Machine Learning Launch Event interview:</a:t>
            </a:r>
          </a:p>
          <a:p>
            <a:pPr lvl="1" defTabSz="914400">
              <a:buFont typeface="Wingdings" panose="05000000000000000000" pitchFamily="2" charset="2"/>
              <a:buChar char="Ø"/>
            </a:pPr>
            <a:r>
              <a:rPr lang="en-US" sz="1100" b="1" u="sng" dirty="0">
                <a:solidFill>
                  <a:prstClr val="black"/>
                </a:solidFill>
                <a:latin typeface="Calibri" panose="020F0502020204030204"/>
                <a:hlinkClick r:id="rId3"/>
              </a:rPr>
              <a:t>https://www.youtube.com/watch?v=WHenFAa6iPw&amp;feature=youtu.be&amp;list=PLenh213llmca-QogcjfSW9RHPtNye9N_p</a:t>
            </a:r>
            <a:endParaRPr lang="en-US" sz="1100" dirty="0">
              <a:solidFill>
                <a:prstClr val="black"/>
              </a:solidFill>
              <a:latin typeface="Calibri" panose="020F0502020204030204"/>
            </a:endParaRPr>
          </a:p>
          <a:p>
            <a:pPr defTabSz="914400">
              <a:buFont typeface="Wingdings" panose="05000000000000000000" pitchFamily="2" charset="2"/>
              <a:buChar char="Ø"/>
            </a:pPr>
            <a:r>
              <a:rPr lang="en-US" sz="1100" dirty="0">
                <a:solidFill>
                  <a:prstClr val="black"/>
                </a:solidFill>
                <a:latin typeface="Calibri" panose="020F0502020204030204"/>
              </a:rPr>
              <a:t>Gaining Agility with Spark Analytics on z Systems</a:t>
            </a:r>
          </a:p>
          <a:p>
            <a:pPr lvl="1" defTabSz="914400">
              <a:buFont typeface="Wingdings" panose="05000000000000000000" pitchFamily="2" charset="2"/>
              <a:buChar char="Ø"/>
            </a:pPr>
            <a:r>
              <a:rPr lang="en-US" sz="1100" b="1" dirty="0">
                <a:solidFill>
                  <a:prstClr val="black"/>
                </a:solidFill>
                <a:latin typeface="Calibri" panose="020F0502020204030204"/>
                <a:hlinkClick r:id="rId4"/>
              </a:rPr>
              <a:t>https://www.youtube.com/watch?v=Y7HQbKBR_l4</a:t>
            </a:r>
            <a:endParaRPr lang="en-US" sz="1100" dirty="0">
              <a:solidFill>
                <a:prstClr val="black"/>
              </a:solidFill>
              <a:latin typeface="Calibri" panose="020F0502020204030204"/>
            </a:endParaRPr>
          </a:p>
          <a:p>
            <a:pPr defTabSz="914400">
              <a:buFont typeface="Wingdings" panose="05000000000000000000" pitchFamily="2" charset="2"/>
              <a:buChar char="Ø"/>
            </a:pPr>
            <a:r>
              <a:rPr lang="en-US" sz="1100" dirty="0" err="1">
                <a:solidFill>
                  <a:prstClr val="black"/>
                </a:solidFill>
                <a:latin typeface="Calibri" panose="020F0502020204030204"/>
              </a:rPr>
              <a:t>Youtube</a:t>
            </a:r>
            <a:r>
              <a:rPr lang="en-US" sz="1100" dirty="0">
                <a:solidFill>
                  <a:prstClr val="black"/>
                </a:solidFill>
                <a:latin typeface="Calibri" panose="020F0502020204030204"/>
              </a:rPr>
              <a:t> of IBM Edge Analytics Segment featuring State of California and Jack Henry Associates</a:t>
            </a:r>
          </a:p>
          <a:p>
            <a:pPr lvl="1" defTabSz="914400">
              <a:buFont typeface="Wingdings" panose="05000000000000000000" pitchFamily="2" charset="2"/>
              <a:buChar char="Ø"/>
            </a:pPr>
            <a:r>
              <a:rPr lang="en-US" sz="1100" b="1" dirty="0">
                <a:solidFill>
                  <a:prstClr val="black"/>
                </a:solidFill>
                <a:latin typeface="Calibri" panose="020F0502020204030204"/>
                <a:hlinkClick r:id="rId5"/>
              </a:rPr>
              <a:t>https://www.youtube.com/watch?v=ws9rLnXyb3g&amp;feature=youtu.be</a:t>
            </a:r>
            <a:r>
              <a:rPr lang="en-US" sz="1100" b="1" dirty="0">
                <a:solidFill>
                  <a:prstClr val="black"/>
                </a:solidFill>
                <a:latin typeface="Calibri" panose="020F0502020204030204"/>
              </a:rPr>
              <a:t>   </a:t>
            </a:r>
            <a:r>
              <a:rPr lang="en-US" sz="1100" dirty="0">
                <a:solidFill>
                  <a:prstClr val="black"/>
                </a:solidFill>
                <a:latin typeface="Calibri" panose="020F0502020204030204"/>
              </a:rPr>
              <a:t>(Analytics segment starts 26:25 into the video)</a:t>
            </a:r>
          </a:p>
          <a:p>
            <a:pPr defTabSz="914400">
              <a:buFont typeface="Wingdings" panose="05000000000000000000" pitchFamily="2" charset="2"/>
              <a:buChar char="Ø"/>
            </a:pPr>
            <a:r>
              <a:rPr lang="en-US" sz="1100" dirty="0">
                <a:solidFill>
                  <a:srgbClr val="000000"/>
                </a:solidFill>
                <a:latin typeface="Calibri" panose="020F0502020204030204"/>
              </a:rPr>
              <a:t>IBM z/OS Platform for Apache Spark</a:t>
            </a:r>
          </a:p>
          <a:p>
            <a:pPr lvl="1" defTabSz="914400">
              <a:buFont typeface="Wingdings" panose="05000000000000000000" pitchFamily="2" charset="2"/>
              <a:buChar char="Ø"/>
            </a:pPr>
            <a:r>
              <a:rPr lang="en-US" sz="1100" b="1" dirty="0">
                <a:solidFill>
                  <a:srgbClr val="0000FF"/>
                </a:solidFill>
                <a:latin typeface="Calibri" panose="020F0502020204030204"/>
                <a:hlinkClick r:id="rId6"/>
              </a:rPr>
              <a:t>https://www-03.ibm.com/systems/z/os/zos/apache-spark.html</a:t>
            </a:r>
            <a:r>
              <a:rPr lang="en-US" sz="1100" dirty="0">
                <a:solidFill>
                  <a:srgbClr val="000000"/>
                </a:solidFill>
                <a:latin typeface="Calibri" panose="020F0502020204030204"/>
              </a:rPr>
              <a:t> </a:t>
            </a:r>
          </a:p>
          <a:p>
            <a:pPr defTabSz="914400">
              <a:buFont typeface="Wingdings" panose="05000000000000000000" pitchFamily="2" charset="2"/>
              <a:buChar char="Ø"/>
            </a:pPr>
            <a:r>
              <a:rPr lang="en-US" sz="1100" dirty="0">
                <a:solidFill>
                  <a:srgbClr val="000000"/>
                </a:solidFill>
                <a:latin typeface="Calibri" panose="020F0502020204030204"/>
              </a:rPr>
              <a:t>IBM Knowledge Center: z/OS Platform for Apache Spark</a:t>
            </a:r>
          </a:p>
          <a:p>
            <a:pPr lvl="1" defTabSz="914400">
              <a:buFont typeface="Wingdings" panose="05000000000000000000" pitchFamily="2" charset="2"/>
              <a:buChar char="Ø"/>
            </a:pPr>
            <a:r>
              <a:rPr lang="en-US" sz="1100" b="1" dirty="0">
                <a:solidFill>
                  <a:prstClr val="black"/>
                </a:solidFill>
                <a:latin typeface="Calibri" panose="020F0502020204030204"/>
                <a:hlinkClick r:id="rId7"/>
              </a:rPr>
              <a:t>https://www.ibm.com/support/knowledgecenter/SSLTBW_2.2.0/com.ibm.zos.v2r2.azk/azk.htm</a:t>
            </a:r>
            <a:endParaRPr lang="en-US" sz="1100" b="1" dirty="0">
              <a:solidFill>
                <a:prstClr val="black"/>
              </a:solidFill>
              <a:latin typeface="Calibri" panose="020F0502020204030204"/>
            </a:endParaRPr>
          </a:p>
          <a:p>
            <a:pPr defTabSz="914400">
              <a:buFont typeface="Wingdings" panose="05000000000000000000" pitchFamily="2" charset="2"/>
              <a:buChar char="Ø"/>
            </a:pPr>
            <a:r>
              <a:rPr lang="en-US" sz="1100" dirty="0">
                <a:solidFill>
                  <a:prstClr val="black"/>
                </a:solidFill>
                <a:latin typeface="Calibri" panose="020F0502020204030204"/>
              </a:rPr>
              <a:t>IBM Knowledge Center: IBM Machine Learning for z/OS</a:t>
            </a:r>
          </a:p>
          <a:p>
            <a:pPr lvl="1" defTabSz="914400">
              <a:buFont typeface="Wingdings" panose="05000000000000000000" pitchFamily="2" charset="2"/>
              <a:buChar char="Ø"/>
            </a:pPr>
            <a:r>
              <a:rPr lang="en-US" sz="1100" b="1" dirty="0">
                <a:solidFill>
                  <a:prstClr val="black"/>
                </a:solidFill>
                <a:latin typeface="Calibri" panose="020F0502020204030204"/>
                <a:hlinkClick r:id="rId8"/>
              </a:rPr>
              <a:t>https://www.ibm.com/support/knowledgecenter/SS9PF4_1.1.0/src/tpc/mlz_home.html</a:t>
            </a:r>
            <a:endParaRPr lang="en-US" sz="1100" dirty="0">
              <a:solidFill>
                <a:prstClr val="black"/>
              </a:solidFill>
              <a:latin typeface="Calibri" panose="020F0502020204030204"/>
            </a:endParaRPr>
          </a:p>
          <a:p>
            <a:pPr defTabSz="914400">
              <a:buFont typeface="Wingdings" panose="05000000000000000000" pitchFamily="2" charset="2"/>
              <a:buChar char="Ø"/>
            </a:pPr>
            <a:r>
              <a:rPr lang="en-US" sz="1100" dirty="0">
                <a:solidFill>
                  <a:srgbClr val="000000"/>
                </a:solidFill>
                <a:latin typeface="Calibri" panose="020F0502020204030204"/>
              </a:rPr>
              <a:t>Redbook: Apache Spark Implementation on IBM z/OS </a:t>
            </a:r>
          </a:p>
          <a:p>
            <a:pPr lvl="1" defTabSz="914400">
              <a:buFont typeface="Wingdings" panose="05000000000000000000" pitchFamily="2" charset="2"/>
              <a:buChar char="Ø"/>
            </a:pPr>
            <a:r>
              <a:rPr lang="en-US" sz="1100" b="1" dirty="0">
                <a:solidFill>
                  <a:srgbClr val="0000FF"/>
                </a:solidFill>
                <a:latin typeface="Calibri" panose="020F0502020204030204"/>
                <a:hlinkClick r:id="rId9"/>
              </a:rPr>
              <a:t>http://www.redbooks.ibm.com/redbooks/pdfs/sg248325.pdf</a:t>
            </a:r>
            <a:endParaRPr lang="en-US" sz="1100" b="1" dirty="0">
              <a:solidFill>
                <a:srgbClr val="0000FF"/>
              </a:solidFill>
              <a:latin typeface="Calibri" panose="020F0502020204030204"/>
            </a:endParaRPr>
          </a:p>
          <a:p>
            <a:pPr defTabSz="914400">
              <a:buFont typeface="Wingdings" panose="05000000000000000000" pitchFamily="2" charset="2"/>
              <a:buChar char="Ø"/>
            </a:pPr>
            <a:r>
              <a:rPr lang="en-US" sz="1100" dirty="0">
                <a:solidFill>
                  <a:srgbClr val="000000"/>
                </a:solidFill>
                <a:latin typeface="Calibri" panose="020F0502020204030204"/>
              </a:rPr>
              <a:t>IBM Machine Learning for z/OS Marketplace</a:t>
            </a:r>
          </a:p>
          <a:p>
            <a:pPr lvl="1" defTabSz="914400">
              <a:buFont typeface="Wingdings" panose="05000000000000000000" pitchFamily="2" charset="2"/>
              <a:buChar char="Ø"/>
            </a:pPr>
            <a:r>
              <a:rPr lang="en-US" sz="1100" b="1" dirty="0">
                <a:solidFill>
                  <a:prstClr val="black"/>
                </a:solidFill>
                <a:latin typeface="Calibri" panose="020F0502020204030204"/>
                <a:hlinkClick r:id="rId10"/>
              </a:rPr>
              <a:t>https://www.ibm.com/us-en/marketplace/machine-learning-for-zos</a:t>
            </a:r>
            <a:r>
              <a:rPr lang="en-US" sz="1100" dirty="0">
                <a:solidFill>
                  <a:prstClr val="black"/>
                </a:solidFill>
                <a:latin typeface="Calibri" panose="020F0502020204030204"/>
              </a:rPr>
              <a:t> </a:t>
            </a:r>
          </a:p>
          <a:p>
            <a:pPr marL="342900" lvl="1" indent="0" defTabSz="914400">
              <a:buFont typeface="Arial" panose="020B0604020202020204" pitchFamily="34" charset="0"/>
              <a:buNone/>
            </a:pPr>
            <a:endParaRPr lang="en-US" sz="1000" dirty="0">
              <a:solidFill>
                <a:prstClr val="black"/>
              </a:solidFill>
              <a:latin typeface="Calibri" panose="020F0502020204030204"/>
            </a:endParaRPr>
          </a:p>
          <a:p>
            <a:pPr marL="342900" lvl="1" indent="0" defTabSz="914400">
              <a:buFont typeface="Arial" panose="020B0604020202020204" pitchFamily="34" charset="0"/>
              <a:buNone/>
            </a:pPr>
            <a:endParaRPr lang="en-US" sz="900" dirty="0">
              <a:solidFill>
                <a:prstClr val="black"/>
              </a:solidFill>
              <a:latin typeface="Calibri" panose="020F0502020204030204"/>
            </a:endParaRPr>
          </a:p>
        </p:txBody>
      </p:sp>
      <p:sp>
        <p:nvSpPr>
          <p:cNvPr id="2" name="Title 1"/>
          <p:cNvSpPr>
            <a:spLocks noGrp="1"/>
          </p:cNvSpPr>
          <p:nvPr>
            <p:ph type="title"/>
          </p:nvPr>
        </p:nvSpPr>
        <p:spPr>
          <a:xfrm>
            <a:off x="0" y="45811"/>
            <a:ext cx="5988844" cy="276999"/>
          </a:xfrm>
        </p:spPr>
        <p:txBody>
          <a:bodyPr/>
          <a:lstStyle/>
          <a:p>
            <a:r>
              <a:rPr lang="en-US" dirty="0"/>
              <a:t>Useful Links</a:t>
            </a:r>
          </a:p>
        </p:txBody>
      </p:sp>
    </p:spTree>
    <p:extLst>
      <p:ext uri="{BB962C8B-B14F-4D97-AF65-F5344CB8AC3E}">
        <p14:creationId xmlns:p14="http://schemas.microsoft.com/office/powerpoint/2010/main" val="1385838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E8EB-B639-472C-B4D4-F1064CC10498}"/>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372752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0D22-76F4-4C8E-A976-22473AD529E5}"/>
              </a:ext>
            </a:extLst>
          </p:cNvPr>
          <p:cNvSpPr>
            <a:spLocks noGrp="1"/>
          </p:cNvSpPr>
          <p:nvPr>
            <p:ph type="title" idx="4294967295"/>
          </p:nvPr>
        </p:nvSpPr>
        <p:spPr>
          <a:xfrm>
            <a:off x="58819" y="24551"/>
            <a:ext cx="7071935" cy="461665"/>
          </a:xfrm>
          <a:prstGeom prst="rect">
            <a:avLst/>
          </a:prstGeom>
        </p:spPr>
        <p:txBody>
          <a:bodyPr/>
          <a:lstStyle/>
          <a:p>
            <a:r>
              <a:rPr lang="en-US" sz="2400" b="1" dirty="0">
                <a:solidFill>
                  <a:schemeClr val="tx1"/>
                </a:solidFill>
              </a:rPr>
              <a:t>Market View mapped to IBM Z Analytics Strategy</a:t>
            </a:r>
          </a:p>
        </p:txBody>
      </p:sp>
      <p:pic>
        <p:nvPicPr>
          <p:cNvPr id="3" name="Picture 2">
            <a:extLst>
              <a:ext uri="{FF2B5EF4-FFF2-40B4-BE49-F238E27FC236}">
                <a16:creationId xmlns:a16="http://schemas.microsoft.com/office/drawing/2014/main" id="{9F9B97A5-0447-472D-84CA-48BA2E81FE59}"/>
              </a:ext>
            </a:extLst>
          </p:cNvPr>
          <p:cNvPicPr>
            <a:picLocks noChangeAspect="1"/>
          </p:cNvPicPr>
          <p:nvPr/>
        </p:nvPicPr>
        <p:blipFill>
          <a:blip r:embed="rId2"/>
          <a:stretch>
            <a:fillRect/>
          </a:stretch>
        </p:blipFill>
        <p:spPr>
          <a:xfrm>
            <a:off x="3535264" y="610258"/>
            <a:ext cx="5522471" cy="2736299"/>
          </a:xfrm>
          <a:prstGeom prst="rect">
            <a:avLst/>
          </a:prstGeom>
          <a:noFill/>
          <a:ln w="22225">
            <a:solidFill>
              <a:schemeClr val="tx1"/>
            </a:solidFill>
          </a:ln>
        </p:spPr>
      </p:pic>
      <p:pic>
        <p:nvPicPr>
          <p:cNvPr id="27" name="Picture 26">
            <a:extLst>
              <a:ext uri="{FF2B5EF4-FFF2-40B4-BE49-F238E27FC236}">
                <a16:creationId xmlns:a16="http://schemas.microsoft.com/office/drawing/2014/main" id="{AB0E6DD2-6EC1-445C-AE6C-35EF57D761F2}"/>
              </a:ext>
            </a:extLst>
          </p:cNvPr>
          <p:cNvPicPr>
            <a:picLocks noChangeAspect="1"/>
          </p:cNvPicPr>
          <p:nvPr/>
        </p:nvPicPr>
        <p:blipFill rotWithShape="1">
          <a:blip r:embed="rId3"/>
          <a:srcRect l="210" t="26810" r="40130" b="568"/>
          <a:stretch/>
        </p:blipFill>
        <p:spPr>
          <a:xfrm>
            <a:off x="182880" y="610259"/>
            <a:ext cx="3138696" cy="2736299"/>
          </a:xfrm>
          <a:prstGeom prst="rect">
            <a:avLst/>
          </a:prstGeom>
          <a:ln w="15875">
            <a:solidFill>
              <a:schemeClr val="accent1"/>
            </a:solidFill>
          </a:ln>
        </p:spPr>
      </p:pic>
      <p:sp>
        <p:nvSpPr>
          <p:cNvPr id="28" name="TextBox 27">
            <a:extLst>
              <a:ext uri="{FF2B5EF4-FFF2-40B4-BE49-F238E27FC236}">
                <a16:creationId xmlns:a16="http://schemas.microsoft.com/office/drawing/2014/main" id="{F97EE6C1-3200-4453-8A1A-9450D34A32F1}"/>
              </a:ext>
            </a:extLst>
          </p:cNvPr>
          <p:cNvSpPr txBox="1"/>
          <p:nvPr/>
        </p:nvSpPr>
        <p:spPr>
          <a:xfrm>
            <a:off x="736644" y="3519618"/>
            <a:ext cx="7853592" cy="1200329"/>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IDC forecasts </a:t>
            </a:r>
            <a:r>
              <a:rPr lang="en-US" sz="1200" dirty="0" err="1"/>
              <a:t>ww</a:t>
            </a:r>
            <a:r>
              <a:rPr lang="en-US" sz="1200" dirty="0"/>
              <a:t> revenue from analytics to exceed $150.8B, 12.4 increase over 2016</a:t>
            </a:r>
          </a:p>
          <a:p>
            <a:pPr marL="285750" indent="-285750">
              <a:buFont typeface="Wingdings" panose="05000000000000000000" pitchFamily="2" charset="2"/>
              <a:buChar char="Ø"/>
            </a:pPr>
            <a:r>
              <a:rPr lang="en-US" sz="1200" dirty="0"/>
              <a:t>Projected 11.9% CAGR through 2020</a:t>
            </a:r>
          </a:p>
          <a:p>
            <a:pPr marL="285750" indent="-285750">
              <a:buFont typeface="Wingdings" panose="05000000000000000000" pitchFamily="2" charset="2"/>
              <a:buChar char="Ø"/>
            </a:pPr>
            <a:r>
              <a:rPr lang="en-US" sz="1200" dirty="0"/>
              <a:t>Largest growth of analytics spend is in banking, insurance, securities &amp; investment services</a:t>
            </a:r>
          </a:p>
          <a:p>
            <a:pPr marL="285750" indent="-285750">
              <a:buFont typeface="Wingdings" panose="05000000000000000000" pitchFamily="2" charset="2"/>
              <a:buChar char="Ø"/>
            </a:pPr>
            <a:r>
              <a:rPr lang="en-US" sz="1200" dirty="0"/>
              <a:t>IDC identified top use cases for FSS: fraud, risk, enhance / optimize customer journey</a:t>
            </a:r>
          </a:p>
          <a:p>
            <a:pPr marL="285750" indent="-285750">
              <a:buFont typeface="Wingdings" panose="05000000000000000000" pitchFamily="2" charset="2"/>
              <a:buChar char="Ø"/>
            </a:pPr>
            <a:r>
              <a:rPr lang="en-US" sz="1200" dirty="0"/>
              <a:t>Government &amp; Professional Services also strong</a:t>
            </a:r>
          </a:p>
          <a:p>
            <a:pPr marL="285750" indent="-285750">
              <a:buFont typeface="Wingdings" panose="05000000000000000000" pitchFamily="2" charset="2"/>
              <a:buChar char="Ø"/>
            </a:pPr>
            <a:r>
              <a:rPr lang="en-US" sz="1200" dirty="0"/>
              <a:t>Data monetization, embedded analytics have high impact, shorter time to mainstream &amp; small / med. </a:t>
            </a:r>
            <a:r>
              <a:rPr lang="en-US" sz="1200"/>
              <a:t>Cost impact</a:t>
            </a:r>
            <a:endParaRPr lang="en-US" sz="1200" dirty="0"/>
          </a:p>
        </p:txBody>
      </p:sp>
      <p:sp>
        <p:nvSpPr>
          <p:cNvPr id="15" name="TextBox 14">
            <a:extLst>
              <a:ext uri="{FF2B5EF4-FFF2-40B4-BE49-F238E27FC236}">
                <a16:creationId xmlns:a16="http://schemas.microsoft.com/office/drawing/2014/main" id="{A7AE6C5F-CBD5-4F0E-834D-5899F3230ED7}"/>
              </a:ext>
            </a:extLst>
          </p:cNvPr>
          <p:cNvSpPr txBox="1"/>
          <p:nvPr/>
        </p:nvSpPr>
        <p:spPr>
          <a:xfrm>
            <a:off x="1773721" y="4767291"/>
            <a:ext cx="7073402" cy="400110"/>
          </a:xfrm>
          <a:prstGeom prst="rect">
            <a:avLst/>
          </a:prstGeom>
          <a:noFill/>
        </p:spPr>
        <p:txBody>
          <a:bodyPr wrap="square" rtlCol="0">
            <a:spAutoFit/>
          </a:bodyPr>
          <a:lstStyle/>
          <a:p>
            <a:r>
              <a:rPr lang="en-US" sz="1000" i="1" dirty="0"/>
              <a:t>Sources:   IDC </a:t>
            </a:r>
            <a:r>
              <a:rPr lang="en-US" sz="1000" i="1" dirty="0" err="1"/>
              <a:t>FutureScape</a:t>
            </a:r>
            <a:r>
              <a:rPr lang="en-US" sz="1000" i="1" dirty="0"/>
              <a:t>: Worldwide Analytics, Cognitive/AI, and Big Data 2017 Prediction</a:t>
            </a:r>
          </a:p>
          <a:p>
            <a:r>
              <a:rPr lang="en-US" sz="1000" i="1" dirty="0"/>
              <a:t>                  https://www.idc.com/getdoc.jsp?containerId=prUS42371417</a:t>
            </a:r>
          </a:p>
        </p:txBody>
      </p:sp>
    </p:spTree>
    <p:extLst>
      <p:ext uri="{BB962C8B-B14F-4D97-AF65-F5344CB8AC3E}">
        <p14:creationId xmlns:p14="http://schemas.microsoft.com/office/powerpoint/2010/main" val="16576395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6" name="Picture 2">
            <a:extLst>
              <a:ext uri="{FF2B5EF4-FFF2-40B4-BE49-F238E27FC236}">
                <a16:creationId xmlns:a16="http://schemas.microsoft.com/office/drawing/2014/main" id="{C547430C-59EE-49A4-9C38-CB3B98935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457200"/>
            <a:ext cx="2828925" cy="409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587" name="Picture 3">
            <a:extLst>
              <a:ext uri="{FF2B5EF4-FFF2-40B4-BE49-F238E27FC236}">
                <a16:creationId xmlns:a16="http://schemas.microsoft.com/office/drawing/2014/main" id="{BD8D5DAC-145A-42CF-BD35-DCDD118E2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910" y="2743200"/>
            <a:ext cx="316349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588" name="Picture 4">
            <a:extLst>
              <a:ext uri="{FF2B5EF4-FFF2-40B4-BE49-F238E27FC236}">
                <a16:creationId xmlns:a16="http://schemas.microsoft.com/office/drawing/2014/main" id="{9816CDAC-0F13-4DD7-ABBE-2F04AD739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228600"/>
            <a:ext cx="32289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589" name="TextBox 4">
            <a:extLst>
              <a:ext uri="{FF2B5EF4-FFF2-40B4-BE49-F238E27FC236}">
                <a16:creationId xmlns:a16="http://schemas.microsoft.com/office/drawing/2014/main" id="{38791245-D11B-46C4-B5A7-AADDF1028B5C}"/>
              </a:ext>
            </a:extLst>
          </p:cNvPr>
          <p:cNvSpPr txBox="1">
            <a:spLocks noChangeArrowheads="1"/>
          </p:cNvSpPr>
          <p:nvPr/>
        </p:nvSpPr>
        <p:spPr bwMode="auto">
          <a:xfrm>
            <a:off x="1143000" y="4572000"/>
            <a:ext cx="504176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050"/>
              <a:t>Capgemini Big &amp; Fast Data: The Rise of Insight-Driven Business, March 10, 2015</a:t>
            </a:r>
          </a:p>
        </p:txBody>
      </p:sp>
      <p:sp>
        <p:nvSpPr>
          <p:cNvPr id="2" name="Oval 1">
            <a:extLst>
              <a:ext uri="{FF2B5EF4-FFF2-40B4-BE49-F238E27FC236}">
                <a16:creationId xmlns:a16="http://schemas.microsoft.com/office/drawing/2014/main" id="{3EBD8CAA-5D20-431B-AA23-BEADBAF9BA63}"/>
              </a:ext>
            </a:extLst>
          </p:cNvPr>
          <p:cNvSpPr/>
          <p:nvPr/>
        </p:nvSpPr>
        <p:spPr>
          <a:xfrm>
            <a:off x="2427685" y="1379935"/>
            <a:ext cx="989409" cy="2178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Oval 10">
            <a:extLst>
              <a:ext uri="{FF2B5EF4-FFF2-40B4-BE49-F238E27FC236}">
                <a16:creationId xmlns:a16="http://schemas.microsoft.com/office/drawing/2014/main" id="{4D1B0FE9-834B-411E-BF89-32460C801F63}"/>
              </a:ext>
            </a:extLst>
          </p:cNvPr>
          <p:cNvSpPr/>
          <p:nvPr/>
        </p:nvSpPr>
        <p:spPr>
          <a:xfrm>
            <a:off x="2568179" y="4280297"/>
            <a:ext cx="989409" cy="2178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12389601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4020" y="2003480"/>
            <a:ext cx="5988844" cy="276999"/>
          </a:xfrm>
        </p:spPr>
        <p:txBody>
          <a:bodyPr/>
          <a:lstStyle/>
          <a:p>
            <a:r>
              <a:rPr lang="en-US" dirty="0"/>
              <a:t>Focus for IBM Z:  Enabling Federated, Agile Analytics </a:t>
            </a:r>
          </a:p>
        </p:txBody>
      </p:sp>
    </p:spTree>
    <p:extLst>
      <p:ext uri="{BB962C8B-B14F-4D97-AF65-F5344CB8AC3E}">
        <p14:creationId xmlns:p14="http://schemas.microsoft.com/office/powerpoint/2010/main" val="54245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347" y="705760"/>
            <a:ext cx="4449204" cy="3251279"/>
            <a:chOff x="3459885" y="930131"/>
            <a:chExt cx="4449204" cy="3251279"/>
          </a:xfrm>
        </p:grpSpPr>
        <p:pic>
          <p:nvPicPr>
            <p:cNvPr id="3" name="pasted-im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2354" y="1618766"/>
              <a:ext cx="991567" cy="95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Shape 119"/>
            <p:cNvSpPr/>
            <p:nvPr/>
          </p:nvSpPr>
          <p:spPr bwMode="auto">
            <a:xfrm>
              <a:off x="6549396" y="1168257"/>
              <a:ext cx="1341835" cy="1420415"/>
            </a:xfrm>
            <a:prstGeom prst="roundRect">
              <a:avLst>
                <a:gd name="adj" fmla="val 7682"/>
              </a:avLst>
            </a:prstGeom>
            <a:blipFill>
              <a:blip r:embed="rId3"/>
            </a:blipFill>
            <a:ln w="12700">
              <a:miter lim="400000"/>
            </a:ln>
            <a:effectLst>
              <a:outerShdw blurRad="38100" dist="25400" dir="5400000" rotWithShape="0">
                <a:srgbClr val="000000">
                  <a:alpha val="50000"/>
                </a:srgbClr>
              </a:outerShdw>
            </a:effectLst>
            <a:extLst>
              <a:ext uri="{C572A759-6A51-4108-AA02-DFA0A04FC94B}"/>
            </a:extLst>
          </p:spPr>
          <p:txBody>
            <a:bodyPr lIns="14288" tIns="14288" rIns="14288" bIns="14288" anchor="ctr"/>
            <a:lstStyle/>
            <a:p>
              <a:pPr marL="0" lvl="1" indent="64294" defTabSz="232172" hangingPunct="0">
                <a:defRPr sz="3200" b="1">
                  <a:solidFill>
                    <a:srgbClr val="FFFFFF"/>
                  </a:solidFill>
                  <a:latin typeface="Helvetica"/>
                  <a:ea typeface="Helvetica"/>
                  <a:cs typeface="Helvetica"/>
                  <a:sym typeface="Helvetica"/>
                </a:defRPr>
              </a:pPr>
              <a:r>
                <a:rPr sz="975" b="1" kern="0" dirty="0">
                  <a:solidFill>
                    <a:srgbClr val="FFFFFF"/>
                  </a:solidFill>
                  <a:latin typeface="Helvetica"/>
                  <a:ea typeface="Helvetica"/>
                  <a:cs typeface="Helvetica"/>
                  <a:sym typeface="Helvetica"/>
                </a:rPr>
                <a:t>z/OS</a:t>
              </a:r>
            </a:p>
            <a:p>
              <a:pPr marL="288497" lvl="1" indent="-109904" defTabSz="232172" hangingPunct="0">
                <a:buSzPct val="75000"/>
                <a:buFontTx/>
                <a:buChar char="•"/>
                <a:defRPr sz="2600">
                  <a:solidFill>
                    <a:srgbClr val="FFFFFF"/>
                  </a:solidFill>
                </a:defRPr>
              </a:pPr>
              <a:r>
                <a:rPr sz="975" b="1" kern="0" dirty="0">
                  <a:solidFill>
                    <a:srgbClr val="FFFFFF"/>
                  </a:solidFill>
                  <a:ea typeface="MS PGothic" panose="020B0600070205080204" pitchFamily="34" charset="-128"/>
                  <a:sym typeface="Helvetica Light"/>
                </a:rPr>
                <a:t>DB2, IMS, VSAM</a:t>
              </a:r>
            </a:p>
            <a:p>
              <a:pPr marL="288497" lvl="1" indent="-109904" defTabSz="232172" hangingPunct="0">
                <a:buSzPct val="75000"/>
                <a:buFontTx/>
                <a:buChar char="•"/>
                <a:defRPr sz="2600">
                  <a:solidFill>
                    <a:srgbClr val="FFFFFF"/>
                  </a:solidFill>
                </a:defRPr>
              </a:pPr>
              <a:r>
                <a:rPr sz="975" b="1" kern="0" dirty="0">
                  <a:solidFill>
                    <a:srgbClr val="FFFFFF"/>
                  </a:solidFill>
                  <a:ea typeface="MS PGothic" panose="020B0600070205080204" pitchFamily="34" charset="-128"/>
                  <a:sym typeface="Helvetica Light"/>
                </a:rPr>
                <a:t>Transaction</a:t>
              </a:r>
              <a:r>
                <a:rPr lang="en-US" sz="975" b="1" kern="0" dirty="0">
                  <a:solidFill>
                    <a:srgbClr val="FFFFFF"/>
                  </a:solidFill>
                  <a:ea typeface="MS PGothic" panose="020B0600070205080204" pitchFamily="34" charset="-128"/>
                  <a:sym typeface="Helvetica Light"/>
                </a:rPr>
                <a:t>al</a:t>
              </a:r>
              <a:r>
                <a:rPr sz="975" b="1" kern="0" dirty="0">
                  <a:solidFill>
                    <a:srgbClr val="FFFFFF"/>
                  </a:solidFill>
                  <a:ea typeface="MS PGothic" panose="020B0600070205080204" pitchFamily="34" charset="-128"/>
                  <a:sym typeface="Helvetica Light"/>
                </a:rPr>
                <a:t> Data</a:t>
              </a:r>
              <a:r>
                <a:rPr lang="en-US" sz="975" b="1" kern="0" dirty="0">
                  <a:solidFill>
                    <a:srgbClr val="FFFFFF"/>
                  </a:solidFill>
                  <a:ea typeface="MS PGothic" panose="020B0600070205080204" pitchFamily="34" charset="-128"/>
                  <a:sym typeface="Helvetica Light"/>
                </a:rPr>
                <a:t>  from Operational Systems </a:t>
              </a:r>
              <a:endParaRPr sz="975" b="1" kern="0" dirty="0">
                <a:solidFill>
                  <a:srgbClr val="FFFFFF"/>
                </a:solidFill>
                <a:ea typeface="MS PGothic" panose="020B0600070205080204" pitchFamily="34" charset="-128"/>
                <a:sym typeface="Helvetica Light"/>
              </a:endParaRPr>
            </a:p>
            <a:p>
              <a:pPr marL="288497" lvl="1" indent="-109904" defTabSz="232172" hangingPunct="0">
                <a:buSzPct val="75000"/>
                <a:buFontTx/>
                <a:buChar char="•"/>
                <a:defRPr sz="2600">
                  <a:solidFill>
                    <a:srgbClr val="FFFFFF"/>
                  </a:solidFill>
                </a:defRPr>
              </a:pPr>
              <a:r>
                <a:rPr sz="975" b="1" kern="0" dirty="0">
                  <a:solidFill>
                    <a:srgbClr val="FFFFFF"/>
                  </a:solidFill>
                  <a:ea typeface="MS PGothic" panose="020B0600070205080204" pitchFamily="34" charset="-128"/>
                  <a:sym typeface="Helvetica Light"/>
                </a:rPr>
                <a:t>History Data</a:t>
              </a:r>
            </a:p>
            <a:p>
              <a:pPr marL="288497" lvl="1" indent="-109904" defTabSz="232172" hangingPunct="0">
                <a:buSzPct val="75000"/>
                <a:buFontTx/>
                <a:buChar char="•"/>
                <a:defRPr sz="2600">
                  <a:solidFill>
                    <a:srgbClr val="FFFFFF"/>
                  </a:solidFill>
                </a:defRPr>
              </a:pPr>
              <a:r>
                <a:rPr sz="975" b="1" kern="0" dirty="0">
                  <a:solidFill>
                    <a:srgbClr val="FFFFFF"/>
                  </a:solidFill>
                  <a:ea typeface="MS PGothic" panose="020B0600070205080204" pitchFamily="34" charset="-128"/>
                  <a:sym typeface="Helvetica Light"/>
                </a:rPr>
                <a:t>Warehouses</a:t>
              </a:r>
            </a:p>
          </p:txBody>
        </p:sp>
        <p:pic>
          <p:nvPicPr>
            <p:cNvPr id="5" name="image2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2147" y="2790651"/>
              <a:ext cx="324729" cy="54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Shape 124"/>
            <p:cNvSpPr/>
            <p:nvPr/>
          </p:nvSpPr>
          <p:spPr bwMode="auto">
            <a:xfrm>
              <a:off x="4388388" y="3335271"/>
              <a:ext cx="291748" cy="128434"/>
            </a:xfrm>
            <a:prstGeom prst="rect">
              <a:avLst/>
            </a:prstGeom>
            <a:noFill/>
            <a:ln w="12700" cap="flat">
              <a:noFill/>
              <a:miter lim="400000"/>
            </a:ln>
            <a:effectLst/>
            <a:extLst>
              <a:ext uri="{C572A759-6A51-4108-AA02-DFA0A04FC94B}"/>
            </a:extLst>
          </p:spPr>
          <p:txBody>
            <a:bodyPr wrap="none" lIns="14288" tIns="14288" rIns="14288" bIns="14288" anchor="ctr">
              <a:spAutoFit/>
            </a:bodyPr>
            <a:lstStyle>
              <a:lvl1pPr>
                <a:defRPr sz="2300" b="1">
                  <a:latin typeface="Helvetica"/>
                  <a:ea typeface="Helvetica"/>
                  <a:cs typeface="Helvetica"/>
                  <a:sym typeface="Helvetica"/>
                </a:defRPr>
              </a:lvl1pPr>
            </a:lstStyle>
            <a:p>
              <a:pPr algn="ctr" defTabSz="232172" hangingPunct="0">
                <a:defRPr/>
              </a:pPr>
              <a:r>
                <a:rPr sz="647" kern="0">
                  <a:solidFill>
                    <a:srgbClr val="000000"/>
                  </a:solidFill>
                </a:rPr>
                <a:t>Mobile</a:t>
              </a:r>
            </a:p>
          </p:txBody>
        </p:sp>
        <p:pic>
          <p:nvPicPr>
            <p:cNvPr id="7" name="image2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4992" y="2790650"/>
              <a:ext cx="600829" cy="45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 name="Shape 127"/>
            <p:cNvSpPr/>
            <p:nvPr/>
          </p:nvSpPr>
          <p:spPr bwMode="auto">
            <a:xfrm>
              <a:off x="3899024" y="3213827"/>
              <a:ext cx="213201" cy="128434"/>
            </a:xfrm>
            <a:prstGeom prst="rect">
              <a:avLst/>
            </a:prstGeom>
            <a:noFill/>
            <a:ln w="12700" cap="flat">
              <a:noFill/>
              <a:miter lim="400000"/>
            </a:ln>
            <a:effectLst/>
            <a:extLst>
              <a:ext uri="{C572A759-6A51-4108-AA02-DFA0A04FC94B}"/>
            </a:extLst>
          </p:spPr>
          <p:txBody>
            <a:bodyPr wrap="none" lIns="14288" tIns="14288" rIns="14288" bIns="14288" anchor="ctr">
              <a:spAutoFit/>
            </a:bodyPr>
            <a:lstStyle>
              <a:lvl1pPr>
                <a:defRPr sz="2300" b="1">
                  <a:latin typeface="Helvetica"/>
                  <a:ea typeface="Helvetica"/>
                  <a:cs typeface="Helvetica"/>
                  <a:sym typeface="Helvetica"/>
                </a:defRPr>
              </a:lvl1pPr>
            </a:lstStyle>
            <a:p>
              <a:pPr algn="ctr" defTabSz="232172" hangingPunct="0">
                <a:defRPr/>
              </a:pPr>
              <a:r>
                <a:rPr sz="647" kern="0">
                  <a:solidFill>
                    <a:srgbClr val="000000"/>
                  </a:solidFill>
                </a:rPr>
                <a:t>Chat</a:t>
              </a:r>
            </a:p>
          </p:txBody>
        </p:sp>
        <p:pic>
          <p:nvPicPr>
            <p:cNvPr id="9" name="image2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8529" y="930131"/>
              <a:ext cx="550048" cy="45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Shape 130"/>
            <p:cNvSpPr/>
            <p:nvPr/>
          </p:nvSpPr>
          <p:spPr bwMode="auto">
            <a:xfrm>
              <a:off x="5751745" y="1045321"/>
              <a:ext cx="314190" cy="228012"/>
            </a:xfrm>
            <a:prstGeom prst="rect">
              <a:avLst/>
            </a:prstGeom>
            <a:noFill/>
            <a:ln w="12700" cap="flat">
              <a:noFill/>
              <a:miter lim="400000"/>
            </a:ln>
            <a:effectLst/>
            <a:extLst>
              <a:ext uri="{C572A759-6A51-4108-AA02-DFA0A04FC94B}"/>
            </a:extLst>
          </p:spPr>
          <p:txBody>
            <a:bodyPr wrap="none" lIns="14288" tIns="14288" rIns="14288" bIns="14288" anchor="ctr">
              <a:spAutoFit/>
            </a:bodyPr>
            <a:lstStyle/>
            <a:p>
              <a:pPr algn="ctr" defTabSz="232172" hangingPunct="0">
                <a:defRPr sz="2300" b="1">
                  <a:latin typeface="Helvetica"/>
                  <a:ea typeface="Helvetica"/>
                  <a:cs typeface="Helvetica"/>
                  <a:sym typeface="Helvetica"/>
                </a:defRPr>
              </a:pPr>
              <a:r>
                <a:rPr sz="647" b="1" kern="0">
                  <a:solidFill>
                    <a:srgbClr val="000000"/>
                  </a:solidFill>
                  <a:latin typeface="Helvetica"/>
                  <a:ea typeface="Helvetica"/>
                  <a:cs typeface="Helvetica"/>
                  <a:sym typeface="Helvetica"/>
                </a:rPr>
                <a:t>Call</a:t>
              </a:r>
            </a:p>
            <a:p>
              <a:pPr algn="ctr" defTabSz="232172" hangingPunct="0">
                <a:defRPr sz="2300" b="1">
                  <a:latin typeface="Helvetica"/>
                  <a:ea typeface="Helvetica"/>
                  <a:cs typeface="Helvetica"/>
                  <a:sym typeface="Helvetica"/>
                </a:defRPr>
              </a:pPr>
              <a:r>
                <a:rPr sz="647" b="1" kern="0">
                  <a:solidFill>
                    <a:srgbClr val="000000"/>
                  </a:solidFill>
                  <a:latin typeface="Helvetica"/>
                  <a:ea typeface="Helvetica"/>
                  <a:cs typeface="Helvetica"/>
                  <a:sym typeface="Helvetica"/>
                </a:rPr>
                <a:t> Center</a:t>
              </a:r>
            </a:p>
          </p:txBody>
        </p:sp>
        <p:pic>
          <p:nvPicPr>
            <p:cNvPr id="11" name="pasted-image.tif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5692" y="2912540"/>
              <a:ext cx="1903397" cy="82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 name="Shape 133"/>
            <p:cNvSpPr/>
            <p:nvPr/>
          </p:nvSpPr>
          <p:spPr bwMode="auto">
            <a:xfrm>
              <a:off x="6535107" y="3682857"/>
              <a:ext cx="844154" cy="151210"/>
            </a:xfrm>
            <a:prstGeom prst="rect">
              <a:avLst/>
            </a:prstGeom>
            <a:noFill/>
            <a:ln w="12700" cap="flat">
              <a:noFill/>
              <a:miter lim="400000"/>
            </a:ln>
            <a:effectLst/>
            <a:extLst>
              <a:ext uri="{C572A759-6A51-4108-AA02-DFA0A04FC94B}"/>
            </a:extLst>
          </p:spPr>
          <p:txBody>
            <a:bodyPr lIns="14288" tIns="14288" rIns="14288" bIns="14288" anchor="ctr"/>
            <a:lstStyle>
              <a:lvl1pPr>
                <a:defRPr sz="2300" b="1">
                  <a:latin typeface="Helvetica"/>
                  <a:ea typeface="Helvetica"/>
                  <a:cs typeface="Helvetica"/>
                  <a:sym typeface="Helvetica"/>
                </a:defRPr>
              </a:lvl1pPr>
            </a:lstStyle>
            <a:p>
              <a:pPr algn="ctr" defTabSz="232172" hangingPunct="0">
                <a:defRPr/>
              </a:pPr>
              <a:r>
                <a:rPr sz="647" kern="0">
                  <a:solidFill>
                    <a:srgbClr val="000000"/>
                  </a:solidFill>
                </a:rPr>
                <a:t>Social / Public</a:t>
              </a:r>
            </a:p>
          </p:txBody>
        </p:sp>
        <p:pic>
          <p:nvPicPr>
            <p:cNvPr id="13" name="Picture 134"/>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53569">
              <a:off x="4747046" y="1528647"/>
              <a:ext cx="453118" cy="1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6"/>
            <p:cNvPicPr>
              <a:picLocks/>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6160189" y="2207887"/>
              <a:ext cx="388524" cy="1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8"/>
            <p:cNvPicPr>
              <a:picLocks/>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5523202" y="1428743"/>
              <a:ext cx="269870" cy="1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0"/>
            <p:cNvPicPr>
              <a:picLocks/>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691" y="2206586"/>
              <a:ext cx="388524" cy="1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2"/>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646431">
              <a:off x="6054204" y="1528837"/>
              <a:ext cx="453118" cy="1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4"/>
            <p:cNvPicPr>
              <a:picLocks/>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3500000">
              <a:off x="5871953" y="2669455"/>
              <a:ext cx="449726" cy="1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6"/>
            <p:cNvPicPr>
              <a:picLocks/>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9467598">
              <a:off x="4706004" y="2741273"/>
              <a:ext cx="559448" cy="1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asted-image.tif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763202" y="2941216"/>
              <a:ext cx="1209696" cy="117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1" name="Shape 150"/>
            <p:cNvSpPr/>
            <p:nvPr/>
          </p:nvSpPr>
          <p:spPr bwMode="auto">
            <a:xfrm>
              <a:off x="5111825" y="4035600"/>
              <a:ext cx="674866" cy="145810"/>
            </a:xfrm>
            <a:prstGeom prst="rect">
              <a:avLst/>
            </a:prstGeom>
            <a:noFill/>
            <a:ln w="12700" cap="flat">
              <a:noFill/>
              <a:miter lim="400000"/>
            </a:ln>
            <a:effectLst/>
            <a:extLst>
              <a:ext uri="{C572A759-6A51-4108-AA02-DFA0A04FC94B}"/>
            </a:extLst>
          </p:spPr>
          <p:txBody>
            <a:bodyPr wrap="none" lIns="14288" tIns="14288" rIns="14288" bIns="14288" anchor="ctr">
              <a:spAutoFit/>
            </a:bodyPr>
            <a:lstStyle>
              <a:lvl1pPr>
                <a:defRPr sz="2700" b="1">
                  <a:solidFill>
                    <a:schemeClr val="accent6">
                      <a:lumOff val="-21524"/>
                    </a:schemeClr>
                  </a:solidFill>
                  <a:latin typeface="Helvetica"/>
                  <a:ea typeface="Helvetica"/>
                  <a:cs typeface="Helvetica"/>
                  <a:sym typeface="Helvetica"/>
                </a:defRPr>
              </a:lvl1pPr>
            </a:lstStyle>
            <a:p>
              <a:pPr algn="ctr" defTabSz="232172" hangingPunct="0">
                <a:defRPr/>
              </a:pPr>
              <a:r>
                <a:rPr sz="760" kern="0">
                  <a:solidFill>
                    <a:srgbClr val="773F9B">
                      <a:lumOff val="-21524"/>
                    </a:srgbClr>
                  </a:solidFill>
                </a:rPr>
                <a:t>Data Scientist</a:t>
              </a:r>
            </a:p>
          </p:txBody>
        </p:sp>
        <p:sp>
          <p:nvSpPr>
            <p:cNvPr id="22" name="Shape 152"/>
            <p:cNvSpPr/>
            <p:nvPr/>
          </p:nvSpPr>
          <p:spPr bwMode="auto">
            <a:xfrm flipH="1">
              <a:off x="5465926" y="2598198"/>
              <a:ext cx="105966" cy="415528"/>
            </a:xfrm>
            <a:prstGeom prst="line">
              <a:avLst/>
            </a:prstGeom>
            <a:ln w="50800">
              <a:solidFill>
                <a:srgbClr val="4D7ABC"/>
              </a:solidFill>
              <a:miter lim="400000"/>
              <a:headEnd type="triangle"/>
              <a:tailEnd type="triangle"/>
            </a:ln>
          </p:spPr>
          <p:txBody>
            <a:bodyPr lIns="14288" tIns="14288" rIns="14288" bIns="14288" anchor="ctr"/>
            <a:lstStyle/>
            <a:p>
              <a:pPr algn="ctr" defTabSz="232172" hangingPunct="0">
                <a:defRPr sz="3200"/>
              </a:pPr>
              <a:endParaRPr sz="900" kern="0">
                <a:solidFill>
                  <a:srgbClr val="000000"/>
                </a:solidFill>
                <a:ea typeface="MS PGothic" panose="020B0600070205080204" pitchFamily="34" charset="-128"/>
                <a:sym typeface="Helvetica Light"/>
              </a:endParaRPr>
            </a:p>
          </p:txBody>
        </p:sp>
        <p:sp>
          <p:nvSpPr>
            <p:cNvPr id="23" name="Rectangle 22"/>
            <p:cNvSpPr/>
            <p:nvPr/>
          </p:nvSpPr>
          <p:spPr>
            <a:xfrm>
              <a:off x="5399034" y="1657766"/>
              <a:ext cx="502061" cy="715581"/>
            </a:xfrm>
            <a:prstGeom prst="rect">
              <a:avLst/>
            </a:prstGeom>
            <a:noFill/>
          </p:spPr>
          <p:txBody>
            <a:bodyPr wrap="none">
              <a:spAutoFit/>
            </a:bodyPr>
            <a:lstStyle/>
            <a:p>
              <a:pPr algn="ctr" eaLnBrk="0" fontAlgn="base" hangingPunct="0">
                <a:spcBef>
                  <a:spcPct val="0"/>
                </a:spcBef>
                <a:spcAft>
                  <a:spcPct val="0"/>
                </a:spcAft>
                <a:defRPr/>
              </a:pPr>
              <a:r>
                <a:rPr lang="en-US" sz="4050" b="1" dirty="0">
                  <a:ln w="9525">
                    <a:solidFill>
                      <a:srgbClr val="FFFFFF"/>
                    </a:solidFill>
                    <a:prstDash val="solid"/>
                  </a:ln>
                  <a:solidFill>
                    <a:srgbClr val="000000"/>
                  </a:solidFill>
                  <a:effectLst>
                    <a:outerShdw blurRad="12700" dist="38100" dir="2700000" algn="tl" rotWithShape="0">
                      <a:srgbClr val="FFFFFF">
                        <a:lumMod val="50000"/>
                      </a:srgbClr>
                    </a:outerShdw>
                  </a:effectLst>
                  <a:latin typeface="Arial" panose="020B0604020202020204" pitchFamily="34" charset="0"/>
                  <a:ea typeface="MS PGothic" panose="020B0600070205080204" pitchFamily="34" charset="-128"/>
                </a:rPr>
                <a:t>?</a:t>
              </a:r>
            </a:p>
          </p:txBody>
        </p:sp>
        <p:sp>
          <p:nvSpPr>
            <p:cNvPr id="24" name="Shape 119"/>
            <p:cNvSpPr/>
            <p:nvPr/>
          </p:nvSpPr>
          <p:spPr bwMode="auto">
            <a:xfrm>
              <a:off x="3459885" y="1159269"/>
              <a:ext cx="1341835" cy="1420415"/>
            </a:xfrm>
            <a:prstGeom prst="roundRect">
              <a:avLst>
                <a:gd name="adj" fmla="val 7682"/>
              </a:avLst>
            </a:prstGeom>
            <a:blipFill>
              <a:blip r:embed="rId3"/>
            </a:blipFill>
            <a:ln w="12700">
              <a:miter lim="400000"/>
            </a:ln>
            <a:effectLst>
              <a:outerShdw blurRad="38100" dist="25400" dir="5400000" rotWithShape="0">
                <a:srgbClr val="000000">
                  <a:alpha val="50000"/>
                </a:srgbClr>
              </a:outerShdw>
            </a:effectLst>
            <a:extLst>
              <a:ext uri="{C572A759-6A51-4108-AA02-DFA0A04FC94B}"/>
            </a:extLst>
          </p:spPr>
          <p:txBody>
            <a:bodyPr lIns="14288" tIns="14288" rIns="14288" bIns="14288" anchor="ctr"/>
            <a:lstStyle/>
            <a:p>
              <a:pPr marL="0" lvl="1" indent="64294" defTabSz="232172" hangingPunct="0">
                <a:defRPr sz="3200" b="1">
                  <a:solidFill>
                    <a:srgbClr val="FFFFFF"/>
                  </a:solidFill>
                  <a:latin typeface="Helvetica"/>
                  <a:ea typeface="Helvetica"/>
                  <a:cs typeface="Helvetica"/>
                  <a:sym typeface="Helvetica"/>
                </a:defRPr>
              </a:pPr>
              <a:r>
                <a:rPr lang="en-US" sz="975" b="1" kern="0" dirty="0">
                  <a:solidFill>
                    <a:srgbClr val="FFFFFF"/>
                  </a:solidFill>
                  <a:latin typeface="Helvetica"/>
                  <a:ea typeface="Helvetica"/>
                  <a:cs typeface="Helvetica"/>
                  <a:sym typeface="Helvetica"/>
                </a:rPr>
                <a:t>Distributed</a:t>
              </a:r>
              <a:endParaRPr sz="975" b="1" kern="0" dirty="0">
                <a:solidFill>
                  <a:srgbClr val="FFFFFF"/>
                </a:solidFill>
                <a:latin typeface="Helvetica"/>
                <a:ea typeface="Helvetica"/>
                <a:cs typeface="Helvetica"/>
                <a:sym typeface="Helvetica"/>
              </a:endParaRPr>
            </a:p>
            <a:p>
              <a:pPr marL="288497" lvl="1" indent="-109904" defTabSz="232172" hangingPunct="0">
                <a:buSzPct val="75000"/>
                <a:buFontTx/>
                <a:buChar char="•"/>
                <a:defRPr sz="2600">
                  <a:solidFill>
                    <a:srgbClr val="FFFFFF"/>
                  </a:solidFill>
                </a:defRPr>
              </a:pPr>
              <a:r>
                <a:rPr lang="en-US" sz="975" b="1" kern="0" dirty="0">
                  <a:solidFill>
                    <a:srgbClr val="FFFFFF"/>
                  </a:solidFill>
                  <a:ea typeface="MS PGothic" panose="020B0600070205080204" pitchFamily="34" charset="-128"/>
                  <a:sym typeface="Helvetica Light"/>
                </a:rPr>
                <a:t>Warehouses</a:t>
              </a:r>
            </a:p>
            <a:p>
              <a:pPr marL="288497" lvl="1" indent="-109904" defTabSz="232172" hangingPunct="0">
                <a:buSzPct val="75000"/>
                <a:buFontTx/>
                <a:buChar char="•"/>
                <a:defRPr sz="2600">
                  <a:solidFill>
                    <a:srgbClr val="FFFFFF"/>
                  </a:solidFill>
                </a:defRPr>
              </a:pPr>
              <a:r>
                <a:rPr lang="en-US" sz="975" b="1" kern="0" dirty="0">
                  <a:solidFill>
                    <a:srgbClr val="FFFFFF"/>
                  </a:solidFill>
                  <a:ea typeface="MS PGothic" panose="020B0600070205080204" pitchFamily="34" charset="-128"/>
                  <a:sym typeface="Helvetica Light"/>
                </a:rPr>
                <a:t>ODS</a:t>
              </a:r>
            </a:p>
            <a:p>
              <a:pPr marL="288497" lvl="1" indent="-109904" defTabSz="232172" hangingPunct="0">
                <a:buSzPct val="75000"/>
                <a:buFontTx/>
                <a:buChar char="•"/>
                <a:defRPr sz="2600">
                  <a:solidFill>
                    <a:srgbClr val="FFFFFF"/>
                  </a:solidFill>
                </a:defRPr>
              </a:pPr>
              <a:r>
                <a:rPr lang="en-US" sz="975" b="1" kern="0" dirty="0">
                  <a:solidFill>
                    <a:srgbClr val="FFFFFF"/>
                  </a:solidFill>
                  <a:ea typeface="MS PGothic" panose="020B0600070205080204" pitchFamily="34" charset="-128"/>
                  <a:sym typeface="Helvetica Light"/>
                </a:rPr>
                <a:t>Client Facing Apps</a:t>
              </a:r>
              <a:endParaRPr sz="975" b="1" kern="0" dirty="0">
                <a:solidFill>
                  <a:srgbClr val="FFFFFF"/>
                </a:solidFill>
                <a:ea typeface="MS PGothic" panose="020B0600070205080204" pitchFamily="34" charset="-128"/>
                <a:sym typeface="Helvetica Light"/>
              </a:endParaRPr>
            </a:p>
            <a:p>
              <a:pPr marL="288497" lvl="1" indent="-109904" defTabSz="232172" hangingPunct="0">
                <a:buSzPct val="75000"/>
                <a:buFontTx/>
                <a:buChar char="•"/>
                <a:defRPr sz="2600">
                  <a:solidFill>
                    <a:srgbClr val="FFFFFF"/>
                  </a:solidFill>
                </a:defRPr>
              </a:pPr>
              <a:r>
                <a:rPr lang="en-US" sz="975" b="1" kern="0" dirty="0">
                  <a:solidFill>
                    <a:srgbClr val="FFFFFF"/>
                  </a:solidFill>
                  <a:ea typeface="MS PGothic" panose="020B0600070205080204" pitchFamily="34" charset="-128"/>
                  <a:sym typeface="Helvetica Light"/>
                </a:rPr>
                <a:t>Departmental </a:t>
              </a:r>
              <a:r>
                <a:rPr lang="en-US" sz="975" b="1" kern="0" dirty="0" err="1">
                  <a:solidFill>
                    <a:srgbClr val="FFFFFF"/>
                  </a:solidFill>
                  <a:ea typeface="MS PGothic" panose="020B0600070205080204" pitchFamily="34" charset="-128"/>
                  <a:sym typeface="Helvetica Light"/>
                </a:rPr>
                <a:t>Datamarts</a:t>
              </a:r>
              <a:endParaRPr sz="975" b="1" kern="0" dirty="0">
                <a:solidFill>
                  <a:srgbClr val="FFFFFF"/>
                </a:solidFill>
                <a:ea typeface="MS PGothic" panose="020B0600070205080204" pitchFamily="34" charset="-128"/>
                <a:sym typeface="Helvetica Light"/>
              </a:endParaRPr>
            </a:p>
          </p:txBody>
        </p:sp>
      </p:grpSp>
      <p:sp>
        <p:nvSpPr>
          <p:cNvPr id="25" name="Shape 114"/>
          <p:cNvSpPr txBox="1">
            <a:spLocks/>
          </p:cNvSpPr>
          <p:nvPr/>
        </p:nvSpPr>
        <p:spPr>
          <a:xfrm>
            <a:off x="6553398" y="1084577"/>
            <a:ext cx="2507967" cy="296261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33388" lvl="1" defTabSz="191691">
              <a:spcBef>
                <a:spcPts val="929"/>
              </a:spcBef>
              <a:buFont typeface="Wingdings" panose="05000000000000000000" pitchFamily="2" charset="2"/>
              <a:buChar char="Ø"/>
              <a:defRPr/>
            </a:pPr>
            <a:r>
              <a:rPr lang="en-US" sz="1300" dirty="0"/>
              <a:t>Data / Analytic </a:t>
            </a:r>
            <a:r>
              <a:rPr lang="en-US" sz="1300" dirty="0">
                <a:solidFill>
                  <a:srgbClr val="0000FF"/>
                </a:solidFill>
              </a:rPr>
              <a:t>Currency</a:t>
            </a:r>
          </a:p>
          <a:p>
            <a:pPr marL="433388" lvl="1" defTabSz="191691">
              <a:spcBef>
                <a:spcPts val="929"/>
              </a:spcBef>
              <a:buFont typeface="Wingdings" panose="05000000000000000000" pitchFamily="2" charset="2"/>
              <a:buChar char="Ø"/>
              <a:defRPr/>
            </a:pPr>
            <a:r>
              <a:rPr lang="en-US" sz="1300" dirty="0"/>
              <a:t>Increased security, governance, privacy </a:t>
            </a:r>
            <a:r>
              <a:rPr lang="en-US" sz="1300" dirty="0">
                <a:solidFill>
                  <a:srgbClr val="0000FF"/>
                </a:solidFill>
              </a:rPr>
              <a:t>risk</a:t>
            </a:r>
          </a:p>
          <a:p>
            <a:pPr marL="433388" lvl="1" defTabSz="191691">
              <a:spcBef>
                <a:spcPts val="929"/>
              </a:spcBef>
              <a:buFont typeface="Wingdings" panose="05000000000000000000" pitchFamily="2" charset="2"/>
              <a:buChar char="Ø"/>
              <a:defRPr/>
            </a:pPr>
            <a:r>
              <a:rPr lang="en-US" sz="1300" dirty="0">
                <a:solidFill>
                  <a:srgbClr val="0000FF"/>
                </a:solidFill>
              </a:rPr>
              <a:t>Longer ROI </a:t>
            </a:r>
            <a:r>
              <a:rPr lang="en-US" sz="1300" dirty="0"/>
              <a:t>for analytic insights</a:t>
            </a:r>
          </a:p>
          <a:p>
            <a:pPr marL="433388" lvl="1" defTabSz="191691">
              <a:spcBef>
                <a:spcPts val="929"/>
              </a:spcBef>
              <a:buFont typeface="Wingdings" panose="05000000000000000000" pitchFamily="2" charset="2"/>
              <a:buChar char="Ø"/>
              <a:defRPr/>
            </a:pPr>
            <a:r>
              <a:rPr lang="en-US" sz="1300" dirty="0"/>
              <a:t>Added development </a:t>
            </a:r>
            <a:r>
              <a:rPr lang="en-US" sz="1300" dirty="0">
                <a:solidFill>
                  <a:srgbClr val="0000FF"/>
                </a:solidFill>
              </a:rPr>
              <a:t>costs</a:t>
            </a:r>
          </a:p>
          <a:p>
            <a:pPr marL="433388" lvl="1" defTabSz="191691">
              <a:spcBef>
                <a:spcPts val="929"/>
              </a:spcBef>
              <a:buFont typeface="Wingdings" panose="05000000000000000000" pitchFamily="2" charset="2"/>
              <a:buChar char="Ø"/>
              <a:defRPr/>
            </a:pPr>
            <a:r>
              <a:rPr lang="en-US" sz="1300" dirty="0"/>
              <a:t>Data </a:t>
            </a:r>
            <a:r>
              <a:rPr lang="en-US" sz="1300" dirty="0">
                <a:solidFill>
                  <a:srgbClr val="0000FF"/>
                </a:solidFill>
              </a:rPr>
              <a:t>coherency</a:t>
            </a:r>
            <a:r>
              <a:rPr lang="en-US" sz="1300" dirty="0"/>
              <a:t> of the lake</a:t>
            </a:r>
          </a:p>
          <a:p>
            <a:pPr marL="433388" lvl="1" defTabSz="191691">
              <a:spcBef>
                <a:spcPts val="929"/>
              </a:spcBef>
              <a:buFont typeface="Wingdings" panose="05000000000000000000" pitchFamily="2" charset="2"/>
              <a:buChar char="Ø"/>
              <a:defRPr/>
            </a:pPr>
            <a:r>
              <a:rPr lang="en-US" sz="1300" dirty="0"/>
              <a:t>Ability to </a:t>
            </a:r>
            <a:r>
              <a:rPr lang="en-US" sz="1300" dirty="0">
                <a:solidFill>
                  <a:srgbClr val="0000FF"/>
                </a:solidFill>
              </a:rPr>
              <a:t>quickly adapt </a:t>
            </a:r>
            <a:r>
              <a:rPr lang="en-US" sz="1300" dirty="0"/>
              <a:t>to suit analytical needs (new data sources, schemas, freshness, etc.)</a:t>
            </a:r>
          </a:p>
        </p:txBody>
      </p:sp>
      <p:sp>
        <p:nvSpPr>
          <p:cNvPr id="26" name="Shape 117"/>
          <p:cNvSpPr txBox="1">
            <a:spLocks/>
          </p:cNvSpPr>
          <p:nvPr/>
        </p:nvSpPr>
        <p:spPr>
          <a:xfrm>
            <a:off x="190176" y="206769"/>
            <a:ext cx="7917198"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uFill>
                  <a:solidFill>
                    <a:srgbClr val="7889FB"/>
                  </a:solidFill>
                </a:uFill>
              </a:defRPr>
            </a:pPr>
            <a:r>
              <a:rPr lang="en-US" sz="1500" b="1" dirty="0">
                <a:uFill>
                  <a:solidFill>
                    <a:srgbClr val="7889FB"/>
                  </a:solidFill>
                </a:uFill>
              </a:rPr>
              <a:t>Today’s Typical Current State:  migrate all endpoint data to a data ‘lake’, then analyze </a:t>
            </a:r>
            <a:endParaRPr lang="en-US" b="1" dirty="0">
              <a:uFill>
                <a:solidFill>
                  <a:srgbClr val="7889FB"/>
                </a:solidFill>
              </a:uFill>
            </a:endParaRPr>
          </a:p>
        </p:txBody>
      </p:sp>
      <p:sp>
        <p:nvSpPr>
          <p:cNvPr id="27" name="Shape 117"/>
          <p:cNvSpPr txBox="1">
            <a:spLocks/>
          </p:cNvSpPr>
          <p:nvPr/>
        </p:nvSpPr>
        <p:spPr>
          <a:xfrm>
            <a:off x="129569" y="4031158"/>
            <a:ext cx="8677583" cy="5078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uFill>
                  <a:solidFill>
                    <a:srgbClr val="7889FB"/>
                  </a:solidFill>
                </a:uFill>
              </a:defRPr>
            </a:pPr>
            <a:r>
              <a:rPr lang="en-US" sz="1500" dirty="0">
                <a:uFill>
                  <a:solidFill>
                    <a:srgbClr val="7889FB"/>
                  </a:solidFill>
                </a:uFill>
              </a:rPr>
              <a:t>Using an ETL-only approach results in costly side-effects:  </a:t>
            </a:r>
            <a:r>
              <a:rPr lang="en-US" sz="1500" dirty="0">
                <a:solidFill>
                  <a:srgbClr val="0000FF"/>
                </a:solidFill>
                <a:uFill>
                  <a:solidFill>
                    <a:srgbClr val="7889FB"/>
                  </a:solidFill>
                </a:uFill>
              </a:rPr>
              <a:t>risk,  reduced efficiency and missed opportunity  </a:t>
            </a:r>
          </a:p>
        </p:txBody>
      </p:sp>
      <p:sp>
        <p:nvSpPr>
          <p:cNvPr id="28" name="Right Arrow 27"/>
          <p:cNvSpPr/>
          <p:nvPr/>
        </p:nvSpPr>
        <p:spPr>
          <a:xfrm>
            <a:off x="5215168" y="2100456"/>
            <a:ext cx="1410574" cy="403859"/>
          </a:xfrm>
          <a:prstGeom prst="rightArrow">
            <a:avLst/>
          </a:prstGeom>
          <a:solidFill>
            <a:schemeClr val="tx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tx1"/>
                </a:solidFill>
              </a:rPr>
              <a:t>Challenges</a:t>
            </a:r>
          </a:p>
        </p:txBody>
      </p:sp>
    </p:spTree>
    <p:extLst>
      <p:ext uri="{BB962C8B-B14F-4D97-AF65-F5344CB8AC3E}">
        <p14:creationId xmlns:p14="http://schemas.microsoft.com/office/powerpoint/2010/main" val="4035786576"/>
      </p:ext>
    </p:extLst>
  </p:cSld>
  <p:clrMapOvr>
    <a:masterClrMapping/>
  </p:clrMapOvr>
</p:sld>
</file>

<file path=ppt/theme/theme1.xml><?xml version="1.0" encoding="utf-8"?>
<a:theme xmlns:a="http://schemas.openxmlformats.org/drawingml/2006/main" name="IBM z13 - White">
  <a:themeElements>
    <a:clrScheme name="z Systems 2015">
      <a:dk1>
        <a:sysClr val="windowText" lastClr="000000"/>
      </a:dk1>
      <a:lt1>
        <a:sysClr val="window" lastClr="FFFFFF"/>
      </a:lt1>
      <a:dk2>
        <a:srgbClr val="001934"/>
      </a:dk2>
      <a:lt2>
        <a:srgbClr val="EEECE1"/>
      </a:lt2>
      <a:accent1>
        <a:srgbClr val="AB1A86"/>
      </a:accent1>
      <a:accent2>
        <a:srgbClr val="F19027"/>
      </a:accent2>
      <a:accent3>
        <a:srgbClr val="3B0256"/>
      </a:accent3>
      <a:accent4>
        <a:srgbClr val="F04E37"/>
      </a:accent4>
      <a:accent5>
        <a:srgbClr val="7F1C7D"/>
      </a:accent5>
      <a:accent6>
        <a:srgbClr val="7F7F7F"/>
      </a:accent6>
      <a:hlink>
        <a:srgbClr val="F19027"/>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white020409">
  <a:themeElements>
    <a:clrScheme name="6_white02040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fontScheme name="6_white020409">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6_white02040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IBM Europe IOT">
  <a:themeElements>
    <a:clrScheme name="3_IBM Europe IOT 1">
      <a:dk1>
        <a:srgbClr val="000000"/>
      </a:dk1>
      <a:lt1>
        <a:srgbClr val="FFFFFF"/>
      </a:lt1>
      <a:dk2>
        <a:srgbClr val="7889FB"/>
      </a:dk2>
      <a:lt2>
        <a:srgbClr val="808080"/>
      </a:lt2>
      <a:accent1>
        <a:srgbClr val="00649D"/>
      </a:accent1>
      <a:accent2>
        <a:srgbClr val="F19027"/>
      </a:accent2>
      <a:accent3>
        <a:srgbClr val="FFFFFF"/>
      </a:accent3>
      <a:accent4>
        <a:srgbClr val="000000"/>
      </a:accent4>
      <a:accent5>
        <a:srgbClr val="AAB8CC"/>
      </a:accent5>
      <a:accent6>
        <a:srgbClr val="DA8222"/>
      </a:accent6>
      <a:hlink>
        <a:srgbClr val="7889FB"/>
      </a:hlink>
      <a:folHlink>
        <a:srgbClr val="8CC63F"/>
      </a:folHlink>
    </a:clrScheme>
    <a:fontScheme name="3_IBM Europe IO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6E9FE"/>
        </a:solidFill>
        <a:ln>
          <a:noFill/>
        </a:ln>
        <a:effectLst>
          <a:outerShdw dist="35921" dir="2700000" algn="ctr" rotWithShape="0">
            <a:schemeClr val="bg2"/>
          </a:outerShdw>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a:spPr>
      <a:bodyPr vert="horz" wrap="square" lIns="72000" tIns="45720" rIns="72000" bIns="45720" numCol="1" anchor="t" anchorCtr="0" compatLnSpc="1">
        <a:prstTxWarp prst="textNoShape">
          <a:avLst/>
        </a:prstTxWarp>
        <a:spAutoFit/>
      </a:bodyPr>
      <a:lstStyle>
        <a:defPPr marL="265113" marR="0" indent="-265113" algn="l" defTabSz="914400" rtl="0" eaLnBrk="1" fontAlgn="base" latinLnBrk="0" hangingPunct="1">
          <a:lnSpc>
            <a:spcPct val="90000"/>
          </a:lnSpc>
          <a:spcBef>
            <a:spcPct val="50000"/>
          </a:spcBef>
          <a:spcAft>
            <a:spcPct val="0"/>
          </a:spcAft>
          <a:buClr>
            <a:schemeClr val="tx1"/>
          </a:buClr>
          <a:buSzTx/>
          <a:buFont typeface="Wingdings" pitchFamily="2" charset="2"/>
          <a:buNone/>
          <a:tabLst/>
          <a:defRPr kumimoji="0" lang="en-GB" altLang="en-US" sz="1400" b="0" i="1" u="none" strike="noStrike" cap="none" normalizeH="0" baseline="0" smtClean="0">
            <a:ln>
              <a:noFill/>
            </a:ln>
            <a:solidFill>
              <a:srgbClr val="000400"/>
            </a:solidFill>
            <a:effectLst/>
            <a:latin typeface="Arial" pitchFamily="34" charset="0"/>
            <a:ea typeface="SimSun" pitchFamily="2" charset="-122"/>
          </a:defRPr>
        </a:defPPr>
      </a:lstStyle>
    </a:spDef>
    <a:lnDef>
      <a:spPr bwMode="auto">
        <a:xfrm>
          <a:off x="0" y="0"/>
          <a:ext cx="1" cy="1"/>
        </a:xfrm>
        <a:custGeom>
          <a:avLst/>
          <a:gdLst/>
          <a:ahLst/>
          <a:cxnLst/>
          <a:rect l="0" t="0" r="0" b="0"/>
          <a:pathLst/>
        </a:custGeom>
        <a:solidFill>
          <a:srgbClr val="E6E9FE"/>
        </a:solidFill>
        <a:ln>
          <a:noFill/>
        </a:ln>
        <a:effectLst>
          <a:outerShdw dist="35921" dir="2700000" algn="ctr" rotWithShape="0">
            <a:schemeClr val="bg2"/>
          </a:outerShdw>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Lst>
      </a:spPr>
      <a:bodyPr vert="horz" wrap="square" lIns="72000" tIns="45720" rIns="72000" bIns="45720" numCol="1" anchor="t" anchorCtr="0" compatLnSpc="1">
        <a:prstTxWarp prst="textNoShape">
          <a:avLst/>
        </a:prstTxWarp>
        <a:spAutoFit/>
      </a:bodyPr>
      <a:lstStyle>
        <a:defPPr marL="265113" marR="0" indent="-265113" algn="l" defTabSz="914400" rtl="0" eaLnBrk="1" fontAlgn="base" latinLnBrk="0" hangingPunct="1">
          <a:lnSpc>
            <a:spcPct val="90000"/>
          </a:lnSpc>
          <a:spcBef>
            <a:spcPct val="50000"/>
          </a:spcBef>
          <a:spcAft>
            <a:spcPct val="0"/>
          </a:spcAft>
          <a:buClr>
            <a:schemeClr val="tx1"/>
          </a:buClr>
          <a:buSzTx/>
          <a:buFont typeface="Wingdings" pitchFamily="2" charset="2"/>
          <a:buNone/>
          <a:tabLst/>
          <a:defRPr kumimoji="0" lang="en-GB" altLang="en-US" sz="1400" b="0" i="1" u="none" strike="noStrike" cap="none" normalizeH="0" baseline="0" smtClean="0">
            <a:ln>
              <a:noFill/>
            </a:ln>
            <a:solidFill>
              <a:srgbClr val="000400"/>
            </a:solidFill>
            <a:effectLst/>
            <a:latin typeface="Arial" pitchFamily="34" charset="0"/>
            <a:ea typeface="SimSun" pitchFamily="2" charset="-122"/>
          </a:defRPr>
        </a:defPPr>
      </a:lstStyle>
    </a:lnDef>
  </a:objectDefaults>
  <a:extraClrSchemeLst>
    <a:extraClrScheme>
      <a:clrScheme name="3_IBM Europe IOT 1">
        <a:dk1>
          <a:srgbClr val="000000"/>
        </a:dk1>
        <a:lt1>
          <a:srgbClr val="FFFFFF"/>
        </a:lt1>
        <a:dk2>
          <a:srgbClr val="7889FB"/>
        </a:dk2>
        <a:lt2>
          <a:srgbClr val="808080"/>
        </a:lt2>
        <a:accent1>
          <a:srgbClr val="00649D"/>
        </a:accent1>
        <a:accent2>
          <a:srgbClr val="F19027"/>
        </a:accent2>
        <a:accent3>
          <a:srgbClr val="FFFFFF"/>
        </a:accent3>
        <a:accent4>
          <a:srgbClr val="000000"/>
        </a:accent4>
        <a:accent5>
          <a:srgbClr val="AAB8CC"/>
        </a:accent5>
        <a:accent6>
          <a:srgbClr val="DA8222"/>
        </a:accent6>
        <a:hlink>
          <a:srgbClr val="7889FB"/>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0_white020409">
  <a:themeElements>
    <a:clrScheme name="6_white02040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fontScheme name="6_white020409">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6_white02040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5472</TotalTime>
  <Words>5206</Words>
  <Application>Microsoft Office PowerPoint</Application>
  <PresentationFormat>On-screen Show (16:9)</PresentationFormat>
  <Paragraphs>1120</Paragraphs>
  <Slides>53</Slides>
  <Notes>8</Notes>
  <HiddenSlides>0</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53</vt:i4>
      </vt:variant>
    </vt:vector>
  </HeadingPairs>
  <TitlesOfParts>
    <vt:vector size="78" baseType="lpstr">
      <vt:lpstr>Arial Unicode MS</vt:lpstr>
      <vt:lpstr>MS PGothic</vt:lpstr>
      <vt:lpstr>MS PGothic</vt:lpstr>
      <vt:lpstr>SimSun</vt:lpstr>
      <vt:lpstr>SimSun</vt:lpstr>
      <vt:lpstr>Arial</vt:lpstr>
      <vt:lpstr>Arial Black</vt:lpstr>
      <vt:lpstr>Calibri</vt:lpstr>
      <vt:lpstr>Calibri Light</vt:lpstr>
      <vt:lpstr>Gill Sans</vt:lpstr>
      <vt:lpstr>Helvetica</vt:lpstr>
      <vt:lpstr>Helvetica Light</vt:lpstr>
      <vt:lpstr>Helvetica Neue</vt:lpstr>
      <vt:lpstr>HelvNeue Light for IBM</vt:lpstr>
      <vt:lpstr>HelvNeue Roman for IBM</vt:lpstr>
      <vt:lpstr>Times New Roman</vt:lpstr>
      <vt:lpstr>Wingdings</vt:lpstr>
      <vt:lpstr>Wingdings 2</vt:lpstr>
      <vt:lpstr>ヒラギノ角ゴ ProN W3</vt:lpstr>
      <vt:lpstr>IBM z13 - White</vt:lpstr>
      <vt:lpstr>1_Office Theme</vt:lpstr>
      <vt:lpstr>6_white020409</vt:lpstr>
      <vt:lpstr>9_IBM Europe IOT</vt:lpstr>
      <vt:lpstr>10_white020409</vt:lpstr>
      <vt:lpstr>Microsoft Excel Chart</vt:lpstr>
      <vt:lpstr>Federated Analytics for the Enterprise February 2018</vt:lpstr>
      <vt:lpstr>Agenda</vt:lpstr>
      <vt:lpstr>Trends in the industry</vt:lpstr>
      <vt:lpstr>Structured, transactional data drives analytic outcome, but challenges exist</vt:lpstr>
      <vt:lpstr>How is Enterprise Analytics Likely to be Deployed?</vt:lpstr>
      <vt:lpstr>Market View mapped to IBM Z Analytics Strategy</vt:lpstr>
      <vt:lpstr>PowerPoint Presentation</vt:lpstr>
      <vt:lpstr>Focus for IBM Z:  Enabling Federated, Agile Analytics </vt:lpstr>
      <vt:lpstr>PowerPoint Presentation</vt:lpstr>
      <vt:lpstr>Key Themes</vt:lpstr>
      <vt:lpstr>Use Cases Well-Aligned with Analytics on IBM Z:   Data Gravity</vt:lpstr>
      <vt:lpstr>Key Use Cases – Focus Areas  </vt:lpstr>
      <vt:lpstr>PowerPoint Presentation</vt:lpstr>
      <vt:lpstr>PowerPoint Presentation</vt:lpstr>
      <vt:lpstr>Use Case - Banking:  Enhanced  Card Fraud Detection</vt:lpstr>
      <vt:lpstr>Use Case - Banking:  ACH Analytics </vt:lpstr>
      <vt:lpstr>Use Case – Health Insurance:  Proactive Claims Analytics</vt:lpstr>
      <vt:lpstr>PowerPoint Presentation</vt:lpstr>
      <vt:lpstr>PowerPoint Presentation</vt:lpstr>
      <vt:lpstr>IBM Open Data Analytics for z/OS:   Foundation for Enterprise Analytics &amp; Machine Learning</vt:lpstr>
      <vt:lpstr>PowerPoint Presentation</vt:lpstr>
      <vt:lpstr>PowerPoint Presentation</vt:lpstr>
      <vt:lpstr>PowerPoint Presentation</vt:lpstr>
      <vt:lpstr>PowerPoint Presentation</vt:lpstr>
      <vt:lpstr>PowerPoint Presentation</vt:lpstr>
      <vt:lpstr>Popularity of Python for Data Science </vt:lpstr>
      <vt:lpstr>Anaconda</vt:lpstr>
      <vt:lpstr>PowerPoint Presentation</vt:lpstr>
      <vt:lpstr>PowerPoint Presentation</vt:lpstr>
      <vt:lpstr>PowerPoint Presentation</vt:lpstr>
      <vt:lpstr>Advantages of In-Place Analytics on z/OS:  </vt:lpstr>
      <vt:lpstr>Abstracted access to z/OS Data </vt:lpstr>
      <vt:lpstr>PowerPoint Presentation</vt:lpstr>
      <vt:lpstr>PowerPoint Presentation</vt:lpstr>
      <vt:lpstr>PowerPoint Presentation</vt:lpstr>
      <vt:lpstr>PowerPoint Presentation</vt:lpstr>
      <vt:lpstr>PowerPoint Presentation</vt:lpstr>
      <vt:lpstr>PowerPoint Presentation</vt:lpstr>
      <vt:lpstr>IBM Machine Learning for z/OS:  Machine Learning in the Enterprise</vt:lpstr>
      <vt:lpstr>What Can Organizations do with Machine Learning</vt:lpstr>
      <vt:lpstr>Example ML Use Cases (including IBM engagements)</vt:lpstr>
      <vt:lpstr>Other use cases we see in everyday life</vt:lpstr>
      <vt:lpstr>Examples of Unsupervised Learning</vt:lpstr>
      <vt:lpstr>PowerPoint Presentation</vt:lpstr>
      <vt:lpstr>Insight from Analytics:  Many Steps, Iterative, Time Consuming</vt:lpstr>
      <vt:lpstr>IBM Machine Learning for z/OS</vt:lpstr>
      <vt:lpstr>IBM Machine Learning for z/OS:     Structure Overview</vt:lpstr>
      <vt:lpstr>IBM Machine Learning for z/OS:  Beta Client Use Case (Healthcare)</vt:lpstr>
      <vt:lpstr>Analytic Value with z14</vt:lpstr>
      <vt:lpstr>Getting Started</vt:lpstr>
      <vt:lpstr>Try Apache Spark z/OS with no Installation Required</vt:lpstr>
      <vt:lpstr>Useful Links</vt:lpstr>
      <vt:lpstr>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Celeste Bishop</dc:creator>
  <cp:lastModifiedBy>P Douglas Taber</cp:lastModifiedBy>
  <cp:revision>237</cp:revision>
  <dcterms:created xsi:type="dcterms:W3CDTF">2014-06-30T17:43:58Z</dcterms:created>
  <dcterms:modified xsi:type="dcterms:W3CDTF">2018-02-26T21:45:29Z</dcterms:modified>
</cp:coreProperties>
</file>